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sldIdLst>
    <p:sldId id="256" r:id="rId5"/>
    <p:sldId id="283" r:id="rId6"/>
    <p:sldId id="292" r:id="rId7"/>
    <p:sldId id="297" r:id="rId8"/>
    <p:sldId id="277" r:id="rId9"/>
    <p:sldId id="278" r:id="rId10"/>
    <p:sldId id="279" r:id="rId11"/>
    <p:sldId id="281" r:id="rId12"/>
    <p:sldId id="290" r:id="rId13"/>
    <p:sldId id="271" r:id="rId14"/>
    <p:sldId id="294" r:id="rId15"/>
    <p:sldId id="295" r:id="rId16"/>
    <p:sldId id="293" r:id="rId17"/>
    <p:sldId id="282" r:id="rId18"/>
    <p:sldId id="263"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EC4178-FABD-23C1-88C4-F4B64968848A}" name="Wilson, Kayla" initials="WK" userId="S::10175999@id.ohio.gov::7a5293a4-2f96-48e7-a25b-091275cc3f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abiano, Emily" initials="FE" lastIdx="1" clrIdx="0">
    <p:extLst>
      <p:ext uri="{19B8F6BF-5375-455C-9EA6-DF929625EA0E}">
        <p15:presenceInfo xmlns:p15="http://schemas.microsoft.com/office/powerpoint/2012/main" userId="S::10157274@id.ohio.gov::bf02242e-05cb-4673-9713-80d36f465e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17"/>
    <a:srgbClr val="3C79A8"/>
    <a:srgbClr val="72A5CC"/>
    <a:srgbClr val="73A5CC"/>
    <a:srgbClr val="1B68A1"/>
    <a:srgbClr val="092A95"/>
    <a:srgbClr val="E6E6E6"/>
    <a:srgbClr val="292D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6101" autoAdjust="0"/>
  </p:normalViewPr>
  <p:slideViewPr>
    <p:cSldViewPr snapToGrid="0">
      <p:cViewPr varScale="1">
        <p:scale>
          <a:sx n="95" d="100"/>
          <a:sy n="95" d="100"/>
        </p:scale>
        <p:origin x="11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118610" cy="1622833"/>
          </a:xfrm>
          <a:prstGeom prst="rect">
            <a:avLst/>
          </a:prstGeom>
        </p:spPr>
        <p:txBody>
          <a:bodyPr vert="horz" lIns="168140" tIns="84070" rIns="168140" bIns="84070" rtlCol="0"/>
          <a:lstStyle>
            <a:lvl1pPr algn="l">
              <a:defRPr sz="2200"/>
            </a:lvl1pPr>
          </a:lstStyle>
          <a:p>
            <a:endParaRPr lang="en-US"/>
          </a:p>
        </p:txBody>
      </p:sp>
      <p:sp>
        <p:nvSpPr>
          <p:cNvPr id="3" name="Date Placeholder 2"/>
          <p:cNvSpPr>
            <a:spLocks noGrp="1"/>
          </p:cNvSpPr>
          <p:nvPr>
            <p:ph type="dt" idx="1"/>
          </p:nvPr>
        </p:nvSpPr>
        <p:spPr>
          <a:xfrm>
            <a:off x="5382755" y="0"/>
            <a:ext cx="4118610" cy="1622833"/>
          </a:xfrm>
          <a:prstGeom prst="rect">
            <a:avLst/>
          </a:prstGeom>
        </p:spPr>
        <p:txBody>
          <a:bodyPr vert="horz" lIns="168140" tIns="84070" rIns="168140" bIns="84070" rtlCol="0"/>
          <a:lstStyle>
            <a:lvl1pPr algn="r">
              <a:defRPr sz="2200"/>
            </a:lvl1pPr>
          </a:lstStyle>
          <a:p>
            <a:fld id="{5DE185DB-2F84-3844-8316-F671B763AF2B}" type="datetimeFigureOut">
              <a:rPr lang="en-US" smtClean="0"/>
              <a:t>10/2/2023</a:t>
            </a:fld>
            <a:endParaRPr lang="en-US"/>
          </a:p>
        </p:txBody>
      </p:sp>
      <p:sp>
        <p:nvSpPr>
          <p:cNvPr id="4" name="Slide Image Placeholder 3"/>
          <p:cNvSpPr>
            <a:spLocks noGrp="1" noRot="1" noChangeAspect="1"/>
          </p:cNvSpPr>
          <p:nvPr>
            <p:ph type="sldImg" idx="2"/>
          </p:nvPr>
        </p:nvSpPr>
        <p:spPr>
          <a:xfrm>
            <a:off x="-2543175" y="4052888"/>
            <a:ext cx="14589125" cy="10942637"/>
          </a:xfrm>
          <a:prstGeom prst="rect">
            <a:avLst/>
          </a:prstGeom>
          <a:noFill/>
          <a:ln w="12700">
            <a:solidFill>
              <a:prstClr val="black"/>
            </a:solidFill>
          </a:ln>
        </p:spPr>
        <p:txBody>
          <a:bodyPr vert="horz" lIns="168140" tIns="84070" rIns="168140" bIns="84070" rtlCol="0" anchor="ctr"/>
          <a:lstStyle/>
          <a:p>
            <a:endParaRPr lang="en-US"/>
          </a:p>
        </p:txBody>
      </p:sp>
      <p:sp>
        <p:nvSpPr>
          <p:cNvPr id="5" name="Notes Placeholder 4"/>
          <p:cNvSpPr>
            <a:spLocks noGrp="1"/>
          </p:cNvSpPr>
          <p:nvPr>
            <p:ph type="body" sz="quarter" idx="3"/>
          </p:nvPr>
        </p:nvSpPr>
        <p:spPr>
          <a:xfrm>
            <a:off x="950948" y="15604149"/>
            <a:ext cx="7601091" cy="12769698"/>
          </a:xfrm>
          <a:prstGeom prst="rect">
            <a:avLst/>
          </a:prstGeom>
        </p:spPr>
        <p:txBody>
          <a:bodyPr vert="horz" lIns="168140" tIns="84070" rIns="168140" bIns="8407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30804427"/>
            <a:ext cx="4118610" cy="1622829"/>
          </a:xfrm>
          <a:prstGeom prst="rect">
            <a:avLst/>
          </a:prstGeom>
        </p:spPr>
        <p:txBody>
          <a:bodyPr vert="horz" lIns="168140" tIns="84070" rIns="168140" bIns="84070" rtlCol="0" anchor="b"/>
          <a:lstStyle>
            <a:lvl1pPr algn="l">
              <a:defRPr sz="2200"/>
            </a:lvl1pPr>
          </a:lstStyle>
          <a:p>
            <a:endParaRPr lang="en-US"/>
          </a:p>
        </p:txBody>
      </p:sp>
      <p:sp>
        <p:nvSpPr>
          <p:cNvPr id="7" name="Slide Number Placeholder 6"/>
          <p:cNvSpPr>
            <a:spLocks noGrp="1"/>
          </p:cNvSpPr>
          <p:nvPr>
            <p:ph type="sldNum" sz="quarter" idx="5"/>
          </p:nvPr>
        </p:nvSpPr>
        <p:spPr>
          <a:xfrm>
            <a:off x="5382755" y="30804427"/>
            <a:ext cx="4118610" cy="1622829"/>
          </a:xfrm>
          <a:prstGeom prst="rect">
            <a:avLst/>
          </a:prstGeom>
        </p:spPr>
        <p:txBody>
          <a:bodyPr vert="horz" lIns="168140" tIns="84070" rIns="168140" bIns="84070" rtlCol="0" anchor="b"/>
          <a:lstStyle>
            <a:lvl1pPr algn="r">
              <a:defRPr sz="2200"/>
            </a:lvl1pPr>
          </a:lstStyle>
          <a:p>
            <a:fld id="{41A9870E-479F-0047-850D-831CC7789441}" type="slidenum">
              <a:rPr lang="en-US" smtClean="0"/>
              <a:t>‹#›</a:t>
            </a:fld>
            <a:endParaRPr lang="en-US"/>
          </a:p>
        </p:txBody>
      </p:sp>
    </p:spTree>
    <p:extLst>
      <p:ext uri="{BB962C8B-B14F-4D97-AF65-F5344CB8AC3E}">
        <p14:creationId xmlns:p14="http://schemas.microsoft.com/office/powerpoint/2010/main" val="3857404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15262" indent="-315262">
              <a:buFont typeface="Arial" panose="020B0604020202020204" pitchFamily="34" charset="0"/>
              <a:buChar char="•"/>
            </a:pPr>
            <a:endParaRPr lang="en-US" sz="2200" dirty="0">
              <a:cs typeface="Calibri"/>
            </a:endParaRPr>
          </a:p>
          <a:p>
            <a:endParaRPr lang="en-US" sz="2200" dirty="0"/>
          </a:p>
        </p:txBody>
      </p:sp>
      <p:sp>
        <p:nvSpPr>
          <p:cNvPr id="4" name="Slide Number Placeholder 3"/>
          <p:cNvSpPr>
            <a:spLocks noGrp="1"/>
          </p:cNvSpPr>
          <p:nvPr>
            <p:ph type="sldNum" sz="quarter" idx="5"/>
          </p:nvPr>
        </p:nvSpPr>
        <p:spPr/>
        <p:txBody>
          <a:bodyPr/>
          <a:lstStyle/>
          <a:p>
            <a:fld id="{41A9870E-479F-0047-850D-831CC7789441}" type="slidenum">
              <a:rPr lang="en-US" smtClean="0"/>
              <a:t>10</a:t>
            </a:fld>
            <a:endParaRPr lang="en-US"/>
          </a:p>
        </p:txBody>
      </p:sp>
    </p:spTree>
    <p:extLst>
      <p:ext uri="{BB962C8B-B14F-4D97-AF65-F5344CB8AC3E}">
        <p14:creationId xmlns:p14="http://schemas.microsoft.com/office/powerpoint/2010/main" val="1970847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200" dirty="0"/>
          </a:p>
        </p:txBody>
      </p:sp>
      <p:sp>
        <p:nvSpPr>
          <p:cNvPr id="4" name="Slide Number Placeholder 3"/>
          <p:cNvSpPr>
            <a:spLocks noGrp="1"/>
          </p:cNvSpPr>
          <p:nvPr>
            <p:ph type="sldNum" sz="quarter" idx="5"/>
          </p:nvPr>
        </p:nvSpPr>
        <p:spPr/>
        <p:txBody>
          <a:bodyPr/>
          <a:lstStyle/>
          <a:p>
            <a:fld id="{41A9870E-479F-0047-850D-831CC7789441}" type="slidenum">
              <a:rPr lang="en-US" smtClean="0"/>
              <a:t>15</a:t>
            </a:fld>
            <a:endParaRPr lang="en-US"/>
          </a:p>
        </p:txBody>
      </p:sp>
    </p:spTree>
    <p:extLst>
      <p:ext uri="{BB962C8B-B14F-4D97-AF65-F5344CB8AC3E}">
        <p14:creationId xmlns:p14="http://schemas.microsoft.com/office/powerpoint/2010/main" val="2315414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605F9A-B8D5-4076-B7FC-585AFF604F7E}"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3564621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605F9A-B8D5-4076-B7FC-585AFF604F7E}"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51002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605F9A-B8D5-4076-B7FC-585AFF604F7E}"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2097783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605F9A-B8D5-4076-B7FC-585AFF604F7E}"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297157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605F9A-B8D5-4076-B7FC-585AFF604F7E}" type="datetimeFigureOut">
              <a:rPr lang="en-US" smtClean="0"/>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124966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605F9A-B8D5-4076-B7FC-585AFF604F7E}" type="datetimeFigureOut">
              <a:rPr lang="en-US" smtClean="0"/>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2220754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605F9A-B8D5-4076-B7FC-585AFF604F7E}" type="datetimeFigureOut">
              <a:rPr lang="en-US" smtClean="0"/>
              <a:t>10/2/2023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186681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605F9A-B8D5-4076-B7FC-585AFF604F7E}" type="datetimeFigureOut">
              <a:rPr lang="en-US" smtClean="0"/>
              <a:t>10/2/2023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2384359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605F9A-B8D5-4076-B7FC-585AFF604F7E}" type="datetimeFigureOut">
              <a:rPr lang="en-US" smtClean="0"/>
              <a:t>10/2/2023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684546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605F9A-B8D5-4076-B7FC-585AFF604F7E}" type="datetimeFigureOut">
              <a:rPr lang="en-US" smtClean="0"/>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79683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605F9A-B8D5-4076-B7FC-585AFF604F7E}" type="datetimeFigureOut">
              <a:rPr lang="en-US" smtClean="0"/>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400EF-297E-4C6E-B22B-20503B3F3CB2}" type="slidenum">
              <a:rPr lang="en-US" smtClean="0"/>
              <a:t>‹#›</a:t>
            </a:fld>
            <a:endParaRPr lang="en-US"/>
          </a:p>
        </p:txBody>
      </p:sp>
    </p:spTree>
    <p:extLst>
      <p:ext uri="{BB962C8B-B14F-4D97-AF65-F5344CB8AC3E}">
        <p14:creationId xmlns:p14="http://schemas.microsoft.com/office/powerpoint/2010/main" val="1708821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05F9A-B8D5-4076-B7FC-585AFF604F7E}" type="datetimeFigureOut">
              <a:rPr lang="en-US" smtClean="0"/>
              <a:t>10/2/2023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400EF-297E-4C6E-B22B-20503B3F3CB2}" type="slidenum">
              <a:rPr lang="en-US" smtClean="0"/>
              <a:t>‹#›</a:t>
            </a:fld>
            <a:endParaRPr lang="en-US"/>
          </a:p>
        </p:txBody>
      </p:sp>
    </p:spTree>
    <p:extLst>
      <p:ext uri="{BB962C8B-B14F-4D97-AF65-F5344CB8AC3E}">
        <p14:creationId xmlns:p14="http://schemas.microsoft.com/office/powerpoint/2010/main" val="13102353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Workforce@OWT.Ohio.Gov"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CEECD22-A413-45BA-A826-10A1E37AF676}"/>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714500"/>
            <a:ext cx="9144000" cy="5143500"/>
          </a:xfrm>
          <a:prstGeom prst="rect">
            <a:avLst/>
          </a:prstGeom>
        </p:spPr>
      </p:pic>
      <p:sp>
        <p:nvSpPr>
          <p:cNvPr id="2" name="TextBox 1">
            <a:extLst>
              <a:ext uri="{FF2B5EF4-FFF2-40B4-BE49-F238E27FC236}">
                <a16:creationId xmlns:a16="http://schemas.microsoft.com/office/drawing/2014/main" id="{1D70EE5A-0EC5-4582-8087-FF4C7044E23B}"/>
              </a:ext>
            </a:extLst>
          </p:cNvPr>
          <p:cNvSpPr txBox="1"/>
          <p:nvPr/>
        </p:nvSpPr>
        <p:spPr>
          <a:xfrm>
            <a:off x="2332234" y="349321"/>
            <a:ext cx="4253501" cy="584775"/>
          </a:xfrm>
          <a:prstGeom prst="rect">
            <a:avLst/>
          </a:prstGeom>
          <a:noFill/>
        </p:spPr>
        <p:txBody>
          <a:bodyPr wrap="square" rtlCol="0">
            <a:spAutoFit/>
          </a:bodyPr>
          <a:lstStyle/>
          <a:p>
            <a:pPr algn="ctr"/>
            <a:r>
              <a:rPr lang="en-US" sz="3200" b="1" dirty="0">
                <a:solidFill>
                  <a:srgbClr val="3C79A8"/>
                </a:solidFill>
                <a:latin typeface="Cambria" panose="02040503050406030204" pitchFamily="18" charset="0"/>
                <a:ea typeface="Cambria" panose="02040503050406030204" pitchFamily="18" charset="0"/>
              </a:rPr>
              <a:t>TechCred.Ohio.gov</a:t>
            </a:r>
          </a:p>
        </p:txBody>
      </p:sp>
    </p:spTree>
    <p:extLst>
      <p:ext uri="{BB962C8B-B14F-4D97-AF65-F5344CB8AC3E}">
        <p14:creationId xmlns:p14="http://schemas.microsoft.com/office/powerpoint/2010/main" val="3923033503"/>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F444B4E-C9C4-468E-8EF5-34FCD8AF33CE}"/>
              </a:ext>
            </a:extLst>
          </p:cNvPr>
          <p:cNvSpPr/>
          <p:nvPr/>
        </p:nvSpPr>
        <p:spPr>
          <a:xfrm>
            <a:off x="0" y="-13252"/>
            <a:ext cx="9144000" cy="1069848"/>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descr="A picture containing drawing&#10;&#10;Description automatically generated">
            <a:extLst>
              <a:ext uri="{FF2B5EF4-FFF2-40B4-BE49-F238E27FC236}">
                <a16:creationId xmlns:a16="http://schemas.microsoft.com/office/drawing/2014/main" id="{E00EDFB5-265B-4237-8C23-BFA33B3659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9593"/>
            <a:ext cx="3570998" cy="760557"/>
          </a:xfrm>
          <a:prstGeom prst="rect">
            <a:avLst/>
          </a:prstGeom>
        </p:spPr>
      </p:pic>
      <p:sp>
        <p:nvSpPr>
          <p:cNvPr id="17" name="Rectangle 16">
            <a:extLst>
              <a:ext uri="{FF2B5EF4-FFF2-40B4-BE49-F238E27FC236}">
                <a16:creationId xmlns:a16="http://schemas.microsoft.com/office/drawing/2014/main" id="{8A9576BE-EC13-4450-9E04-0EB7B95FBF86}"/>
              </a:ext>
            </a:extLst>
          </p:cNvPr>
          <p:cNvSpPr/>
          <p:nvPr/>
        </p:nvSpPr>
        <p:spPr>
          <a:xfrm>
            <a:off x="0" y="6102848"/>
            <a:ext cx="9144000" cy="755151"/>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 name="Picture 3">
            <a:extLst>
              <a:ext uri="{FF2B5EF4-FFF2-40B4-BE49-F238E27FC236}">
                <a16:creationId xmlns:a16="http://schemas.microsoft.com/office/drawing/2014/main" id="{8B751047-C372-423E-B32B-35CE2C4E21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3356" y="2187906"/>
            <a:ext cx="8757287" cy="3074498"/>
          </a:xfrm>
          <a:prstGeom prst="rect">
            <a:avLst/>
          </a:prstGeom>
        </p:spPr>
      </p:pic>
      <p:sp>
        <p:nvSpPr>
          <p:cNvPr id="3" name="TextBox 2">
            <a:extLst>
              <a:ext uri="{FF2B5EF4-FFF2-40B4-BE49-F238E27FC236}">
                <a16:creationId xmlns:a16="http://schemas.microsoft.com/office/drawing/2014/main" id="{C361B2AC-A9BB-41CA-AD44-D244CAF68DE5}"/>
              </a:ext>
            </a:extLst>
          </p:cNvPr>
          <p:cNvSpPr txBox="1"/>
          <p:nvPr/>
        </p:nvSpPr>
        <p:spPr>
          <a:xfrm>
            <a:off x="482885" y="1321545"/>
            <a:ext cx="5486400" cy="523220"/>
          </a:xfrm>
          <a:prstGeom prst="rect">
            <a:avLst/>
          </a:prstGeom>
          <a:noFill/>
        </p:spPr>
        <p:txBody>
          <a:bodyPr wrap="square" rtlCol="0">
            <a:spAutoFit/>
          </a:bodyPr>
          <a:lstStyle/>
          <a:p>
            <a:r>
              <a:rPr lang="en-US" sz="2800" b="1" dirty="0">
                <a:solidFill>
                  <a:srgbClr val="73A5CC"/>
                </a:solidFill>
                <a:latin typeface="Cambria" panose="02040503050406030204" pitchFamily="18" charset="0"/>
                <a:ea typeface="Cambria" panose="02040503050406030204" pitchFamily="18" charset="0"/>
              </a:rPr>
              <a:t>How do businesses get started?</a:t>
            </a:r>
          </a:p>
        </p:txBody>
      </p:sp>
      <p:sp>
        <p:nvSpPr>
          <p:cNvPr id="4" name="TextBox 3">
            <a:extLst>
              <a:ext uri="{FF2B5EF4-FFF2-40B4-BE49-F238E27FC236}">
                <a16:creationId xmlns:a16="http://schemas.microsoft.com/office/drawing/2014/main" id="{5BD9061A-8671-C30D-DE2D-02B1219B3101}"/>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26099626"/>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172B09-E25F-492A-B521-BE6F5B55F5C1}"/>
              </a:ext>
            </a:extLst>
          </p:cNvPr>
          <p:cNvSpPr/>
          <p:nvPr/>
        </p:nvSpPr>
        <p:spPr>
          <a:xfrm>
            <a:off x="0" y="-13252"/>
            <a:ext cx="9144000" cy="1069848"/>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3" name="Picture 2" descr="A picture containing drawing&#10;&#10;Description automatically generated">
            <a:extLst>
              <a:ext uri="{FF2B5EF4-FFF2-40B4-BE49-F238E27FC236}">
                <a16:creationId xmlns:a16="http://schemas.microsoft.com/office/drawing/2014/main" id="{7058E2F0-A58E-4F23-B3C6-1B84D7B425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593"/>
            <a:ext cx="3570998" cy="760557"/>
          </a:xfrm>
          <a:prstGeom prst="rect">
            <a:avLst/>
          </a:prstGeom>
        </p:spPr>
      </p:pic>
      <p:sp>
        <p:nvSpPr>
          <p:cNvPr id="4" name="Rectangle 3">
            <a:extLst>
              <a:ext uri="{FF2B5EF4-FFF2-40B4-BE49-F238E27FC236}">
                <a16:creationId xmlns:a16="http://schemas.microsoft.com/office/drawing/2014/main" id="{048C4864-8A99-4DB6-97CA-FFE0E10157D8}"/>
              </a:ext>
            </a:extLst>
          </p:cNvPr>
          <p:cNvSpPr/>
          <p:nvPr/>
        </p:nvSpPr>
        <p:spPr>
          <a:xfrm>
            <a:off x="0" y="6102848"/>
            <a:ext cx="9144000" cy="755151"/>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a:extLst>
              <a:ext uri="{FF2B5EF4-FFF2-40B4-BE49-F238E27FC236}">
                <a16:creationId xmlns:a16="http://schemas.microsoft.com/office/drawing/2014/main" id="{62E21194-29A5-4666-BCFC-F2098A227DAD}"/>
              </a:ext>
            </a:extLst>
          </p:cNvPr>
          <p:cNvSpPr txBox="1"/>
          <p:nvPr/>
        </p:nvSpPr>
        <p:spPr>
          <a:xfrm>
            <a:off x="488368" y="1227058"/>
            <a:ext cx="7635327" cy="523220"/>
          </a:xfrm>
          <a:prstGeom prst="rect">
            <a:avLst/>
          </a:prstGeom>
          <a:noFill/>
        </p:spPr>
        <p:txBody>
          <a:bodyPr wrap="square" rtlCol="0">
            <a:spAutoFit/>
          </a:bodyPr>
          <a:lstStyle/>
          <a:p>
            <a:r>
              <a:rPr lang="en-US" sz="2800" b="1" dirty="0">
                <a:solidFill>
                  <a:srgbClr val="73A5CC"/>
                </a:solidFill>
                <a:latin typeface="Cambria" panose="02040503050406030204" pitchFamily="18" charset="0"/>
                <a:ea typeface="Cambria" panose="02040503050406030204" pitchFamily="18" charset="0"/>
              </a:rPr>
              <a:t>Application Log In</a:t>
            </a:r>
          </a:p>
        </p:txBody>
      </p:sp>
      <p:sp>
        <p:nvSpPr>
          <p:cNvPr id="9" name="TextBox 8">
            <a:extLst>
              <a:ext uri="{FF2B5EF4-FFF2-40B4-BE49-F238E27FC236}">
                <a16:creationId xmlns:a16="http://schemas.microsoft.com/office/drawing/2014/main" id="{5E685B96-F94A-42EA-9F4F-1B51F92621A2}"/>
              </a:ext>
            </a:extLst>
          </p:cNvPr>
          <p:cNvSpPr txBox="1"/>
          <p:nvPr/>
        </p:nvSpPr>
        <p:spPr>
          <a:xfrm>
            <a:off x="357028" y="2004939"/>
            <a:ext cx="1625884" cy="2744662"/>
          </a:xfrm>
          <a:prstGeom prst="rect">
            <a:avLst/>
          </a:prstGeom>
          <a:noFill/>
        </p:spPr>
        <p:txBody>
          <a:bodyPr wrap="square">
            <a:spAutoFit/>
          </a:bodyPr>
          <a:lstStyle/>
          <a:p>
            <a:pPr marR="0" lvl="0">
              <a:lnSpc>
                <a:spcPct val="107000"/>
              </a:lnSpc>
              <a:spcBef>
                <a:spcPts val="0"/>
              </a:spcBef>
              <a:spcAft>
                <a:spcPts val="0"/>
              </a:spcAft>
            </a:pPr>
            <a:r>
              <a:rPr lang="en-US" sz="1800" dirty="0">
                <a:effectLst/>
                <a:latin typeface="Cambria" panose="02040503050406030204" pitchFamily="18" charset="0"/>
                <a:ea typeface="Calibri" panose="020F0502020204030204" pitchFamily="34" charset="0"/>
                <a:cs typeface="Times New Roman" panose="02020603050405020304" pitchFamily="18" charset="0"/>
              </a:rPr>
              <a:t>When a business applies for TechCred, they are required to create or log in to their OH|ID account.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2086F55B-9D7E-424A-AAD0-8E82B926D38C}"/>
              </a:ext>
            </a:extLst>
          </p:cNvPr>
          <p:cNvPicPr/>
          <p:nvPr/>
        </p:nvPicPr>
        <p:blipFill>
          <a:blip r:embed="rId3">
            <a:extLst>
              <a:ext uri="{28A0092B-C50C-407E-A947-70E740481C1C}">
                <a14:useLocalDpi xmlns:a14="http://schemas.microsoft.com/office/drawing/2010/main" val="0"/>
              </a:ext>
            </a:extLst>
          </a:blip>
          <a:stretch>
            <a:fillRect/>
          </a:stretch>
        </p:blipFill>
        <p:spPr>
          <a:xfrm>
            <a:off x="2085654" y="1993186"/>
            <a:ext cx="6865239" cy="3855001"/>
          </a:xfrm>
          <a:prstGeom prst="rect">
            <a:avLst/>
          </a:prstGeom>
        </p:spPr>
      </p:pic>
      <p:sp>
        <p:nvSpPr>
          <p:cNvPr id="7" name="TextBox 6">
            <a:extLst>
              <a:ext uri="{FF2B5EF4-FFF2-40B4-BE49-F238E27FC236}">
                <a16:creationId xmlns:a16="http://schemas.microsoft.com/office/drawing/2014/main" id="{C2A5BEE1-4655-E3E1-91FB-2E4DC192B85F}"/>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31393584"/>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9DE560-9E55-4CFE-9CFF-36BEB8F391DD}"/>
              </a:ext>
            </a:extLst>
          </p:cNvPr>
          <p:cNvSpPr/>
          <p:nvPr/>
        </p:nvSpPr>
        <p:spPr>
          <a:xfrm>
            <a:off x="0" y="-13253"/>
            <a:ext cx="9144000" cy="1069848"/>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3" name="Picture 2" descr="A picture containing drawing&#10;&#10;Description automatically generated">
            <a:extLst>
              <a:ext uri="{FF2B5EF4-FFF2-40B4-BE49-F238E27FC236}">
                <a16:creationId xmlns:a16="http://schemas.microsoft.com/office/drawing/2014/main" id="{A8FE268E-FC9B-4FE4-A247-8E5BADC3F2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593"/>
            <a:ext cx="3570998" cy="760557"/>
          </a:xfrm>
          <a:prstGeom prst="rect">
            <a:avLst/>
          </a:prstGeom>
        </p:spPr>
      </p:pic>
      <p:sp>
        <p:nvSpPr>
          <p:cNvPr id="4" name="Rectangle 3">
            <a:extLst>
              <a:ext uri="{FF2B5EF4-FFF2-40B4-BE49-F238E27FC236}">
                <a16:creationId xmlns:a16="http://schemas.microsoft.com/office/drawing/2014/main" id="{FCD8B8BF-F9FF-4736-B5BE-D7E270B5DBDB}"/>
              </a:ext>
            </a:extLst>
          </p:cNvPr>
          <p:cNvSpPr/>
          <p:nvPr/>
        </p:nvSpPr>
        <p:spPr>
          <a:xfrm>
            <a:off x="0" y="6102848"/>
            <a:ext cx="9144000" cy="755151"/>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extBox 9">
            <a:extLst>
              <a:ext uri="{FF2B5EF4-FFF2-40B4-BE49-F238E27FC236}">
                <a16:creationId xmlns:a16="http://schemas.microsoft.com/office/drawing/2014/main" id="{63CE49B3-1E46-4B20-975F-2FBBF5F190CC}"/>
              </a:ext>
            </a:extLst>
          </p:cNvPr>
          <p:cNvSpPr txBox="1"/>
          <p:nvPr/>
        </p:nvSpPr>
        <p:spPr>
          <a:xfrm>
            <a:off x="488368" y="1227058"/>
            <a:ext cx="7635327" cy="523220"/>
          </a:xfrm>
          <a:prstGeom prst="rect">
            <a:avLst/>
          </a:prstGeom>
          <a:noFill/>
        </p:spPr>
        <p:txBody>
          <a:bodyPr wrap="square" rtlCol="0">
            <a:spAutoFit/>
          </a:bodyPr>
          <a:lstStyle/>
          <a:p>
            <a:r>
              <a:rPr lang="en-US" sz="2800" b="1" dirty="0">
                <a:solidFill>
                  <a:srgbClr val="73A5CC"/>
                </a:solidFill>
                <a:latin typeface="Cambria" panose="02040503050406030204" pitchFamily="18" charset="0"/>
                <a:ea typeface="Cambria" panose="02040503050406030204" pitchFamily="18" charset="0"/>
              </a:rPr>
              <a:t>Application Requirements</a:t>
            </a:r>
          </a:p>
        </p:txBody>
      </p:sp>
      <p:sp>
        <p:nvSpPr>
          <p:cNvPr id="12" name="TextBox 11">
            <a:extLst>
              <a:ext uri="{FF2B5EF4-FFF2-40B4-BE49-F238E27FC236}">
                <a16:creationId xmlns:a16="http://schemas.microsoft.com/office/drawing/2014/main" id="{1D49FAC9-0546-412D-985C-1566DD6D5963}"/>
              </a:ext>
            </a:extLst>
          </p:cNvPr>
          <p:cNvSpPr txBox="1"/>
          <p:nvPr/>
        </p:nvSpPr>
        <p:spPr>
          <a:xfrm>
            <a:off x="585627" y="1827174"/>
            <a:ext cx="8034391" cy="3824701"/>
          </a:xfrm>
          <a:prstGeom prst="rect">
            <a:avLst/>
          </a:prstGeom>
          <a:noFill/>
        </p:spPr>
        <p:txBody>
          <a:bodyPr wrap="square">
            <a:spAutoFit/>
          </a:bodyPr>
          <a:lstStyle/>
          <a:p>
            <a:pPr marL="0" marR="0">
              <a:lnSpc>
                <a:spcPct val="107000"/>
              </a:lnSpc>
              <a:spcBef>
                <a:spcPts val="0"/>
              </a:spcBef>
              <a:spcAft>
                <a:spcPts val="300"/>
              </a:spcAft>
            </a:pPr>
            <a:r>
              <a:rPr lang="en-US" b="1" dirty="0">
                <a:latin typeface="Cambria" panose="02040503050406030204" pitchFamily="18" charset="0"/>
                <a:ea typeface="Calibri" panose="020F0502020204030204" pitchFamily="34" charset="0"/>
                <a:cs typeface="Times New Roman" panose="02020603050405020304" pitchFamily="18" charset="0"/>
              </a:rPr>
              <a:t>Payee</a:t>
            </a:r>
            <a:r>
              <a:rPr lang="en-US" sz="1800" b="1" dirty="0">
                <a:effectLst/>
                <a:latin typeface="Cambria" panose="02040503050406030204" pitchFamily="18" charset="0"/>
                <a:ea typeface="Calibri" panose="020F0502020204030204" pitchFamily="34" charset="0"/>
                <a:cs typeface="Times New Roman" panose="02020603050405020304" pitchFamily="18" charset="0"/>
              </a:rPr>
              <a:t> ID Number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mbria" panose="02040503050406030204" pitchFamily="18" charset="0"/>
                <a:ea typeface="Times New Roman" panose="02020603050405020304" pitchFamily="18" charset="0"/>
                <a:cs typeface="Segoe UI" panose="020B0502040204020203" pitchFamily="34" charset="0"/>
              </a:rPr>
              <a:t>To register as a new supplier or update an existing account with the State of Ohio, visit </a:t>
            </a:r>
            <a:r>
              <a:rPr lang="en-US" sz="1800" u="sng" dirty="0">
                <a:effectLst/>
                <a:latin typeface="Cambria" panose="02040503050406030204" pitchFamily="18" charset="0"/>
                <a:ea typeface="Times New Roman" panose="02020603050405020304" pitchFamily="18" charset="0"/>
                <a:cs typeface="Segoe UI" panose="020B0502040204020203" pitchFamily="34" charset="0"/>
              </a:rPr>
              <a:t>Supplier.Ohio.gov </a:t>
            </a:r>
            <a:r>
              <a:rPr lang="en-US" sz="1800" dirty="0">
                <a:effectLst/>
                <a:latin typeface="Cambria" panose="02040503050406030204" pitchFamily="18" charset="0"/>
                <a:ea typeface="Times New Roman" panose="02020603050405020304" pitchFamily="18" charset="0"/>
                <a:cs typeface="Segoe UI" panose="020B0502040204020203" pitchFamily="34" charset="0"/>
              </a:rPr>
              <a:t>to receive a ten-digit State of Ohio </a:t>
            </a:r>
            <a:r>
              <a:rPr lang="en-US" dirty="0">
                <a:latin typeface="Cambria" panose="02040503050406030204" pitchFamily="18" charset="0"/>
                <a:ea typeface="Times New Roman" panose="02020603050405020304" pitchFamily="18" charset="0"/>
                <a:cs typeface="Segoe UI" panose="020B0502040204020203" pitchFamily="34" charset="0"/>
              </a:rPr>
              <a:t>Payee</a:t>
            </a:r>
            <a:r>
              <a:rPr lang="en-US" sz="1800" dirty="0">
                <a:effectLst/>
                <a:latin typeface="Cambria" panose="02040503050406030204" pitchFamily="18" charset="0"/>
                <a:ea typeface="Times New Roman" panose="02020603050405020304" pitchFamily="18" charset="0"/>
                <a:cs typeface="Segoe UI" panose="020B0502040204020203" pitchFamily="34" charset="0"/>
              </a:rPr>
              <a:t> ID number</a:t>
            </a:r>
            <a:r>
              <a:rPr lang="en-US" dirty="0">
                <a:latin typeface="Cambria" panose="02040503050406030204" pitchFamily="18" charset="0"/>
                <a:ea typeface="Times New Roman" panose="02020603050405020304" pitchFamily="18" charset="0"/>
                <a:cs typeface="Segoe UI" panose="020B0502040204020203"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mbria" panose="02040503050406030204" pitchFamily="18" charset="0"/>
                <a:ea typeface="Times New Roman" panose="02020603050405020304" pitchFamily="18" charset="0"/>
                <a:cs typeface="Segoe UI" panose="020B0502040204020203"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300"/>
              </a:spcAft>
            </a:pPr>
            <a:r>
              <a:rPr lang="en-US" sz="1800" b="1" dirty="0">
                <a:effectLst/>
                <a:latin typeface="Cambria" panose="02040503050406030204" pitchFamily="18" charset="0"/>
                <a:ea typeface="Calibri" panose="020F0502020204030204" pitchFamily="34" charset="0"/>
                <a:cs typeface="Times New Roman" panose="02020603050405020304" pitchFamily="18" charset="0"/>
              </a:rPr>
              <a:t>Ohio Charter Number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mbria" panose="02040503050406030204" pitchFamily="18" charset="0"/>
                <a:ea typeface="Calibri" panose="020F0502020204030204" pitchFamily="34" charset="0"/>
                <a:cs typeface="Times New Roman" panose="02020603050405020304" pitchFamily="18" charset="0"/>
              </a:rPr>
              <a:t>Businesses can search and find their Ohio Charter Number at </a:t>
            </a:r>
            <a:r>
              <a:rPr lang="en-US" sz="1800" u="sng" dirty="0">
                <a:effectLst/>
                <a:latin typeface="Cambria" panose="02040503050406030204" pitchFamily="18" charset="0"/>
                <a:ea typeface="Calibri" panose="020F0502020204030204" pitchFamily="34" charset="0"/>
                <a:cs typeface="Times New Roman" panose="02020603050405020304" pitchFamily="18" charset="0"/>
              </a:rPr>
              <a:t>BusinessSearch.OhioSOS.gov. </a:t>
            </a:r>
          </a:p>
          <a:p>
            <a:pPr marL="0" marR="0">
              <a:lnSpc>
                <a:spcPct val="107000"/>
              </a:lnSpc>
              <a:spcBef>
                <a:spcPts val="0"/>
              </a:spcBef>
              <a:spcAft>
                <a:spcPts val="800"/>
              </a:spcAft>
            </a:pPr>
            <a:endParaRPr lang="en-US" sz="1800" u="sng" dirty="0">
              <a:effectLst/>
              <a:latin typeface="Cambria" panose="020405030504060302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Cambria" panose="02040503050406030204" pitchFamily="18" charset="0"/>
                <a:ea typeface="Times New Roman" panose="02020603050405020304" pitchFamily="18" charset="0"/>
                <a:cs typeface="Segoe UI" panose="020B0502040204020203" pitchFamily="34" charset="0"/>
              </a:rPr>
              <a:t>Federal Tax ID Number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mbria" panose="02040503050406030204" pitchFamily="18" charset="0"/>
                <a:ea typeface="Calibri" panose="020F0502020204030204" pitchFamily="34" charset="0"/>
                <a:cs typeface="Times New Roman" panose="02020603050405020304" pitchFamily="18" charset="0"/>
              </a:rPr>
              <a:t>The Federal Tax ID, or EIN, is used to identify a business entity. If you do not know your business’s number, it can be found on previous tax returns.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D89A8B6-A638-47FE-15FA-EC8CE6D91408}"/>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02910767"/>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BF1B1E-D586-4ED0-A092-D37C3CB9F37B}"/>
              </a:ext>
            </a:extLst>
          </p:cNvPr>
          <p:cNvSpPr txBox="1"/>
          <p:nvPr/>
        </p:nvSpPr>
        <p:spPr>
          <a:xfrm>
            <a:off x="497934" y="1213029"/>
            <a:ext cx="7635327" cy="523220"/>
          </a:xfrm>
          <a:prstGeom prst="rect">
            <a:avLst/>
          </a:prstGeom>
          <a:noFill/>
        </p:spPr>
        <p:txBody>
          <a:bodyPr wrap="square" rtlCol="0">
            <a:spAutoFit/>
          </a:bodyPr>
          <a:lstStyle/>
          <a:p>
            <a:r>
              <a:rPr lang="en-US" sz="2800" b="1" dirty="0" err="1">
                <a:solidFill>
                  <a:srgbClr val="73A5CC"/>
                </a:solidFill>
                <a:latin typeface="Cambria" panose="02040503050406030204" pitchFamily="18" charset="0"/>
                <a:ea typeface="Cambria" panose="02040503050406030204" pitchFamily="18" charset="0"/>
              </a:rPr>
              <a:t>TechCred</a:t>
            </a:r>
            <a:r>
              <a:rPr lang="en-US" sz="2800" b="1" dirty="0">
                <a:solidFill>
                  <a:srgbClr val="73A5CC"/>
                </a:solidFill>
                <a:latin typeface="Cambria" panose="02040503050406030204" pitchFamily="18" charset="0"/>
                <a:ea typeface="Cambria" panose="02040503050406030204" pitchFamily="18" charset="0"/>
              </a:rPr>
              <a:t> Updates</a:t>
            </a:r>
          </a:p>
        </p:txBody>
      </p:sp>
      <p:sp>
        <p:nvSpPr>
          <p:cNvPr id="6" name="Rectangle 5">
            <a:extLst>
              <a:ext uri="{FF2B5EF4-FFF2-40B4-BE49-F238E27FC236}">
                <a16:creationId xmlns:a16="http://schemas.microsoft.com/office/drawing/2014/main" id="{4980B0F1-F844-4863-A318-3AE9B125BDEA}"/>
              </a:ext>
            </a:extLst>
          </p:cNvPr>
          <p:cNvSpPr/>
          <p:nvPr/>
        </p:nvSpPr>
        <p:spPr>
          <a:xfrm>
            <a:off x="-60251" y="6097442"/>
            <a:ext cx="9204251" cy="760558"/>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91260D6-4F23-481C-AFC4-FBE1E43A1965}"/>
              </a:ext>
            </a:extLst>
          </p:cNvPr>
          <p:cNvSpPr txBox="1"/>
          <p:nvPr/>
        </p:nvSpPr>
        <p:spPr>
          <a:xfrm>
            <a:off x="832206" y="1998231"/>
            <a:ext cx="7635327" cy="3698257"/>
          </a:xfrm>
          <a:prstGeom prst="rect">
            <a:avLst/>
          </a:prstGeom>
          <a:noFill/>
        </p:spPr>
        <p:txBody>
          <a:bodyPr wrap="square" rtlCol="0" anchor="t">
            <a:spAutoFit/>
          </a:bodyPr>
          <a:lstStyle/>
          <a:p>
            <a:pPr marL="342900" marR="0" lvl="0" indent="-342900">
              <a:lnSpc>
                <a:spcPct val="107000"/>
              </a:lnSpc>
              <a:spcBef>
                <a:spcPts val="0"/>
              </a:spcBef>
              <a:spcAft>
                <a:spcPts val="0"/>
              </a:spcAft>
              <a:buFont typeface="+mj-lt"/>
              <a:buAutoNum type="arabicPeriod"/>
            </a:pPr>
            <a:r>
              <a:rPr lang="en-US" sz="2000" b="1" dirty="0">
                <a:effectLst/>
                <a:latin typeface="Cambria" panose="02040503050406030204" pitchFamily="18" charset="0"/>
                <a:ea typeface="Cambria" panose="02040503050406030204" pitchFamily="18" charset="0"/>
                <a:cs typeface="Cambria" panose="02040503050406030204" pitchFamily="18" charset="0"/>
              </a:rPr>
              <a:t>Grant agreements will now be incorporated into the online application</a:t>
            </a:r>
            <a:r>
              <a:rPr lang="en-US" sz="2000" dirty="0">
                <a:effectLst/>
                <a:latin typeface="Cambria" panose="02040503050406030204" pitchFamily="18" charset="0"/>
                <a:ea typeface="Cambria" panose="02040503050406030204" pitchFamily="18" charset="0"/>
                <a:cs typeface="Cambria" panose="02040503050406030204" pitchFamily="18" charset="0"/>
              </a:rPr>
              <a:t>. Upon receiving an award announcement, awardees will be directed to log into their application to provide an electronic signature certifying and acknowledging the Grant Agreement, Terms and Conditions, and the Program Guidelines. </a:t>
            </a:r>
          </a:p>
          <a:p>
            <a:pPr marL="342900" marR="0" lvl="0" indent="-342900">
              <a:lnSpc>
                <a:spcPct val="107000"/>
              </a:lnSpc>
              <a:spcBef>
                <a:spcPts val="0"/>
              </a:spcBef>
              <a:spcAft>
                <a:spcPts val="0"/>
              </a:spcAft>
              <a:buFont typeface="+mj-lt"/>
              <a:buAutoNum type="arabicPeriod"/>
            </a:pPr>
            <a:endParaRPr lang="en-US" sz="2000" dirty="0">
              <a:effectLst/>
              <a:latin typeface="Cambria" panose="02040503050406030204" pitchFamily="18" charset="0"/>
              <a:ea typeface="Cambria" panose="02040503050406030204" pitchFamily="18" charset="0"/>
              <a:cs typeface="Cambria" panose="020405030504060302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Cambria" panose="02040503050406030204" pitchFamily="18" charset="0"/>
                <a:ea typeface="Cambria" panose="02040503050406030204" pitchFamily="18" charset="0"/>
                <a:cs typeface="Cambria" panose="02040503050406030204" pitchFamily="18" charset="0"/>
              </a:rPr>
              <a:t>To be eligible for reimbursement, </a:t>
            </a:r>
            <a:r>
              <a:rPr lang="en-US" sz="2000" b="1" dirty="0">
                <a:latin typeface="Cambria" panose="02040503050406030204" pitchFamily="18" charset="0"/>
                <a:ea typeface="Cambria" panose="02040503050406030204" pitchFamily="18" charset="0"/>
                <a:cs typeface="Cambria" panose="02040503050406030204" pitchFamily="18" charset="0"/>
              </a:rPr>
              <a:t>t</a:t>
            </a:r>
            <a:r>
              <a:rPr lang="en-US" sz="2000" b="1" dirty="0">
                <a:effectLst/>
                <a:latin typeface="Cambria" panose="02040503050406030204" pitchFamily="18" charset="0"/>
                <a:ea typeface="Cambria" panose="02040503050406030204" pitchFamily="18" charset="0"/>
                <a:cs typeface="Cambria" panose="02040503050406030204" pitchFamily="18" charset="0"/>
              </a:rPr>
              <a:t>raining for approved credentials may start on or after the first day of the month immediately following the last application period</a:t>
            </a:r>
            <a:r>
              <a:rPr lang="en-US" sz="2000" dirty="0">
                <a:effectLst/>
                <a:latin typeface="Cambria" panose="02040503050406030204" pitchFamily="18" charset="0"/>
                <a:ea typeface="Cambria" panose="02040503050406030204" pitchFamily="18" charset="0"/>
                <a:cs typeface="Cambria" panose="02040503050406030204" pitchFamily="18" charset="0"/>
              </a:rPr>
              <a:t>. Training programs must still be completed 12 months from the award date.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7E987F19-E3FD-43A3-8795-C85EABDEE304}"/>
              </a:ext>
            </a:extLst>
          </p:cNvPr>
          <p:cNvSpPr/>
          <p:nvPr/>
        </p:nvSpPr>
        <p:spPr>
          <a:xfrm>
            <a:off x="0" y="-13252"/>
            <a:ext cx="9144000" cy="1069848"/>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descr="A picture containing drawing&#10;&#10;Description automatically generated">
            <a:extLst>
              <a:ext uri="{FF2B5EF4-FFF2-40B4-BE49-F238E27FC236}">
                <a16:creationId xmlns:a16="http://schemas.microsoft.com/office/drawing/2014/main" id="{4A303B1C-7042-44F2-B817-711686311F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593"/>
            <a:ext cx="3570998" cy="760557"/>
          </a:xfrm>
          <a:prstGeom prst="rect">
            <a:avLst/>
          </a:prstGeom>
        </p:spPr>
      </p:pic>
      <p:sp>
        <p:nvSpPr>
          <p:cNvPr id="2" name="TextBox 1">
            <a:extLst>
              <a:ext uri="{FF2B5EF4-FFF2-40B4-BE49-F238E27FC236}">
                <a16:creationId xmlns:a16="http://schemas.microsoft.com/office/drawing/2014/main" id="{8896B6DC-2C85-10BB-4F44-6D3B30065001}"/>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67796722"/>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1E089E-5048-44DB-8966-08EAF6E84549}"/>
              </a:ext>
            </a:extLst>
          </p:cNvPr>
          <p:cNvSpPr txBox="1"/>
          <p:nvPr/>
        </p:nvSpPr>
        <p:spPr>
          <a:xfrm>
            <a:off x="879943" y="1306769"/>
            <a:ext cx="7384113" cy="5139869"/>
          </a:xfrm>
          <a:prstGeom prst="rect">
            <a:avLst/>
          </a:prstGeom>
          <a:noFill/>
        </p:spPr>
        <p:txBody>
          <a:bodyPr wrap="square" rtlCol="0">
            <a:spAutoFit/>
          </a:bodyPr>
          <a:lstStyle/>
          <a:p>
            <a:r>
              <a:rPr lang="en-US" sz="2400" b="1" dirty="0">
                <a:solidFill>
                  <a:srgbClr val="73A5CC"/>
                </a:solidFill>
                <a:latin typeface="Cambria" panose="02040503050406030204" pitchFamily="18" charset="0"/>
                <a:ea typeface="Cambria" panose="02040503050406030204" pitchFamily="18" charset="0"/>
              </a:rPr>
              <a:t>Reimbursement Process:</a:t>
            </a:r>
          </a:p>
          <a:p>
            <a:pPr fontAlgn="base"/>
            <a:r>
              <a:rPr lang="en-US" sz="2000" dirty="0">
                <a:latin typeface="Cambria" panose="02040503050406030204" pitchFamily="18" charset="0"/>
                <a:ea typeface="Cambria" panose="02040503050406030204" pitchFamily="18" charset="0"/>
              </a:rPr>
              <a:t>To initiate reimbursement, employers will utilize the online portal found at </a:t>
            </a:r>
            <a:r>
              <a:rPr lang="en-US" sz="2000" b="1" dirty="0" err="1">
                <a:latin typeface="Cambria" panose="02040503050406030204" pitchFamily="18" charset="0"/>
                <a:ea typeface="Cambria" panose="02040503050406030204" pitchFamily="18" charset="0"/>
              </a:rPr>
              <a:t>TechCred.Ohio.Gov</a:t>
            </a:r>
            <a:r>
              <a:rPr lang="en-US" sz="2000" dirty="0">
                <a:latin typeface="Cambria" panose="02040503050406030204" pitchFamily="18" charset="0"/>
                <a:ea typeface="Cambria" panose="02040503050406030204" pitchFamily="18" charset="0"/>
              </a:rPr>
              <a:t>. Employers will be required to submit the following: </a:t>
            </a:r>
          </a:p>
          <a:p>
            <a:pPr fontAlgn="base"/>
            <a:endParaRPr lang="en-US" sz="2000" dirty="0">
              <a:latin typeface="Cambria" panose="02040503050406030204" pitchFamily="18" charset="0"/>
              <a:ea typeface="Cambria" panose="02040503050406030204" pitchFamily="18" charset="0"/>
            </a:endParaRPr>
          </a:p>
          <a:p>
            <a:pPr marL="285750" indent="-285750" fontAlgn="base">
              <a:buFont typeface="Arial" panose="020B0604020202020204" pitchFamily="34" charset="0"/>
              <a:buChar char="•"/>
            </a:pPr>
            <a:r>
              <a:rPr lang="en-US" sz="2000" dirty="0">
                <a:latin typeface="Cambria" panose="02040503050406030204" pitchFamily="18" charset="0"/>
                <a:ea typeface="Cambria" panose="02040503050406030204" pitchFamily="18" charset="0"/>
              </a:rPr>
              <a:t>Proof of credential completion​</a:t>
            </a:r>
          </a:p>
          <a:p>
            <a:pPr fontAlgn="base"/>
            <a:r>
              <a:rPr lang="en-US" sz="2000" dirty="0">
                <a:latin typeface="Cambria" panose="02040503050406030204" pitchFamily="18" charset="0"/>
                <a:ea typeface="Cambria" panose="02040503050406030204" pitchFamily="18" charset="0"/>
              </a:rPr>
              <a:t>​</a:t>
            </a:r>
          </a:p>
          <a:p>
            <a:pPr marL="285750" indent="-285750" fontAlgn="base">
              <a:buFont typeface="Arial" panose="020B0604020202020204" pitchFamily="34" charset="0"/>
              <a:buChar char="•"/>
            </a:pPr>
            <a:r>
              <a:rPr lang="en-US" sz="2000" dirty="0">
                <a:latin typeface="Cambria" panose="02040503050406030204" pitchFamily="18" charset="0"/>
                <a:ea typeface="Cambria" panose="02040503050406030204" pitchFamily="18" charset="0"/>
              </a:rPr>
              <a:t>Invoices for costs incurred and proof of payment​</a:t>
            </a:r>
          </a:p>
          <a:p>
            <a:pPr fontAlgn="base"/>
            <a:endParaRPr lang="en-US" sz="2000" dirty="0">
              <a:latin typeface="Cambria" panose="02040503050406030204" pitchFamily="18" charset="0"/>
              <a:ea typeface="Cambria" panose="02040503050406030204" pitchFamily="18" charset="0"/>
            </a:endParaRPr>
          </a:p>
          <a:p>
            <a:pPr marL="285750" indent="-285750" fontAlgn="base">
              <a:buFont typeface="Arial" panose="020B0604020202020204" pitchFamily="34" charset="0"/>
              <a:buChar char="•"/>
            </a:pPr>
            <a:r>
              <a:rPr lang="en-US" sz="2000" dirty="0">
                <a:latin typeface="Cambria" panose="02040503050406030204" pitchFamily="18" charset="0"/>
                <a:ea typeface="Cambria" panose="02040503050406030204" pitchFamily="18" charset="0"/>
              </a:rPr>
              <a:t>Info about each credential earner​</a:t>
            </a:r>
          </a:p>
          <a:p>
            <a:pPr marL="742950" lvl="1" indent="-285750" fontAlgn="base">
              <a:buFont typeface="Arial" panose="020B0604020202020204" pitchFamily="34" charset="0"/>
              <a:buChar char="•"/>
            </a:pPr>
            <a:r>
              <a:rPr lang="en-US" sz="2000" dirty="0">
                <a:latin typeface="Cambria" panose="02040503050406030204" pitchFamily="18" charset="0"/>
                <a:ea typeface="Cambria" panose="02040503050406030204" pitchFamily="18" charset="0"/>
              </a:rPr>
              <a:t>Name​</a:t>
            </a:r>
          </a:p>
          <a:p>
            <a:pPr marL="742950" lvl="1" indent="-285750" fontAlgn="base">
              <a:buFont typeface="Arial" panose="020B0604020202020204" pitchFamily="34" charset="0"/>
              <a:buChar char="•"/>
            </a:pPr>
            <a:r>
              <a:rPr lang="en-US" sz="2000" dirty="0">
                <a:latin typeface="Cambria" panose="02040503050406030204" pitchFamily="18" charset="0"/>
                <a:ea typeface="Cambria" panose="02040503050406030204" pitchFamily="18" charset="0"/>
              </a:rPr>
              <a:t>Last 4 digits of Social security number​</a:t>
            </a:r>
          </a:p>
          <a:p>
            <a:pPr marL="742950" lvl="1" indent="-285750" fontAlgn="base">
              <a:buFont typeface="Arial" panose="020B0604020202020204" pitchFamily="34" charset="0"/>
              <a:buChar char="•"/>
            </a:pPr>
            <a:r>
              <a:rPr lang="en-US" sz="2000" dirty="0">
                <a:latin typeface="Cambria" panose="02040503050406030204" pitchFamily="18" charset="0"/>
                <a:ea typeface="Cambria" panose="02040503050406030204" pitchFamily="18" charset="0"/>
              </a:rPr>
              <a:t>Date of birth​</a:t>
            </a:r>
          </a:p>
          <a:p>
            <a:pPr marL="742950" lvl="1" indent="-285750" fontAlgn="base">
              <a:buFont typeface="Arial" panose="020B0604020202020204" pitchFamily="34" charset="0"/>
              <a:buChar char="•"/>
            </a:pPr>
            <a:r>
              <a:rPr lang="en-US" sz="2000" dirty="0">
                <a:latin typeface="Cambria" panose="02040503050406030204" pitchFamily="18" charset="0"/>
                <a:ea typeface="Cambria" panose="02040503050406030204" pitchFamily="18" charset="0"/>
              </a:rPr>
              <a:t>County of residence​</a:t>
            </a:r>
          </a:p>
          <a:p>
            <a:pPr marL="742950" lvl="1" indent="-285750" fontAlgn="base">
              <a:buFont typeface="Arial" panose="020B0604020202020204" pitchFamily="34" charset="0"/>
              <a:buChar char="•"/>
            </a:pPr>
            <a:r>
              <a:rPr lang="en-US" sz="2000" dirty="0">
                <a:latin typeface="Cambria" panose="02040503050406030204" pitchFamily="18" charset="0"/>
                <a:ea typeface="Cambria" panose="02040503050406030204" pitchFamily="18" charset="0"/>
              </a:rPr>
              <a:t>Wage before and after credential</a:t>
            </a:r>
          </a:p>
          <a:p>
            <a:endParaRPr lang="en-US" sz="2400" dirty="0">
              <a:latin typeface="Cambria" panose="02040503050406030204" pitchFamily="18" charset="0"/>
              <a:ea typeface="Cambria" panose="02040503050406030204" pitchFamily="18" charset="0"/>
            </a:endParaRPr>
          </a:p>
        </p:txBody>
      </p:sp>
      <p:sp>
        <p:nvSpPr>
          <p:cNvPr id="3" name="Rectangle 2">
            <a:extLst>
              <a:ext uri="{FF2B5EF4-FFF2-40B4-BE49-F238E27FC236}">
                <a16:creationId xmlns:a16="http://schemas.microsoft.com/office/drawing/2014/main" id="{CE3F6D19-DC34-4A66-A891-3097807938C8}"/>
              </a:ext>
            </a:extLst>
          </p:cNvPr>
          <p:cNvSpPr/>
          <p:nvPr/>
        </p:nvSpPr>
        <p:spPr>
          <a:xfrm>
            <a:off x="0" y="-2658"/>
            <a:ext cx="9144000" cy="1173573"/>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drawing&#10;&#10;Description automatically generated">
            <a:extLst>
              <a:ext uri="{FF2B5EF4-FFF2-40B4-BE49-F238E27FC236}">
                <a16:creationId xmlns:a16="http://schemas.microsoft.com/office/drawing/2014/main" id="{B2621077-20A6-4D39-97DB-4F505C4766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476" y="133196"/>
            <a:ext cx="4234468" cy="901864"/>
          </a:xfrm>
          <a:prstGeom prst="rect">
            <a:avLst/>
          </a:prstGeom>
        </p:spPr>
      </p:pic>
      <p:sp>
        <p:nvSpPr>
          <p:cNvPr id="5" name="Rectangle 4">
            <a:extLst>
              <a:ext uri="{FF2B5EF4-FFF2-40B4-BE49-F238E27FC236}">
                <a16:creationId xmlns:a16="http://schemas.microsoft.com/office/drawing/2014/main" id="{C3945ECD-0500-4B35-88CA-FAAA79267E87}"/>
              </a:ext>
            </a:extLst>
          </p:cNvPr>
          <p:cNvSpPr/>
          <p:nvPr/>
        </p:nvSpPr>
        <p:spPr>
          <a:xfrm>
            <a:off x="-60251" y="6226138"/>
            <a:ext cx="9204251" cy="631861"/>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147ADC1-AC35-6B33-2C6D-736D86142979}"/>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61987879"/>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5FF71A-6A41-4BAD-835A-69CCC387ADE6}"/>
              </a:ext>
            </a:extLst>
          </p:cNvPr>
          <p:cNvSpPr/>
          <p:nvPr/>
        </p:nvSpPr>
        <p:spPr>
          <a:xfrm>
            <a:off x="269754" y="1184916"/>
            <a:ext cx="8664741" cy="3539430"/>
          </a:xfrm>
          <a:prstGeom prst="rect">
            <a:avLst/>
          </a:prstGeom>
        </p:spPr>
        <p:txBody>
          <a:bodyPr wrap="square" anchor="t">
            <a:spAutoFit/>
          </a:bodyPr>
          <a:lstStyle/>
          <a:p>
            <a:r>
              <a:rPr lang="en-US" sz="2800" b="1" dirty="0" err="1">
                <a:solidFill>
                  <a:srgbClr val="73A5CC"/>
                </a:solidFill>
                <a:latin typeface="Cambria" panose="02040503050406030204" pitchFamily="18" charset="0"/>
                <a:ea typeface="Cambria" panose="02040503050406030204" pitchFamily="18" charset="0"/>
              </a:rPr>
              <a:t>TechCred.Ohio.Gov</a:t>
            </a:r>
            <a:r>
              <a:rPr lang="en-US" sz="2800" b="1" dirty="0">
                <a:solidFill>
                  <a:srgbClr val="73A5CC"/>
                </a:solidFill>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for information on </a:t>
            </a:r>
            <a:r>
              <a:rPr lang="en-US" sz="2800" dirty="0" err="1">
                <a:latin typeface="Cambria" panose="02040503050406030204" pitchFamily="18" charset="0"/>
                <a:ea typeface="Cambria" panose="02040503050406030204" pitchFamily="18" charset="0"/>
              </a:rPr>
              <a:t>TechCred</a:t>
            </a:r>
            <a:r>
              <a:rPr lang="en-US" sz="2800" dirty="0">
                <a:latin typeface="Cambria" panose="02040503050406030204" pitchFamily="18" charset="0"/>
                <a:ea typeface="Cambria" panose="02040503050406030204" pitchFamily="18" charset="0"/>
              </a:rPr>
              <a:t>.</a:t>
            </a:r>
          </a:p>
          <a:p>
            <a:endParaRPr lang="en-US" sz="2800" b="1" dirty="0">
              <a:solidFill>
                <a:srgbClr val="73A5CC"/>
              </a:solidFill>
              <a:latin typeface="Cambria" panose="02040503050406030204" pitchFamily="18" charset="0"/>
              <a:ea typeface="Cambria" panose="02040503050406030204" pitchFamily="18" charset="0"/>
            </a:endParaRPr>
          </a:p>
          <a:p>
            <a:endParaRPr lang="en-US" sz="2800" b="1" dirty="0">
              <a:solidFill>
                <a:srgbClr val="73A5CC"/>
              </a:solidFill>
              <a:latin typeface="Cambria" panose="02040503050406030204" pitchFamily="18" charset="0"/>
              <a:ea typeface="Cambria" panose="02040503050406030204" pitchFamily="18" charset="0"/>
            </a:endParaRPr>
          </a:p>
          <a:p>
            <a:r>
              <a:rPr lang="en-US" sz="2800" b="1" dirty="0">
                <a:solidFill>
                  <a:srgbClr val="73A5CC"/>
                </a:solidFill>
                <a:latin typeface="Cambria" panose="02040503050406030204" pitchFamily="18" charset="0"/>
                <a:ea typeface="Cambria" panose="02040503050406030204" pitchFamily="18" charset="0"/>
              </a:rPr>
              <a:t>Office of Workforce Transformation </a:t>
            </a:r>
          </a:p>
          <a:p>
            <a:r>
              <a:rPr lang="en-US" sz="2800" dirty="0" err="1">
                <a:latin typeface="Cambria"/>
                <a:ea typeface="Cambria" panose="02040503050406030204" pitchFamily="18" charset="0"/>
                <a:hlinkClick r:id="rId3"/>
              </a:rPr>
              <a:t>Workforce@OWT.Ohio.Gov</a:t>
            </a:r>
            <a:r>
              <a:rPr lang="en-US" sz="2800" dirty="0">
                <a:latin typeface="Cambria"/>
                <a:ea typeface="Cambria" panose="02040503050406030204" pitchFamily="18" charset="0"/>
              </a:rPr>
              <a:t> </a:t>
            </a:r>
          </a:p>
          <a:p>
            <a:endParaRPr lang="en-US" sz="2800" dirty="0">
              <a:latin typeface="Cambria"/>
              <a:ea typeface="Cambria" panose="02040503050406030204" pitchFamily="18" charset="0"/>
            </a:endParaRPr>
          </a:p>
          <a:p>
            <a:endParaRPr lang="en-US" sz="2800" dirty="0">
              <a:latin typeface="Cambria"/>
              <a:ea typeface="Cambria" panose="02040503050406030204" pitchFamily="18" charset="0"/>
            </a:endParaRPr>
          </a:p>
          <a:p>
            <a:r>
              <a:rPr lang="en-US" sz="2800" b="1" dirty="0">
                <a:highlight>
                  <a:srgbClr val="FFFF00"/>
                </a:highlight>
                <a:latin typeface="Cambria"/>
                <a:ea typeface="Cambria"/>
              </a:rPr>
              <a:t>Derek.Chancellor@governor.Ohio.gov</a:t>
            </a:r>
            <a:endParaRPr lang="en-US" sz="2800" dirty="0">
              <a:highlight>
                <a:srgbClr val="FFFF00"/>
              </a:highlight>
              <a:latin typeface="Cambria"/>
              <a:ea typeface="Cambria"/>
            </a:endParaRPr>
          </a:p>
        </p:txBody>
      </p:sp>
      <p:sp>
        <p:nvSpPr>
          <p:cNvPr id="7" name="Rectangle 6">
            <a:extLst>
              <a:ext uri="{FF2B5EF4-FFF2-40B4-BE49-F238E27FC236}">
                <a16:creationId xmlns:a16="http://schemas.microsoft.com/office/drawing/2014/main" id="{2A335911-1CB7-44F6-9160-A0DDEE603544}"/>
              </a:ext>
            </a:extLst>
          </p:cNvPr>
          <p:cNvSpPr/>
          <p:nvPr/>
        </p:nvSpPr>
        <p:spPr>
          <a:xfrm>
            <a:off x="0" y="-2658"/>
            <a:ext cx="9204251" cy="1173573"/>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picture containing drawing&#10;&#10;Description automatically generated">
            <a:extLst>
              <a:ext uri="{FF2B5EF4-FFF2-40B4-BE49-F238E27FC236}">
                <a16:creationId xmlns:a16="http://schemas.microsoft.com/office/drawing/2014/main" id="{32535F1F-FF9F-45F7-BBFC-6DA969BAE6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0476" y="133196"/>
            <a:ext cx="4234468" cy="901864"/>
          </a:xfrm>
          <a:prstGeom prst="rect">
            <a:avLst/>
          </a:prstGeom>
        </p:spPr>
      </p:pic>
      <p:sp>
        <p:nvSpPr>
          <p:cNvPr id="10" name="Rectangle 9">
            <a:extLst>
              <a:ext uri="{FF2B5EF4-FFF2-40B4-BE49-F238E27FC236}">
                <a16:creationId xmlns:a16="http://schemas.microsoft.com/office/drawing/2014/main" id="{8480B1D1-386D-48F1-AFBB-6593A975D61B}"/>
              </a:ext>
            </a:extLst>
          </p:cNvPr>
          <p:cNvSpPr/>
          <p:nvPr/>
        </p:nvSpPr>
        <p:spPr>
          <a:xfrm>
            <a:off x="-60251" y="6256180"/>
            <a:ext cx="9204251" cy="631861"/>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0B90B56-83BC-D0EC-FF58-D2B134B2B62B}"/>
              </a:ext>
            </a:extLst>
          </p:cNvPr>
          <p:cNvSpPr txBox="1"/>
          <p:nvPr/>
        </p:nvSpPr>
        <p:spPr>
          <a:xfrm>
            <a:off x="269754" y="4009411"/>
            <a:ext cx="8770759" cy="224676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2800" dirty="0">
              <a:solidFill>
                <a:prstClr val="black"/>
              </a:solidFill>
              <a:latin typeface="Cambria"/>
              <a:ea typeface="Cambria"/>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mbria"/>
              <a:ea typeface="Cambri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mbria"/>
              <a:ea typeface="Cambri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mbria"/>
                <a:ea typeface="Cambria"/>
                <a:cs typeface="+mn-cs"/>
              </a:rPr>
              <a:t>Current Application Period</a:t>
            </a:r>
            <a:r>
              <a:rPr kumimoji="0" lang="en-US" sz="2800" b="0" i="0" u="none" strike="noStrike" kern="1200" cap="none" spc="0" normalizeH="0" baseline="0" noProof="0" dirty="0">
                <a:ln>
                  <a:noFill/>
                </a:ln>
                <a:solidFill>
                  <a:prstClr val="black"/>
                </a:solidFill>
                <a:effectLst/>
                <a:uLnTx/>
                <a:uFillTx/>
                <a:latin typeface="Cambria"/>
                <a:ea typeface="Cambri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mbria"/>
                <a:ea typeface="Cambria"/>
                <a:cs typeface="+mn-cs"/>
              </a:rPr>
              <a:t>May 1 – May 31 at 3:00 p.m.</a:t>
            </a:r>
          </a:p>
        </p:txBody>
      </p:sp>
      <p:sp>
        <p:nvSpPr>
          <p:cNvPr id="5" name="TextBox 4">
            <a:extLst>
              <a:ext uri="{FF2B5EF4-FFF2-40B4-BE49-F238E27FC236}">
                <a16:creationId xmlns:a16="http://schemas.microsoft.com/office/drawing/2014/main" id="{8756A948-8200-F457-768D-CF13C177479F}"/>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80040489"/>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01BB3AC-4B7E-4AFD-848B-0CED16F8C079}"/>
              </a:ext>
            </a:extLst>
          </p:cNvPr>
          <p:cNvSpPr/>
          <p:nvPr/>
        </p:nvSpPr>
        <p:spPr>
          <a:xfrm>
            <a:off x="0" y="-15910"/>
            <a:ext cx="9144000" cy="1173573"/>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CC23BEA-A198-4FA8-BCC4-F3563FAFB2E6}"/>
              </a:ext>
            </a:extLst>
          </p:cNvPr>
          <p:cNvSpPr txBox="1"/>
          <p:nvPr/>
        </p:nvSpPr>
        <p:spPr>
          <a:xfrm>
            <a:off x="527121" y="1960275"/>
            <a:ext cx="5886450" cy="707886"/>
          </a:xfrm>
          <a:prstGeom prst="rect">
            <a:avLst/>
          </a:prstGeom>
          <a:noFill/>
        </p:spPr>
        <p:txBody>
          <a:bodyPr wrap="square" rtlCol="0">
            <a:spAutoFit/>
          </a:bodyPr>
          <a:lstStyle/>
          <a:p>
            <a:r>
              <a:rPr lang="en-US" sz="4000" b="1" dirty="0">
                <a:solidFill>
                  <a:srgbClr val="73A5CC"/>
                </a:solidFill>
                <a:latin typeface="Cambria" panose="02040503050406030204" pitchFamily="18" charset="0"/>
                <a:ea typeface="Cambria" panose="02040503050406030204" pitchFamily="18" charset="0"/>
              </a:rPr>
              <a:t>Why TechCred?</a:t>
            </a:r>
          </a:p>
        </p:txBody>
      </p:sp>
      <p:pic>
        <p:nvPicPr>
          <p:cNvPr id="6" name="Picture 5" descr="A picture containing person, boy&#10;&#10;Description automatically generated">
            <a:extLst>
              <a:ext uri="{FF2B5EF4-FFF2-40B4-BE49-F238E27FC236}">
                <a16:creationId xmlns:a16="http://schemas.microsoft.com/office/drawing/2014/main" id="{29113081-0D93-44D9-9AA8-3AC1F73007A1}"/>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5116530" y="1170915"/>
            <a:ext cx="4027470" cy="5687086"/>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3011C7E9-4CFB-410C-9B76-DE4EB02E3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476" y="133196"/>
            <a:ext cx="4234468" cy="901864"/>
          </a:xfrm>
          <a:prstGeom prst="rect">
            <a:avLst/>
          </a:prstGeom>
        </p:spPr>
      </p:pic>
      <p:sp>
        <p:nvSpPr>
          <p:cNvPr id="9" name="TextBox 8">
            <a:extLst>
              <a:ext uri="{FF2B5EF4-FFF2-40B4-BE49-F238E27FC236}">
                <a16:creationId xmlns:a16="http://schemas.microsoft.com/office/drawing/2014/main" id="{4651CD7F-D3D1-4A62-B108-4DFDAABC0522}"/>
              </a:ext>
            </a:extLst>
          </p:cNvPr>
          <p:cNvSpPr txBox="1"/>
          <p:nvPr/>
        </p:nvSpPr>
        <p:spPr>
          <a:xfrm>
            <a:off x="527121" y="3232961"/>
            <a:ext cx="4376183" cy="3046988"/>
          </a:xfrm>
          <a:prstGeom prst="rect">
            <a:avLst/>
          </a:prstGeom>
          <a:noFill/>
        </p:spPr>
        <p:txBody>
          <a:bodyPr wrap="square" rtlCol="0">
            <a:spAutoFit/>
          </a:bodyPr>
          <a:lstStyle/>
          <a:p>
            <a:r>
              <a:rPr lang="en-US" sz="3200" dirty="0" err="1">
                <a:latin typeface="Cambria" panose="02040503050406030204" pitchFamily="18" charset="0"/>
                <a:ea typeface="Cambria" panose="02040503050406030204" pitchFamily="18" charset="0"/>
              </a:rPr>
              <a:t>TechCred</a:t>
            </a:r>
            <a:r>
              <a:rPr lang="en-US" sz="3200" dirty="0">
                <a:latin typeface="Cambria" panose="02040503050406030204" pitchFamily="18" charset="0"/>
                <a:ea typeface="Cambria" panose="02040503050406030204" pitchFamily="18" charset="0"/>
              </a:rPr>
              <a:t> is a win-win for Ohio – Employers get the talent they need to grow, and Ohioans get the opportunity to expand their skills. </a:t>
            </a:r>
          </a:p>
        </p:txBody>
      </p:sp>
      <p:sp>
        <p:nvSpPr>
          <p:cNvPr id="5" name="TextBox 4">
            <a:extLst>
              <a:ext uri="{FF2B5EF4-FFF2-40B4-BE49-F238E27FC236}">
                <a16:creationId xmlns:a16="http://schemas.microsoft.com/office/drawing/2014/main" id="{8EFCD21C-760F-110E-CDA6-E5A51F32AE26}"/>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968517"/>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9D6B47-F6CA-4142-A9F0-31F0219D206E}"/>
              </a:ext>
            </a:extLst>
          </p:cNvPr>
          <p:cNvSpPr txBox="1"/>
          <p:nvPr/>
        </p:nvSpPr>
        <p:spPr>
          <a:xfrm>
            <a:off x="1115695" y="1190633"/>
            <a:ext cx="7635327" cy="523220"/>
          </a:xfrm>
          <a:prstGeom prst="rect">
            <a:avLst/>
          </a:prstGeom>
          <a:noFill/>
        </p:spPr>
        <p:txBody>
          <a:bodyPr wrap="square" lIns="91440" tIns="45720" rIns="91440" bIns="45720" rtlCol="0" anchor="t">
            <a:spAutoFit/>
          </a:bodyPr>
          <a:lstStyle/>
          <a:p>
            <a:r>
              <a:rPr lang="en-US" sz="2800" b="1" dirty="0">
                <a:solidFill>
                  <a:srgbClr val="73A5CC"/>
                </a:solidFill>
                <a:latin typeface="Cambria"/>
                <a:ea typeface="Cambria"/>
              </a:rPr>
              <a:t>After 18 Application Periods:</a:t>
            </a:r>
          </a:p>
        </p:txBody>
      </p:sp>
      <p:sp>
        <p:nvSpPr>
          <p:cNvPr id="3" name="Rectangle 2">
            <a:extLst>
              <a:ext uri="{FF2B5EF4-FFF2-40B4-BE49-F238E27FC236}">
                <a16:creationId xmlns:a16="http://schemas.microsoft.com/office/drawing/2014/main" id="{6436B69A-1EDA-4C94-8F90-37F98D6E78FC}"/>
              </a:ext>
            </a:extLst>
          </p:cNvPr>
          <p:cNvSpPr/>
          <p:nvPr/>
        </p:nvSpPr>
        <p:spPr>
          <a:xfrm>
            <a:off x="-60251" y="6010160"/>
            <a:ext cx="9204251" cy="847840"/>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DE2F4B4-6C2A-4EF0-BBC1-CAD136AC9092}"/>
              </a:ext>
            </a:extLst>
          </p:cNvPr>
          <p:cNvSpPr txBox="1"/>
          <p:nvPr/>
        </p:nvSpPr>
        <p:spPr>
          <a:xfrm>
            <a:off x="1557635" y="1728744"/>
            <a:ext cx="6724974" cy="4893647"/>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US" sz="2400" dirty="0">
                <a:latin typeface="Cambria"/>
                <a:ea typeface="Cambria"/>
              </a:rPr>
              <a:t>57,233 credentials will be funded.</a:t>
            </a:r>
          </a:p>
          <a:p>
            <a:pPr marL="285750" indent="-285750">
              <a:buFont typeface="Arial" panose="020B0604020202020204" pitchFamily="34" charset="0"/>
              <a:buChar char="•"/>
            </a:pPr>
            <a:endParaRPr lang="en-US" sz="2400"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r>
              <a:rPr lang="en-US" sz="2400" dirty="0">
                <a:latin typeface="Cambria"/>
                <a:ea typeface="Cambria"/>
              </a:rPr>
              <a:t>2,173 unique Ohio employers awarded funding</a:t>
            </a:r>
          </a:p>
          <a:p>
            <a:pPr marL="342900" indent="-342900">
              <a:buFont typeface="Arial" panose="020B0604020202020204" pitchFamily="34" charset="0"/>
              <a:buChar char="•"/>
            </a:pPr>
            <a:endParaRPr lang="en-US" sz="2400" dirty="0">
              <a:latin typeface="Cambria"/>
              <a:ea typeface="Cambria"/>
            </a:endParaRPr>
          </a:p>
          <a:p>
            <a:pPr marL="342900" indent="-342900">
              <a:buFont typeface="Arial" panose="020B0604020202020204" pitchFamily="34" charset="0"/>
              <a:buChar char="•"/>
            </a:pPr>
            <a:r>
              <a:rPr lang="en-US" sz="2400" dirty="0">
                <a:latin typeface="Cambria"/>
                <a:ea typeface="Cambria"/>
              </a:rPr>
              <a:t>1,091 employers have received awards in multiple rounds.</a:t>
            </a:r>
          </a:p>
          <a:p>
            <a:endParaRPr lang="en-US" sz="2400" dirty="0">
              <a:latin typeface="Cambria"/>
              <a:ea typeface="Cambria"/>
            </a:endParaRPr>
          </a:p>
          <a:p>
            <a:pPr marL="342900" indent="-342900">
              <a:buFont typeface="Arial" panose="020B0604020202020204" pitchFamily="34" charset="0"/>
              <a:buChar char="•"/>
            </a:pPr>
            <a:r>
              <a:rPr lang="en-US" sz="2400" dirty="0">
                <a:latin typeface="Cambria"/>
                <a:ea typeface="Cambria"/>
                <a:cs typeface="+mn-lt"/>
              </a:rPr>
              <a:t>Over 2,000 credentials are approved on the </a:t>
            </a:r>
            <a:r>
              <a:rPr lang="en-US" sz="2400" dirty="0" err="1">
                <a:latin typeface="Cambria"/>
                <a:ea typeface="Cambria"/>
                <a:cs typeface="+mn-lt"/>
              </a:rPr>
              <a:t>TechCred</a:t>
            </a:r>
            <a:r>
              <a:rPr lang="en-US" sz="2400" dirty="0">
                <a:latin typeface="Cambria"/>
                <a:ea typeface="Cambria"/>
                <a:cs typeface="+mn-lt"/>
              </a:rPr>
              <a:t> list.</a:t>
            </a:r>
            <a:endParaRPr lang="en-US" sz="2400" dirty="0">
              <a:ea typeface="+mn-lt"/>
              <a:cs typeface="+mn-lt"/>
            </a:endParaRPr>
          </a:p>
          <a:p>
            <a:pPr marL="285750" indent="-285750">
              <a:buFont typeface="Arial" panose="020B0604020202020204" pitchFamily="34" charset="0"/>
              <a:buChar char="•"/>
            </a:pPr>
            <a:endParaRPr lang="en-US" sz="24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a:p>
            <a:endParaRPr lang="en-US" sz="2400" dirty="0">
              <a:highlight>
                <a:srgbClr val="FFFF00"/>
              </a:highlight>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endParaRPr lang="en-US" sz="2400" dirty="0">
              <a:latin typeface="Cambria" panose="02040503050406030204" pitchFamily="18" charset="0"/>
              <a:ea typeface="Cambria" panose="02040503050406030204" pitchFamily="18" charset="0"/>
            </a:endParaRPr>
          </a:p>
        </p:txBody>
      </p:sp>
      <p:sp>
        <p:nvSpPr>
          <p:cNvPr id="7" name="Rectangle 6">
            <a:extLst>
              <a:ext uri="{FF2B5EF4-FFF2-40B4-BE49-F238E27FC236}">
                <a16:creationId xmlns:a16="http://schemas.microsoft.com/office/drawing/2014/main" id="{B5BEE94B-74E1-4D2C-A6E0-91E5D6D613F6}"/>
              </a:ext>
            </a:extLst>
          </p:cNvPr>
          <p:cNvSpPr/>
          <p:nvPr/>
        </p:nvSpPr>
        <p:spPr>
          <a:xfrm>
            <a:off x="0" y="0"/>
            <a:ext cx="9144000" cy="1069848"/>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Picture 7" descr="A picture containing drawing&#10;&#10;Description automatically generated">
            <a:extLst>
              <a:ext uri="{FF2B5EF4-FFF2-40B4-BE49-F238E27FC236}">
                <a16:creationId xmlns:a16="http://schemas.microsoft.com/office/drawing/2014/main" id="{A1E7A73D-1329-4E81-A391-DB3B6BC85D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593"/>
            <a:ext cx="3570998" cy="760557"/>
          </a:xfrm>
          <a:prstGeom prst="rect">
            <a:avLst/>
          </a:prstGeom>
        </p:spPr>
      </p:pic>
      <p:sp>
        <p:nvSpPr>
          <p:cNvPr id="5" name="TextBox 4">
            <a:extLst>
              <a:ext uri="{FF2B5EF4-FFF2-40B4-BE49-F238E27FC236}">
                <a16:creationId xmlns:a16="http://schemas.microsoft.com/office/drawing/2014/main" id="{725FF0B0-6DD7-05E8-6600-78B326F6F9D7}"/>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45698976"/>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9D6B47-F6CA-4142-A9F0-31F0219D206E}"/>
              </a:ext>
            </a:extLst>
          </p:cNvPr>
          <p:cNvSpPr txBox="1"/>
          <p:nvPr/>
        </p:nvSpPr>
        <p:spPr>
          <a:xfrm>
            <a:off x="1115695" y="1190633"/>
            <a:ext cx="7635327" cy="523220"/>
          </a:xfrm>
          <a:prstGeom prst="rect">
            <a:avLst/>
          </a:prstGeom>
          <a:noFill/>
        </p:spPr>
        <p:txBody>
          <a:bodyPr wrap="square" lIns="91440" tIns="45720" rIns="91440" bIns="45720" rtlCol="0" anchor="t">
            <a:spAutoFit/>
          </a:bodyPr>
          <a:lstStyle/>
          <a:p>
            <a:r>
              <a:rPr lang="en-US" sz="2800" b="1" dirty="0">
                <a:solidFill>
                  <a:srgbClr val="73A5CC"/>
                </a:solidFill>
                <a:latin typeface="Cambria"/>
                <a:ea typeface="Cambria"/>
              </a:rPr>
              <a:t>Round 18 (January) Application Award Data:</a:t>
            </a:r>
          </a:p>
        </p:txBody>
      </p:sp>
      <p:sp>
        <p:nvSpPr>
          <p:cNvPr id="3" name="Rectangle 2">
            <a:extLst>
              <a:ext uri="{FF2B5EF4-FFF2-40B4-BE49-F238E27FC236}">
                <a16:creationId xmlns:a16="http://schemas.microsoft.com/office/drawing/2014/main" id="{6436B69A-1EDA-4C94-8F90-37F98D6E78FC}"/>
              </a:ext>
            </a:extLst>
          </p:cNvPr>
          <p:cNvSpPr/>
          <p:nvPr/>
        </p:nvSpPr>
        <p:spPr>
          <a:xfrm>
            <a:off x="-60251" y="6010160"/>
            <a:ext cx="9204251" cy="847840"/>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5BEE94B-74E1-4D2C-A6E0-91E5D6D613F6}"/>
              </a:ext>
            </a:extLst>
          </p:cNvPr>
          <p:cNvSpPr/>
          <p:nvPr/>
        </p:nvSpPr>
        <p:spPr>
          <a:xfrm>
            <a:off x="0" y="0"/>
            <a:ext cx="9144000" cy="1069848"/>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Picture 7" descr="A picture containing drawing&#10;&#10;Description automatically generated">
            <a:extLst>
              <a:ext uri="{FF2B5EF4-FFF2-40B4-BE49-F238E27FC236}">
                <a16:creationId xmlns:a16="http://schemas.microsoft.com/office/drawing/2014/main" id="{A1E7A73D-1329-4E81-A391-DB3B6BC85D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593"/>
            <a:ext cx="3570998" cy="760557"/>
          </a:xfrm>
          <a:prstGeom prst="rect">
            <a:avLst/>
          </a:prstGeom>
        </p:spPr>
      </p:pic>
      <p:sp>
        <p:nvSpPr>
          <p:cNvPr id="10" name="TextBox 9">
            <a:extLst>
              <a:ext uri="{FF2B5EF4-FFF2-40B4-BE49-F238E27FC236}">
                <a16:creationId xmlns:a16="http://schemas.microsoft.com/office/drawing/2014/main" id="{0A37BDC4-0CB8-8AD7-D095-4FD2F5BD871C}"/>
              </a:ext>
            </a:extLst>
          </p:cNvPr>
          <p:cNvSpPr txBox="1"/>
          <p:nvPr/>
        </p:nvSpPr>
        <p:spPr>
          <a:xfrm>
            <a:off x="1115695" y="1834638"/>
            <a:ext cx="7635327" cy="1938992"/>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mbria"/>
                <a:ea typeface="Cambria"/>
                <a:cs typeface="+mn-cs"/>
              </a:rPr>
              <a:t>345 Ohio employers and 4,237 credentials were approved for funding.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mbria"/>
              <a:ea typeface="Cambri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mbria"/>
                <a:ea typeface="Cambria"/>
                <a:cs typeface="Calibri" panose="020F0502020204030204"/>
              </a:rPr>
              <a:t>Over 2,000 credentials are approved on the </a:t>
            </a:r>
            <a:r>
              <a:rPr kumimoji="0" lang="en-US" sz="2400" b="0" i="0" u="none" strike="noStrike" kern="1200" cap="none" spc="0" normalizeH="0" baseline="0" noProof="0" dirty="0" err="1">
                <a:ln>
                  <a:noFill/>
                </a:ln>
                <a:solidFill>
                  <a:prstClr val="black"/>
                </a:solidFill>
                <a:effectLst/>
                <a:uLnTx/>
                <a:uFillTx/>
                <a:latin typeface="Cambria"/>
                <a:ea typeface="Cambria"/>
                <a:cs typeface="Calibri" panose="020F0502020204030204"/>
              </a:rPr>
              <a:t>TechCred</a:t>
            </a:r>
            <a:r>
              <a:rPr kumimoji="0" lang="en-US" sz="2400" b="0" i="0" u="none" strike="noStrike" kern="1200" cap="none" spc="0" normalizeH="0" baseline="0" noProof="0" dirty="0">
                <a:ln>
                  <a:noFill/>
                </a:ln>
                <a:solidFill>
                  <a:prstClr val="black"/>
                </a:solidFill>
                <a:effectLst/>
                <a:uLnTx/>
                <a:uFillTx/>
                <a:latin typeface="Cambria"/>
                <a:ea typeface="Cambria"/>
                <a:cs typeface="Calibri" panose="020F0502020204030204"/>
              </a:rPr>
              <a:t> list.</a:t>
            </a:r>
            <a:endParaRPr kumimoji="0" lang="en-US" sz="2400" b="0" i="0" u="none" strike="noStrike" kern="1200" cap="none" spc="0" normalizeH="0" baseline="0" noProof="0" dirty="0">
              <a:ln>
                <a:noFill/>
              </a:ln>
              <a:solidFill>
                <a:prstClr val="black"/>
              </a:solidFill>
              <a:effectLst/>
              <a:highlight>
                <a:srgbClr val="FFFF00"/>
              </a:highlight>
              <a:uLnTx/>
              <a:uFillTx/>
              <a:latin typeface="Cambria" panose="02040503050406030204" pitchFamily="18" charset="0"/>
              <a:ea typeface="Cambria" panose="02040503050406030204" pitchFamily="18" charset="0"/>
              <a:cs typeface="+mn-cs"/>
            </a:endParaRPr>
          </a:p>
        </p:txBody>
      </p:sp>
      <p:sp>
        <p:nvSpPr>
          <p:cNvPr id="12" name="TextBox 11">
            <a:extLst>
              <a:ext uri="{FF2B5EF4-FFF2-40B4-BE49-F238E27FC236}">
                <a16:creationId xmlns:a16="http://schemas.microsoft.com/office/drawing/2014/main" id="{AFE2FC2C-7CD3-1061-F620-F71255EFD02B}"/>
              </a:ext>
            </a:extLst>
          </p:cNvPr>
          <p:cNvSpPr txBox="1"/>
          <p:nvPr/>
        </p:nvSpPr>
        <p:spPr>
          <a:xfrm>
            <a:off x="400654" y="4706976"/>
            <a:ext cx="8350368" cy="120032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2400" dirty="0">
              <a:solidFill>
                <a:prstClr val="black"/>
              </a:solidFill>
              <a:latin typeface="Cambria"/>
              <a:ea typeface="Cambria"/>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mbria"/>
              <a:ea typeface="Cambri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mbria"/>
                <a:ea typeface="Cambria"/>
                <a:cs typeface="+mn-cs"/>
              </a:rPr>
              <a:t>Current Application Period</a:t>
            </a:r>
            <a:r>
              <a:rPr kumimoji="0" lang="en-US" sz="2400" b="0" i="0" u="none" strike="noStrike" kern="1200" cap="none" spc="0" normalizeH="0" baseline="0" noProof="0" dirty="0">
                <a:ln>
                  <a:noFill/>
                </a:ln>
                <a:solidFill>
                  <a:prstClr val="black"/>
                </a:solidFill>
                <a:effectLst/>
                <a:uLnTx/>
                <a:uFillTx/>
                <a:latin typeface="Cambria"/>
                <a:ea typeface="Cambria"/>
                <a:cs typeface="+mn-cs"/>
              </a:rPr>
              <a:t>: May 1 – May 31 at 3:00 p.m.</a:t>
            </a:r>
          </a:p>
        </p:txBody>
      </p:sp>
      <p:sp>
        <p:nvSpPr>
          <p:cNvPr id="13" name="TextBox 12">
            <a:extLst>
              <a:ext uri="{FF2B5EF4-FFF2-40B4-BE49-F238E27FC236}">
                <a16:creationId xmlns:a16="http://schemas.microsoft.com/office/drawing/2014/main" id="{813C88F5-07F1-F61E-658B-E88B1FA409B7}"/>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19263558"/>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F9C2E4-C5D7-43BD-A986-82B27E48AA32}"/>
              </a:ext>
            </a:extLst>
          </p:cNvPr>
          <p:cNvSpPr/>
          <p:nvPr/>
        </p:nvSpPr>
        <p:spPr>
          <a:xfrm>
            <a:off x="0" y="-2658"/>
            <a:ext cx="9204251" cy="1173573"/>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drawing&#10;&#10;Description automatically generated">
            <a:extLst>
              <a:ext uri="{FF2B5EF4-FFF2-40B4-BE49-F238E27FC236}">
                <a16:creationId xmlns:a16="http://schemas.microsoft.com/office/drawing/2014/main" id="{68A543BA-7019-41EE-B33F-A4B0A2A994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476" y="133196"/>
            <a:ext cx="4234468" cy="901864"/>
          </a:xfrm>
          <a:prstGeom prst="rect">
            <a:avLst/>
          </a:prstGeom>
        </p:spPr>
      </p:pic>
      <p:sp>
        <p:nvSpPr>
          <p:cNvPr id="4" name="Rectangle 3">
            <a:extLst>
              <a:ext uri="{FF2B5EF4-FFF2-40B4-BE49-F238E27FC236}">
                <a16:creationId xmlns:a16="http://schemas.microsoft.com/office/drawing/2014/main" id="{9D93824F-DAA2-4FF9-A2E7-2A23D8288DCF}"/>
              </a:ext>
            </a:extLst>
          </p:cNvPr>
          <p:cNvSpPr/>
          <p:nvPr/>
        </p:nvSpPr>
        <p:spPr>
          <a:xfrm>
            <a:off x="-60251" y="6010160"/>
            <a:ext cx="9204251" cy="847840"/>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5C4EFEF3-4095-455B-9BD0-D41B2C03CF53}"/>
              </a:ext>
            </a:extLst>
          </p:cNvPr>
          <p:cNvSpPr/>
          <p:nvPr/>
        </p:nvSpPr>
        <p:spPr>
          <a:xfrm>
            <a:off x="2628347" y="2125616"/>
            <a:ext cx="3773194" cy="1292194"/>
          </a:xfrm>
          <a:prstGeom prst="round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A052DAA4-E662-42AF-ADFA-C65C100265EB}"/>
              </a:ext>
            </a:extLst>
          </p:cNvPr>
          <p:cNvSpPr/>
          <p:nvPr/>
        </p:nvSpPr>
        <p:spPr>
          <a:xfrm>
            <a:off x="2648048" y="3583684"/>
            <a:ext cx="1770950" cy="1559293"/>
          </a:xfrm>
          <a:prstGeom prst="round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2D3DDBB0-5EFF-40F0-BF19-85D8B0E6E749}"/>
              </a:ext>
            </a:extLst>
          </p:cNvPr>
          <p:cNvSpPr/>
          <p:nvPr/>
        </p:nvSpPr>
        <p:spPr>
          <a:xfrm>
            <a:off x="4630591" y="3583684"/>
            <a:ext cx="1770950" cy="1559293"/>
          </a:xfrm>
          <a:prstGeom prst="round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BE81C8E-FF3E-4225-B49D-1D5AD2A58667}"/>
              </a:ext>
            </a:extLst>
          </p:cNvPr>
          <p:cNvSpPr txBox="1"/>
          <p:nvPr/>
        </p:nvSpPr>
        <p:spPr>
          <a:xfrm>
            <a:off x="2874393" y="2265939"/>
            <a:ext cx="3281101" cy="923330"/>
          </a:xfrm>
          <a:prstGeom prst="rect">
            <a:avLst/>
          </a:prstGeom>
          <a:noFill/>
        </p:spPr>
        <p:txBody>
          <a:bodyPr wrap="square" rtlCol="0">
            <a:spAutoFit/>
          </a:bodyPr>
          <a:lstStyle/>
          <a:p>
            <a:pPr algn="ctr"/>
            <a:r>
              <a:rPr lang="en-US" sz="5400" dirty="0">
                <a:solidFill>
                  <a:schemeClr val="bg1"/>
                </a:solidFill>
                <a:latin typeface="Cambria" panose="02040503050406030204" pitchFamily="18" charset="0"/>
                <a:ea typeface="Cambria" panose="02040503050406030204" pitchFamily="18" charset="0"/>
              </a:rPr>
              <a:t>Credential</a:t>
            </a:r>
            <a:endParaRPr lang="en-US" sz="3200" dirty="0">
              <a:solidFill>
                <a:schemeClr val="bg1"/>
              </a:solidFill>
              <a:latin typeface="Cambria" panose="02040503050406030204" pitchFamily="18" charset="0"/>
              <a:ea typeface="Cambria" panose="02040503050406030204" pitchFamily="18" charset="0"/>
            </a:endParaRPr>
          </a:p>
        </p:txBody>
      </p:sp>
      <p:sp>
        <p:nvSpPr>
          <p:cNvPr id="9" name="TextBox 8">
            <a:extLst>
              <a:ext uri="{FF2B5EF4-FFF2-40B4-BE49-F238E27FC236}">
                <a16:creationId xmlns:a16="http://schemas.microsoft.com/office/drawing/2014/main" id="{AC8C335C-2C12-4B75-8FE6-22F995EA78E5}"/>
              </a:ext>
            </a:extLst>
          </p:cNvPr>
          <p:cNvSpPr txBox="1"/>
          <p:nvPr/>
        </p:nvSpPr>
        <p:spPr>
          <a:xfrm>
            <a:off x="2648048" y="4028882"/>
            <a:ext cx="1680655" cy="461665"/>
          </a:xfrm>
          <a:prstGeom prst="rect">
            <a:avLst/>
          </a:prstGeom>
          <a:noFill/>
        </p:spPr>
        <p:txBody>
          <a:bodyPr wrap="square" rtlCol="0">
            <a:spAutoFit/>
          </a:bodyPr>
          <a:lstStyle/>
          <a:p>
            <a:pPr algn="ctr"/>
            <a:r>
              <a:rPr lang="en-US" sz="2400" dirty="0">
                <a:solidFill>
                  <a:schemeClr val="bg1"/>
                </a:solidFill>
                <a:latin typeface="Cambria" panose="02040503050406030204" pitchFamily="18" charset="0"/>
                <a:ea typeface="Cambria" panose="02040503050406030204" pitchFamily="18" charset="0"/>
              </a:rPr>
              <a:t>Certificate</a:t>
            </a:r>
            <a:endParaRPr lang="en-US" sz="2000" dirty="0">
              <a:solidFill>
                <a:schemeClr val="bg1"/>
              </a:solidFill>
              <a:latin typeface="Cambria" panose="02040503050406030204" pitchFamily="18" charset="0"/>
              <a:ea typeface="Cambria" panose="02040503050406030204" pitchFamily="18" charset="0"/>
            </a:endParaRPr>
          </a:p>
        </p:txBody>
      </p:sp>
      <p:sp>
        <p:nvSpPr>
          <p:cNvPr id="10" name="TextBox 9">
            <a:extLst>
              <a:ext uri="{FF2B5EF4-FFF2-40B4-BE49-F238E27FC236}">
                <a16:creationId xmlns:a16="http://schemas.microsoft.com/office/drawing/2014/main" id="{0F4EE63E-155D-40C5-BA16-88D8F633E0F8}"/>
              </a:ext>
            </a:extLst>
          </p:cNvPr>
          <p:cNvSpPr txBox="1"/>
          <p:nvPr/>
        </p:nvSpPr>
        <p:spPr>
          <a:xfrm>
            <a:off x="4518638" y="4028882"/>
            <a:ext cx="1994855" cy="461665"/>
          </a:xfrm>
          <a:prstGeom prst="rect">
            <a:avLst/>
          </a:prstGeom>
          <a:noFill/>
        </p:spPr>
        <p:txBody>
          <a:bodyPr wrap="square" rtlCol="0">
            <a:spAutoFit/>
          </a:bodyPr>
          <a:lstStyle/>
          <a:p>
            <a:pPr algn="ctr"/>
            <a:r>
              <a:rPr lang="en-US" sz="2400" dirty="0">
                <a:solidFill>
                  <a:schemeClr val="bg1"/>
                </a:solidFill>
                <a:latin typeface="Cambria" panose="02040503050406030204" pitchFamily="18" charset="0"/>
                <a:ea typeface="Cambria" panose="02040503050406030204" pitchFamily="18" charset="0"/>
              </a:rPr>
              <a:t>Certification</a:t>
            </a:r>
          </a:p>
        </p:txBody>
      </p:sp>
      <p:sp>
        <p:nvSpPr>
          <p:cNvPr id="11" name="TextBox 10">
            <a:extLst>
              <a:ext uri="{FF2B5EF4-FFF2-40B4-BE49-F238E27FC236}">
                <a16:creationId xmlns:a16="http://schemas.microsoft.com/office/drawing/2014/main" id="{71D389DB-8B05-4721-90EC-DD4A2924D8F5}"/>
              </a:ext>
            </a:extLst>
          </p:cNvPr>
          <p:cNvSpPr txBox="1"/>
          <p:nvPr/>
        </p:nvSpPr>
        <p:spPr>
          <a:xfrm>
            <a:off x="634468" y="1402144"/>
            <a:ext cx="5707814" cy="523220"/>
          </a:xfrm>
          <a:prstGeom prst="rect">
            <a:avLst/>
          </a:prstGeom>
          <a:noFill/>
        </p:spPr>
        <p:txBody>
          <a:bodyPr wrap="square" rtlCol="0">
            <a:spAutoFit/>
          </a:bodyPr>
          <a:lstStyle/>
          <a:p>
            <a:r>
              <a:rPr lang="en-US" sz="2800" b="1" dirty="0">
                <a:solidFill>
                  <a:srgbClr val="73A5CC"/>
                </a:solidFill>
                <a:latin typeface="Cambria" panose="02040503050406030204" pitchFamily="18" charset="0"/>
                <a:ea typeface="Cambria" panose="02040503050406030204" pitchFamily="18" charset="0"/>
              </a:rPr>
              <a:t>What is a credential?</a:t>
            </a:r>
          </a:p>
        </p:txBody>
      </p:sp>
      <p:sp>
        <p:nvSpPr>
          <p:cNvPr id="13" name="TextBox 12">
            <a:extLst>
              <a:ext uri="{FF2B5EF4-FFF2-40B4-BE49-F238E27FC236}">
                <a16:creationId xmlns:a16="http://schemas.microsoft.com/office/drawing/2014/main" id="{954D9CF9-D59A-8A4B-9A19-B9F235FA359A}"/>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09941862"/>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60DFE0-5CC9-460C-9389-980461682D7B}"/>
              </a:ext>
            </a:extLst>
          </p:cNvPr>
          <p:cNvSpPr txBox="1"/>
          <p:nvPr/>
        </p:nvSpPr>
        <p:spPr>
          <a:xfrm>
            <a:off x="1087612" y="1595896"/>
            <a:ext cx="6011831" cy="523220"/>
          </a:xfrm>
          <a:prstGeom prst="rect">
            <a:avLst/>
          </a:prstGeom>
          <a:noFill/>
        </p:spPr>
        <p:txBody>
          <a:bodyPr wrap="square" rtlCol="0">
            <a:spAutoFit/>
          </a:bodyPr>
          <a:lstStyle/>
          <a:p>
            <a:r>
              <a:rPr lang="en-US" sz="2800" b="1" dirty="0">
                <a:solidFill>
                  <a:srgbClr val="73A5CC"/>
                </a:solidFill>
                <a:latin typeface="Cambria" panose="02040503050406030204" pitchFamily="18" charset="0"/>
                <a:ea typeface="Cambria" panose="02040503050406030204" pitchFamily="18" charset="0"/>
              </a:rPr>
              <a:t>What makes a credential eligible?</a:t>
            </a:r>
          </a:p>
        </p:txBody>
      </p:sp>
      <p:sp>
        <p:nvSpPr>
          <p:cNvPr id="3" name="TextBox 2">
            <a:extLst>
              <a:ext uri="{FF2B5EF4-FFF2-40B4-BE49-F238E27FC236}">
                <a16:creationId xmlns:a16="http://schemas.microsoft.com/office/drawing/2014/main" id="{35957834-F6D8-42BB-803E-70F3DD38B5DD}"/>
              </a:ext>
            </a:extLst>
          </p:cNvPr>
          <p:cNvSpPr txBox="1"/>
          <p:nvPr/>
        </p:nvSpPr>
        <p:spPr>
          <a:xfrm>
            <a:off x="1685061" y="2544097"/>
            <a:ext cx="7519190" cy="2092881"/>
          </a:xfrm>
          <a:prstGeom prst="rect">
            <a:avLst/>
          </a:prstGeom>
          <a:noFill/>
        </p:spPr>
        <p:txBody>
          <a:bodyPr wrap="square" rtlCol="0">
            <a:spAutoFit/>
          </a:bodyPr>
          <a:lstStyle/>
          <a:p>
            <a:pPr marL="342900" indent="-342900">
              <a:buFont typeface="Arial" panose="020B0604020202020204" pitchFamily="34" charset="0"/>
              <a:buChar char="•"/>
            </a:pPr>
            <a:r>
              <a:rPr lang="en-US" sz="2600" dirty="0">
                <a:latin typeface="Cambria" panose="02040503050406030204" pitchFamily="18" charset="0"/>
                <a:ea typeface="Cambria" panose="02040503050406030204" pitchFamily="18" charset="0"/>
              </a:rPr>
              <a:t>Industry-recognized</a:t>
            </a:r>
          </a:p>
          <a:p>
            <a:endParaRPr lang="en-US" sz="2600"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r>
              <a:rPr lang="en-US" sz="2600" dirty="0">
                <a:latin typeface="Cambria" panose="02040503050406030204" pitchFamily="18" charset="0"/>
                <a:ea typeface="Cambria" panose="02040503050406030204" pitchFamily="18" charset="0"/>
              </a:rPr>
              <a:t>Technology-focused</a:t>
            </a:r>
          </a:p>
          <a:p>
            <a:r>
              <a:rPr lang="en-US" sz="2600" dirty="0">
                <a:latin typeface="Cambria" panose="02040503050406030204" pitchFamily="18" charset="0"/>
                <a:ea typeface="Cambria" panose="02040503050406030204" pitchFamily="18" charset="0"/>
              </a:rPr>
              <a:t> </a:t>
            </a:r>
          </a:p>
          <a:p>
            <a:pPr marL="342900" indent="-342900">
              <a:buFont typeface="Arial" panose="020B0604020202020204" pitchFamily="34" charset="0"/>
              <a:buChar char="•"/>
            </a:pPr>
            <a:r>
              <a:rPr lang="en-US" sz="2600" dirty="0">
                <a:latin typeface="Cambria" panose="02040503050406030204" pitchFamily="18" charset="0"/>
                <a:ea typeface="Cambria" panose="02040503050406030204" pitchFamily="18" charset="0"/>
              </a:rPr>
              <a:t>Short-term (12 months or less)</a:t>
            </a:r>
          </a:p>
        </p:txBody>
      </p:sp>
      <p:sp>
        <p:nvSpPr>
          <p:cNvPr id="4" name="Rectangle 3">
            <a:extLst>
              <a:ext uri="{FF2B5EF4-FFF2-40B4-BE49-F238E27FC236}">
                <a16:creationId xmlns:a16="http://schemas.microsoft.com/office/drawing/2014/main" id="{2566861C-8AA5-40BB-B43F-D6F826DABDD9}"/>
              </a:ext>
            </a:extLst>
          </p:cNvPr>
          <p:cNvSpPr/>
          <p:nvPr/>
        </p:nvSpPr>
        <p:spPr>
          <a:xfrm>
            <a:off x="-60251" y="6010160"/>
            <a:ext cx="9204251" cy="847840"/>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6BCAADB-BB54-4C64-BC63-4F025F0B07E5}"/>
              </a:ext>
            </a:extLst>
          </p:cNvPr>
          <p:cNvSpPr/>
          <p:nvPr/>
        </p:nvSpPr>
        <p:spPr>
          <a:xfrm>
            <a:off x="0" y="-2658"/>
            <a:ext cx="9204251" cy="1173573"/>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drawing&#10;&#10;Description automatically generated">
            <a:extLst>
              <a:ext uri="{FF2B5EF4-FFF2-40B4-BE49-F238E27FC236}">
                <a16:creationId xmlns:a16="http://schemas.microsoft.com/office/drawing/2014/main" id="{E3B20CCC-798E-4FCA-B834-6C916DC923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476" y="133196"/>
            <a:ext cx="4234468" cy="901864"/>
          </a:xfrm>
          <a:prstGeom prst="rect">
            <a:avLst/>
          </a:prstGeom>
        </p:spPr>
      </p:pic>
      <p:sp>
        <p:nvSpPr>
          <p:cNvPr id="7" name="TextBox 6">
            <a:extLst>
              <a:ext uri="{FF2B5EF4-FFF2-40B4-BE49-F238E27FC236}">
                <a16:creationId xmlns:a16="http://schemas.microsoft.com/office/drawing/2014/main" id="{3126149E-E801-6276-7E1D-B3678B7B396B}"/>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06941711"/>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790F85-62C9-4F2B-8412-4A355DF6C079}"/>
              </a:ext>
            </a:extLst>
          </p:cNvPr>
          <p:cNvSpPr txBox="1"/>
          <p:nvPr/>
        </p:nvSpPr>
        <p:spPr>
          <a:xfrm>
            <a:off x="745940" y="1555944"/>
            <a:ext cx="7761061" cy="2062103"/>
          </a:xfrm>
          <a:prstGeom prst="rect">
            <a:avLst/>
          </a:prstGeom>
          <a:noFill/>
        </p:spPr>
        <p:txBody>
          <a:bodyPr wrap="square" rtlCol="0">
            <a:spAutoFit/>
          </a:bodyPr>
          <a:lstStyle/>
          <a:p>
            <a:r>
              <a:rPr lang="en-US" sz="2400" b="1" dirty="0">
                <a:solidFill>
                  <a:srgbClr val="73A5CC"/>
                </a:solidFill>
                <a:latin typeface="Cambria" panose="02040503050406030204" pitchFamily="18" charset="0"/>
                <a:ea typeface="Cambria" panose="02040503050406030204" pitchFamily="18" charset="0"/>
              </a:rPr>
              <a:t>Adding credentials to the approved list:</a:t>
            </a:r>
          </a:p>
          <a:p>
            <a:r>
              <a:rPr lang="en-US" sz="2000" dirty="0">
                <a:latin typeface="Cambria" panose="02040503050406030204" pitchFamily="18" charset="0"/>
                <a:ea typeface="Cambria" panose="02040503050406030204" pitchFamily="18" charset="0"/>
              </a:rPr>
              <a:t>TechCred is designed to be responsive to the dynamic workforce needs of employers. When filling out the TechCred application, employers will choose “Credential Not Listed” and be prompted to provide:</a:t>
            </a:r>
          </a:p>
          <a:p>
            <a:endParaRPr lang="en-US" sz="2400" dirty="0">
              <a:latin typeface="Cambria" panose="02040503050406030204" pitchFamily="18" charset="0"/>
              <a:ea typeface="Cambria" panose="02040503050406030204" pitchFamily="18" charset="0"/>
            </a:endParaRPr>
          </a:p>
        </p:txBody>
      </p:sp>
      <p:sp>
        <p:nvSpPr>
          <p:cNvPr id="3" name="Rectangle 2">
            <a:extLst>
              <a:ext uri="{FF2B5EF4-FFF2-40B4-BE49-F238E27FC236}">
                <a16:creationId xmlns:a16="http://schemas.microsoft.com/office/drawing/2014/main" id="{9D55187D-40D0-4A37-BC65-66ADA6D1CC91}"/>
              </a:ext>
            </a:extLst>
          </p:cNvPr>
          <p:cNvSpPr/>
          <p:nvPr/>
        </p:nvSpPr>
        <p:spPr>
          <a:xfrm>
            <a:off x="0" y="-15910"/>
            <a:ext cx="9144000" cy="1173573"/>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68DFA2D-2C0F-4A8C-9A96-D9B720B2E2FE}"/>
              </a:ext>
            </a:extLst>
          </p:cNvPr>
          <p:cNvSpPr txBox="1"/>
          <p:nvPr/>
        </p:nvSpPr>
        <p:spPr>
          <a:xfrm>
            <a:off x="1222788" y="3299549"/>
            <a:ext cx="6807364" cy="2862322"/>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ambria" panose="02040503050406030204" pitchFamily="18" charset="0"/>
                <a:ea typeface="Cambria" panose="02040503050406030204" pitchFamily="18" charset="0"/>
              </a:rPr>
              <a:t>Name of Credential</a:t>
            </a:r>
          </a:p>
          <a:p>
            <a:pPr marL="285750" indent="-285750">
              <a:buFont typeface="Arial" panose="020B0604020202020204" pitchFamily="34" charset="0"/>
              <a:buChar char="•"/>
            </a:pPr>
            <a:r>
              <a:rPr lang="en-US" dirty="0">
                <a:latin typeface="Cambria" panose="02040503050406030204" pitchFamily="18" charset="0"/>
                <a:ea typeface="Cambria" panose="02040503050406030204" pitchFamily="18" charset="0"/>
              </a:rPr>
              <a:t>Identification of the Credential as a Certificate or Certification</a:t>
            </a:r>
          </a:p>
          <a:p>
            <a:pPr marL="285750" indent="-285750">
              <a:buFont typeface="Arial" panose="020B0604020202020204" pitchFamily="34" charset="0"/>
              <a:buChar char="•"/>
            </a:pPr>
            <a:r>
              <a:rPr lang="en-US" dirty="0">
                <a:latin typeface="Cambria" panose="02040503050406030204" pitchFamily="18" charset="0"/>
                <a:ea typeface="Cambria" panose="02040503050406030204" pitchFamily="18" charset="0"/>
              </a:rPr>
              <a:t>Link to Credential Website or Uploaded Syllabus/Brochure</a:t>
            </a:r>
          </a:p>
          <a:p>
            <a:pPr marL="742950" lvl="1" indent="-285750">
              <a:buFont typeface="Arial" panose="020B0604020202020204" pitchFamily="34" charset="0"/>
              <a:buChar char="•"/>
            </a:pPr>
            <a:r>
              <a:rPr lang="en-US" dirty="0">
                <a:solidFill>
                  <a:srgbClr val="FF0000"/>
                </a:solidFill>
                <a:latin typeface="Cambria" panose="02040503050406030204" pitchFamily="18" charset="0"/>
                <a:ea typeface="Cambria" panose="02040503050406030204" pitchFamily="18" charset="0"/>
              </a:rPr>
              <a:t>You must include this information or your credential will be deemed ineligible. </a:t>
            </a:r>
          </a:p>
          <a:p>
            <a:pPr marL="285750" indent="-285750">
              <a:buFont typeface="Arial" panose="020B0604020202020204" pitchFamily="34" charset="0"/>
              <a:buChar char="•"/>
            </a:pPr>
            <a:r>
              <a:rPr lang="en-US" dirty="0">
                <a:latin typeface="Cambria" panose="02040503050406030204" pitchFamily="18" charset="0"/>
                <a:ea typeface="Cambria" panose="02040503050406030204" pitchFamily="18" charset="0"/>
              </a:rPr>
              <a:t>Evidence that the credential is short-term</a:t>
            </a:r>
          </a:p>
          <a:p>
            <a:pPr marL="285750" indent="-285750">
              <a:buFont typeface="Arial" panose="020B0604020202020204" pitchFamily="34" charset="0"/>
              <a:buChar char="•"/>
            </a:pPr>
            <a:r>
              <a:rPr lang="en-US" dirty="0">
                <a:latin typeface="Cambria" panose="02040503050406030204" pitchFamily="18" charset="0"/>
                <a:ea typeface="Cambria" panose="02040503050406030204" pitchFamily="18" charset="0"/>
              </a:rPr>
              <a:t>Evidence the competencies/skills taught or measured in the credential are technology-focused</a:t>
            </a:r>
          </a:p>
          <a:p>
            <a:pPr marL="285750" indent="-285750">
              <a:buFont typeface="Arial" panose="020B0604020202020204" pitchFamily="34" charset="0"/>
              <a:buChar char="•"/>
            </a:pPr>
            <a:r>
              <a:rPr lang="en-US" dirty="0">
                <a:latin typeface="Cambria" panose="02040503050406030204" pitchFamily="18" charset="0"/>
                <a:ea typeface="Cambria" panose="02040503050406030204" pitchFamily="18" charset="0"/>
              </a:rPr>
              <a:t>Evidence the credential has value beyond the submitting employer and is not exclusive to one organization</a:t>
            </a:r>
          </a:p>
        </p:txBody>
      </p:sp>
      <p:pic>
        <p:nvPicPr>
          <p:cNvPr id="7" name="Picture 6" descr="A picture containing drawing&#10;&#10;Description automatically generated">
            <a:extLst>
              <a:ext uri="{FF2B5EF4-FFF2-40B4-BE49-F238E27FC236}">
                <a16:creationId xmlns:a16="http://schemas.microsoft.com/office/drawing/2014/main" id="{E974B809-85FC-4654-BC20-0DE343143A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476" y="133196"/>
            <a:ext cx="4234468" cy="901864"/>
          </a:xfrm>
          <a:prstGeom prst="rect">
            <a:avLst/>
          </a:prstGeom>
        </p:spPr>
      </p:pic>
      <p:sp>
        <p:nvSpPr>
          <p:cNvPr id="4" name="TextBox 3">
            <a:extLst>
              <a:ext uri="{FF2B5EF4-FFF2-40B4-BE49-F238E27FC236}">
                <a16:creationId xmlns:a16="http://schemas.microsoft.com/office/drawing/2014/main" id="{0AEFBD9F-6A8A-5A94-F01A-8B292067EC78}"/>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88347920"/>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D89895-B2A1-416F-8070-C3246FDB979E}"/>
              </a:ext>
            </a:extLst>
          </p:cNvPr>
          <p:cNvSpPr txBox="1"/>
          <p:nvPr/>
        </p:nvSpPr>
        <p:spPr>
          <a:xfrm>
            <a:off x="1017268" y="1474619"/>
            <a:ext cx="6995352" cy="4462760"/>
          </a:xfrm>
          <a:prstGeom prst="rect">
            <a:avLst/>
          </a:prstGeom>
          <a:noFill/>
        </p:spPr>
        <p:txBody>
          <a:bodyPr wrap="square" rtlCol="0">
            <a:spAutoFit/>
          </a:bodyPr>
          <a:lstStyle/>
          <a:p>
            <a:r>
              <a:rPr lang="en-US" sz="2800" b="1" dirty="0">
                <a:solidFill>
                  <a:srgbClr val="73A5CC"/>
                </a:solidFill>
                <a:latin typeface="Cambria" panose="02040503050406030204" pitchFamily="18" charset="0"/>
                <a:ea typeface="Cambria" panose="02040503050406030204" pitchFamily="18" charset="0"/>
              </a:rPr>
              <a:t>Award Amounts:</a:t>
            </a:r>
          </a:p>
          <a:p>
            <a:endParaRPr lang="en-US" sz="2400" b="1" dirty="0">
              <a:solidFill>
                <a:srgbClr val="73A5CC"/>
              </a:solidFill>
              <a:latin typeface="Cambria" panose="02040503050406030204" pitchFamily="18" charset="0"/>
              <a:ea typeface="Cambria" panose="02040503050406030204" pitchFamily="18" charset="0"/>
            </a:endParaRPr>
          </a:p>
          <a:p>
            <a:pPr marL="342900" indent="-342900">
              <a:spcAft>
                <a:spcPts val="1200"/>
              </a:spcAft>
              <a:buFont typeface="Arial" panose="020B0604020202020204" pitchFamily="34" charset="0"/>
              <a:buChar char="•"/>
            </a:pPr>
            <a:r>
              <a:rPr lang="en-US" sz="2600" dirty="0">
                <a:latin typeface="Cambria" panose="02040503050406030204" pitchFamily="18" charset="0"/>
                <a:ea typeface="Cambria" panose="02040503050406030204" pitchFamily="18" charset="0"/>
              </a:rPr>
              <a:t>Up to $2,000 per credential</a:t>
            </a:r>
          </a:p>
          <a:p>
            <a:pPr>
              <a:spcAft>
                <a:spcPts val="1200"/>
              </a:spcAft>
            </a:pPr>
            <a:endParaRPr lang="en-US" sz="2600" dirty="0">
              <a:latin typeface="Cambria" panose="02040503050406030204" pitchFamily="18" charset="0"/>
              <a:ea typeface="Cambria" panose="02040503050406030204" pitchFamily="18" charset="0"/>
            </a:endParaRPr>
          </a:p>
          <a:p>
            <a:pPr marL="342900" indent="-342900">
              <a:spcAft>
                <a:spcPts val="1200"/>
              </a:spcAft>
              <a:buFont typeface="Arial" panose="020B0604020202020204" pitchFamily="34" charset="0"/>
              <a:buChar char="•"/>
            </a:pPr>
            <a:r>
              <a:rPr lang="en-US" sz="2600" dirty="0">
                <a:latin typeface="Cambria" panose="02040503050406030204" pitchFamily="18" charset="0"/>
                <a:ea typeface="Cambria" panose="02040503050406030204" pitchFamily="18" charset="0"/>
              </a:rPr>
              <a:t>MULTIPLE credentials can be earned by one employee each funding round</a:t>
            </a:r>
          </a:p>
          <a:p>
            <a:pPr>
              <a:spcAft>
                <a:spcPts val="1200"/>
              </a:spcAft>
            </a:pPr>
            <a:endParaRPr lang="en-US" sz="2600" dirty="0">
              <a:latin typeface="Cambria" panose="02040503050406030204" pitchFamily="18" charset="0"/>
              <a:ea typeface="Cambria" panose="02040503050406030204" pitchFamily="18" charset="0"/>
            </a:endParaRPr>
          </a:p>
          <a:p>
            <a:pPr marL="342900" indent="-342900">
              <a:spcAft>
                <a:spcPts val="1200"/>
              </a:spcAft>
              <a:buFont typeface="Arial" panose="020B0604020202020204" pitchFamily="34" charset="0"/>
              <a:buChar char="•"/>
            </a:pPr>
            <a:r>
              <a:rPr lang="en-US" sz="2600" dirty="0">
                <a:latin typeface="Cambria" panose="02040503050406030204" pitchFamily="18" charset="0"/>
                <a:ea typeface="Cambria" panose="02040503050406030204" pitchFamily="18" charset="0"/>
              </a:rPr>
              <a:t>$30,000 per employer, EACH funding round</a:t>
            </a:r>
          </a:p>
          <a:p>
            <a:pPr marL="914400" lvl="1" indent="-457200">
              <a:spcAft>
                <a:spcPts val="1200"/>
              </a:spcAft>
              <a:buFont typeface="Wingdings" panose="05000000000000000000" pitchFamily="2" charset="2"/>
              <a:buChar char="Ø"/>
            </a:pPr>
            <a:r>
              <a:rPr lang="en-US" sz="2600" dirty="0">
                <a:latin typeface="Cambria" panose="02040503050406030204" pitchFamily="18" charset="0"/>
                <a:ea typeface="Cambria" panose="02040503050406030204" pitchFamily="18" charset="0"/>
              </a:rPr>
              <a:t>UP TO $180,000 PER YEAR!</a:t>
            </a:r>
          </a:p>
        </p:txBody>
      </p:sp>
      <p:sp>
        <p:nvSpPr>
          <p:cNvPr id="3" name="Rectangle 2">
            <a:extLst>
              <a:ext uri="{FF2B5EF4-FFF2-40B4-BE49-F238E27FC236}">
                <a16:creationId xmlns:a16="http://schemas.microsoft.com/office/drawing/2014/main" id="{02A49288-2373-490A-9D56-DF42D02FE5F3}"/>
              </a:ext>
            </a:extLst>
          </p:cNvPr>
          <p:cNvSpPr/>
          <p:nvPr/>
        </p:nvSpPr>
        <p:spPr>
          <a:xfrm>
            <a:off x="0" y="-2658"/>
            <a:ext cx="9144000" cy="1173573"/>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drawing&#10;&#10;Description automatically generated">
            <a:extLst>
              <a:ext uri="{FF2B5EF4-FFF2-40B4-BE49-F238E27FC236}">
                <a16:creationId xmlns:a16="http://schemas.microsoft.com/office/drawing/2014/main" id="{676988BA-AE8D-4B9E-A8B8-0C5CE5A901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476" y="133196"/>
            <a:ext cx="4234468" cy="901864"/>
          </a:xfrm>
          <a:prstGeom prst="rect">
            <a:avLst/>
          </a:prstGeom>
        </p:spPr>
      </p:pic>
      <p:sp>
        <p:nvSpPr>
          <p:cNvPr id="6" name="Rectangle 5">
            <a:extLst>
              <a:ext uri="{FF2B5EF4-FFF2-40B4-BE49-F238E27FC236}">
                <a16:creationId xmlns:a16="http://schemas.microsoft.com/office/drawing/2014/main" id="{E6303D3F-C539-4111-AE9A-13094EFDB4BF}"/>
              </a:ext>
            </a:extLst>
          </p:cNvPr>
          <p:cNvSpPr/>
          <p:nvPr/>
        </p:nvSpPr>
        <p:spPr>
          <a:xfrm>
            <a:off x="-60251" y="6226138"/>
            <a:ext cx="9204251" cy="631861"/>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69E6F68-F6C0-DBD9-D69B-B6F7D82E9C0D}"/>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44875834"/>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5A3A9D-486B-4514-A57F-185232B68703}"/>
              </a:ext>
            </a:extLst>
          </p:cNvPr>
          <p:cNvSpPr/>
          <p:nvPr/>
        </p:nvSpPr>
        <p:spPr>
          <a:xfrm>
            <a:off x="0" y="-2658"/>
            <a:ext cx="9204251" cy="1173573"/>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drawing&#10;&#10;Description automatically generated">
            <a:extLst>
              <a:ext uri="{FF2B5EF4-FFF2-40B4-BE49-F238E27FC236}">
                <a16:creationId xmlns:a16="http://schemas.microsoft.com/office/drawing/2014/main" id="{1D9AC25A-92EB-4AB5-B3C2-E8F7A5EFC5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476" y="133196"/>
            <a:ext cx="4234468" cy="901864"/>
          </a:xfrm>
          <a:prstGeom prst="rect">
            <a:avLst/>
          </a:prstGeom>
        </p:spPr>
      </p:pic>
      <p:sp>
        <p:nvSpPr>
          <p:cNvPr id="4" name="Rectangle 3">
            <a:extLst>
              <a:ext uri="{FF2B5EF4-FFF2-40B4-BE49-F238E27FC236}">
                <a16:creationId xmlns:a16="http://schemas.microsoft.com/office/drawing/2014/main" id="{2369C863-6CC1-4265-BD75-2BD1A51D976D}"/>
              </a:ext>
            </a:extLst>
          </p:cNvPr>
          <p:cNvSpPr/>
          <p:nvPr/>
        </p:nvSpPr>
        <p:spPr>
          <a:xfrm>
            <a:off x="-60251" y="6376864"/>
            <a:ext cx="9204251" cy="481135"/>
          </a:xfrm>
          <a:prstGeom prst="rect">
            <a:avLst/>
          </a:prstGeom>
          <a:solidFill>
            <a:srgbClr val="73A5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
            <a:extLst>
              <a:ext uri="{FF2B5EF4-FFF2-40B4-BE49-F238E27FC236}">
                <a16:creationId xmlns:a16="http://schemas.microsoft.com/office/drawing/2014/main" id="{51A131D8-2B78-4EA7-8D6D-35F6229D6C22}"/>
              </a:ext>
            </a:extLst>
          </p:cNvPr>
          <p:cNvSpPr txBox="1"/>
          <p:nvPr/>
        </p:nvSpPr>
        <p:spPr>
          <a:xfrm>
            <a:off x="79513" y="1486473"/>
            <a:ext cx="9045224" cy="107721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b="1" dirty="0">
                <a:solidFill>
                  <a:srgbClr val="73A5CC"/>
                </a:solidFill>
                <a:latin typeface="Cambria" panose="02040503050406030204" pitchFamily="18" charset="0"/>
                <a:ea typeface="Cambria" panose="02040503050406030204" pitchFamily="18" charset="0"/>
              </a:rPr>
              <a:t>Employer Size Classification (Application &amp; Fund Distribution)</a:t>
            </a:r>
          </a:p>
          <a:p>
            <a:pPr fontAlgn="base"/>
            <a:r>
              <a:rPr lang="en-US" sz="2000" dirty="0">
                <a:latin typeface="Cambria" panose="02040503050406030204" pitchFamily="18" charset="0"/>
                <a:ea typeface="Cambria" panose="02040503050406030204" pitchFamily="18" charset="0"/>
              </a:rPr>
              <a:t>Businesses of all sizes have the same opportunity to receive funding through </a:t>
            </a:r>
            <a:r>
              <a:rPr lang="en-US" sz="2000" dirty="0" err="1">
                <a:latin typeface="Cambria" panose="02040503050406030204" pitchFamily="18" charset="0"/>
                <a:ea typeface="Cambria" panose="02040503050406030204" pitchFamily="18" charset="0"/>
              </a:rPr>
              <a:t>TechCred</a:t>
            </a:r>
            <a:r>
              <a:rPr lang="en-US" sz="2000" dirty="0">
                <a:latin typeface="Cambria" panose="02040503050406030204" pitchFamily="18" charset="0"/>
                <a:ea typeface="Cambria" panose="02040503050406030204" pitchFamily="18" charset="0"/>
              </a:rPr>
              <a:t>. Each size category receives an equal amount.</a:t>
            </a:r>
            <a:endParaRPr lang="en-US" sz="2400" dirty="0">
              <a:latin typeface="Cambria" panose="02040503050406030204" pitchFamily="18" charset="0"/>
              <a:ea typeface="Cambria" panose="02040503050406030204" pitchFamily="18" charset="0"/>
            </a:endParaRPr>
          </a:p>
        </p:txBody>
      </p:sp>
      <p:sp>
        <p:nvSpPr>
          <p:cNvPr id="13" name="Rectangle 12">
            <a:extLst>
              <a:ext uri="{FF2B5EF4-FFF2-40B4-BE49-F238E27FC236}">
                <a16:creationId xmlns:a16="http://schemas.microsoft.com/office/drawing/2014/main" id="{EC66D90C-2D1F-41CE-855F-21AE8B917D74}"/>
              </a:ext>
            </a:extLst>
          </p:cNvPr>
          <p:cNvSpPr/>
          <p:nvPr/>
        </p:nvSpPr>
        <p:spPr>
          <a:xfrm>
            <a:off x="1268734" y="3192411"/>
            <a:ext cx="1505415" cy="2391937"/>
          </a:xfrm>
          <a:prstGeom prst="rect">
            <a:avLst/>
          </a:prstGeom>
          <a:solidFill>
            <a:srgbClr val="70001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a:extLst>
              <a:ext uri="{FF2B5EF4-FFF2-40B4-BE49-F238E27FC236}">
                <a16:creationId xmlns:a16="http://schemas.microsoft.com/office/drawing/2014/main" id="{F026EF45-6C94-4BC1-9E61-21D67E5E9D78}"/>
              </a:ext>
            </a:extLst>
          </p:cNvPr>
          <p:cNvSpPr/>
          <p:nvPr/>
        </p:nvSpPr>
        <p:spPr>
          <a:xfrm>
            <a:off x="3924052" y="3199693"/>
            <a:ext cx="1505415" cy="2391937"/>
          </a:xfrm>
          <a:prstGeom prst="rect">
            <a:avLst/>
          </a:prstGeom>
          <a:solidFill>
            <a:srgbClr val="70001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5" name="Rectangle 14">
            <a:extLst>
              <a:ext uri="{FF2B5EF4-FFF2-40B4-BE49-F238E27FC236}">
                <a16:creationId xmlns:a16="http://schemas.microsoft.com/office/drawing/2014/main" id="{8E7DC5A2-F5ED-4C61-96E2-874510F82A7E}"/>
              </a:ext>
            </a:extLst>
          </p:cNvPr>
          <p:cNvSpPr/>
          <p:nvPr/>
        </p:nvSpPr>
        <p:spPr>
          <a:xfrm>
            <a:off x="6602730" y="3199693"/>
            <a:ext cx="1505415" cy="2391937"/>
          </a:xfrm>
          <a:prstGeom prst="rect">
            <a:avLst/>
          </a:prstGeom>
          <a:solidFill>
            <a:srgbClr val="70001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6" name="TextBox 8">
            <a:extLst>
              <a:ext uri="{FF2B5EF4-FFF2-40B4-BE49-F238E27FC236}">
                <a16:creationId xmlns:a16="http://schemas.microsoft.com/office/drawing/2014/main" id="{433CE30A-9187-4FBB-9241-608AB514F52B}"/>
              </a:ext>
            </a:extLst>
          </p:cNvPr>
          <p:cNvSpPr txBox="1"/>
          <p:nvPr/>
        </p:nvSpPr>
        <p:spPr>
          <a:xfrm>
            <a:off x="1102114" y="5581301"/>
            <a:ext cx="1838653" cy="6463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latin typeface="Cambria" panose="02040503050406030204" pitchFamily="18" charset="0"/>
                <a:ea typeface="Cambria" panose="02040503050406030204" pitchFamily="18" charset="0"/>
              </a:rPr>
              <a:t>1-50 Employees:</a:t>
            </a:r>
          </a:p>
          <a:p>
            <a:pPr algn="ctr"/>
            <a:r>
              <a:rPr lang="en-US" dirty="0">
                <a:latin typeface="Cambria" panose="02040503050406030204" pitchFamily="18" charset="0"/>
                <a:ea typeface="Cambria" panose="02040503050406030204" pitchFamily="18" charset="0"/>
              </a:rPr>
              <a:t>Small</a:t>
            </a:r>
          </a:p>
        </p:txBody>
      </p:sp>
      <p:sp>
        <p:nvSpPr>
          <p:cNvPr id="17" name="TextBox 9">
            <a:extLst>
              <a:ext uri="{FF2B5EF4-FFF2-40B4-BE49-F238E27FC236}">
                <a16:creationId xmlns:a16="http://schemas.microsoft.com/office/drawing/2014/main" id="{07D0E553-58AF-409A-A8F6-D6938388ABDF}"/>
              </a:ext>
            </a:extLst>
          </p:cNvPr>
          <p:cNvSpPr txBox="1"/>
          <p:nvPr/>
        </p:nvSpPr>
        <p:spPr>
          <a:xfrm>
            <a:off x="3618646" y="5591630"/>
            <a:ext cx="2116226" cy="6463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latin typeface="Cambria" panose="02040503050406030204" pitchFamily="18" charset="0"/>
                <a:ea typeface="Cambria" panose="02040503050406030204" pitchFamily="18" charset="0"/>
              </a:rPr>
              <a:t>51-200 Employees:</a:t>
            </a:r>
          </a:p>
          <a:p>
            <a:pPr algn="ctr"/>
            <a:r>
              <a:rPr lang="en-US" dirty="0">
                <a:latin typeface="Cambria" panose="02040503050406030204" pitchFamily="18" charset="0"/>
                <a:ea typeface="Cambria" panose="02040503050406030204" pitchFamily="18" charset="0"/>
              </a:rPr>
              <a:t>Medium</a:t>
            </a:r>
          </a:p>
        </p:txBody>
      </p:sp>
      <p:sp>
        <p:nvSpPr>
          <p:cNvPr id="18" name="TextBox 10">
            <a:extLst>
              <a:ext uri="{FF2B5EF4-FFF2-40B4-BE49-F238E27FC236}">
                <a16:creationId xmlns:a16="http://schemas.microsoft.com/office/drawing/2014/main" id="{052BE281-0CE9-444D-BCD9-F3FFC32EE52A}"/>
              </a:ext>
            </a:extLst>
          </p:cNvPr>
          <p:cNvSpPr txBox="1"/>
          <p:nvPr/>
        </p:nvSpPr>
        <p:spPr>
          <a:xfrm>
            <a:off x="6347504" y="5594678"/>
            <a:ext cx="2015865" cy="6463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latin typeface="Cambria" panose="02040503050406030204" pitchFamily="18" charset="0"/>
                <a:ea typeface="Cambria" panose="02040503050406030204" pitchFamily="18" charset="0"/>
              </a:rPr>
              <a:t>201+ Employees:</a:t>
            </a:r>
          </a:p>
          <a:p>
            <a:pPr algn="ctr"/>
            <a:r>
              <a:rPr lang="en-US" dirty="0">
                <a:latin typeface="Cambria" panose="02040503050406030204" pitchFamily="18" charset="0"/>
                <a:ea typeface="Cambria" panose="02040503050406030204" pitchFamily="18" charset="0"/>
              </a:rPr>
              <a:t>Large</a:t>
            </a:r>
          </a:p>
        </p:txBody>
      </p:sp>
      <p:cxnSp>
        <p:nvCxnSpPr>
          <p:cNvPr id="19" name="Straight Connector 18">
            <a:extLst>
              <a:ext uri="{FF2B5EF4-FFF2-40B4-BE49-F238E27FC236}">
                <a16:creationId xmlns:a16="http://schemas.microsoft.com/office/drawing/2014/main" id="{1C48E9DA-6D72-489F-98C3-97FB9F853697}"/>
              </a:ext>
            </a:extLst>
          </p:cNvPr>
          <p:cNvCxnSpPr/>
          <p:nvPr/>
        </p:nvCxnSpPr>
        <p:spPr>
          <a:xfrm flipV="1">
            <a:off x="990149" y="3075848"/>
            <a:ext cx="0" cy="2515782"/>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E6634F57-EB1D-4CA9-9884-F34B23EEBA32}"/>
              </a:ext>
            </a:extLst>
          </p:cNvPr>
          <p:cNvCxnSpPr/>
          <p:nvPr/>
        </p:nvCxnSpPr>
        <p:spPr>
          <a:xfrm>
            <a:off x="990149" y="5584349"/>
            <a:ext cx="7373222" cy="7281"/>
          </a:xfrm>
          <a:prstGeom prst="line">
            <a:avLst/>
          </a:prstGeom>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91D35E65-1710-C94D-1880-85F4AEC73D9C}"/>
              </a:ext>
            </a:extLst>
          </p:cNvPr>
          <p:cNvSpPr txBox="1"/>
          <p:nvPr/>
        </p:nvSpPr>
        <p:spPr>
          <a:xfrm>
            <a:off x="6162276" y="69593"/>
            <a:ext cx="3570998" cy="461665"/>
          </a:xfrm>
          <a:prstGeom prst="rect">
            <a:avLst/>
          </a:prstGeom>
          <a:noFill/>
        </p:spPr>
        <p:txBody>
          <a:bodyPr wrap="square" rtlCol="0">
            <a:spAutoFit/>
          </a:bodyPr>
          <a:lstStyle/>
          <a:p>
            <a:r>
              <a:rPr lang="en-US" sz="2400" b="1" dirty="0" err="1">
                <a:solidFill>
                  <a:schemeClr val="bg1"/>
                </a:solidFill>
                <a:latin typeface="Cambria" panose="02040503050406030204" pitchFamily="18" charset="0"/>
                <a:ea typeface="Cambria" panose="02040503050406030204" pitchFamily="18" charset="0"/>
              </a:rPr>
              <a:t>TechCred.Ohio.Gov</a:t>
            </a:r>
            <a:endParaRPr lang="en-US" sz="2400" b="1"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37699227"/>
      </p:ext>
    </p:extLst>
  </p:cSld>
  <p:clrMapOvr>
    <a:masterClrMapping/>
  </p:clrMapOvr>
  <p:transition spd="med">
    <p:pull/>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49EAFE9C2F7F7438CA482E462E4A02F" ma:contentTypeVersion="15" ma:contentTypeDescription="Create a new document." ma:contentTypeScope="" ma:versionID="b161d359c2e78a2162ddefaa1660115e">
  <xsd:schema xmlns:xsd="http://www.w3.org/2001/XMLSchema" xmlns:xs="http://www.w3.org/2001/XMLSchema" xmlns:p="http://schemas.microsoft.com/office/2006/metadata/properties" xmlns:ns2="184a8e99-9147-412f-bce4-2c4c568e5e58" xmlns:ns3="b6a34f6c-505e-4743-ab20-0698615d96c6" xmlns:ns4="06a0b0f5-ab3f-4382-8730-459fb424e421" targetNamespace="http://schemas.microsoft.com/office/2006/metadata/properties" ma:root="true" ma:fieldsID="05cc4c170e0700ed07effa29b59a7cd6" ns2:_="" ns3:_="" ns4:_="">
    <xsd:import namespace="184a8e99-9147-412f-bce4-2c4c568e5e58"/>
    <xsd:import namespace="b6a34f6c-505e-4743-ab20-0698615d96c6"/>
    <xsd:import namespace="06a0b0f5-ab3f-4382-8730-459fb424e42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4: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4a8e99-9147-412f-bce4-2c4c568e5e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234c9c0-dc82-4bd3-8448-fd5c6ce0fb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6a34f6c-505e-4743-ab20-0698615d96c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a0b0f5-ab3f-4382-8730-459fb424e42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365f31ff-24a6-4ee5-afe6-e9f542d0823c}" ma:internalName="TaxCatchAll" ma:showField="CatchAllData" ma:web="b6a34f6c-505e-4743-ab20-0698615d96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6a34f6c-505e-4743-ab20-0698615d96c6">
      <UserInfo>
        <DisplayName>Poling, Julia</DisplayName>
        <AccountId>18</AccountId>
        <AccountType/>
      </UserInfo>
      <UserInfo>
        <DisplayName>Walker, Todd</DisplayName>
        <AccountId>273</AccountId>
        <AccountType/>
      </UserInfo>
    </SharedWithUsers>
    <lcf76f155ced4ddcb4097134ff3c332f xmlns="184a8e99-9147-412f-bce4-2c4c568e5e58">
      <Terms xmlns="http://schemas.microsoft.com/office/infopath/2007/PartnerControls"/>
    </lcf76f155ced4ddcb4097134ff3c332f>
    <TaxCatchAll xmlns="06a0b0f5-ab3f-4382-8730-459fb424e421" xsi:nil="true"/>
  </documentManagement>
</p:properties>
</file>

<file path=customXml/itemProps1.xml><?xml version="1.0" encoding="utf-8"?>
<ds:datastoreItem xmlns:ds="http://schemas.openxmlformats.org/officeDocument/2006/customXml" ds:itemID="{48390D14-D609-43B7-85D0-A900C7F5F670}">
  <ds:schemaRefs>
    <ds:schemaRef ds:uri="http://schemas.microsoft.com/sharepoint/v3/contenttype/forms"/>
  </ds:schemaRefs>
</ds:datastoreItem>
</file>

<file path=customXml/itemProps2.xml><?xml version="1.0" encoding="utf-8"?>
<ds:datastoreItem xmlns:ds="http://schemas.openxmlformats.org/officeDocument/2006/customXml" ds:itemID="{87745CD4-5B9F-409F-A845-0AAC2E7B21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4a8e99-9147-412f-bce4-2c4c568e5e58"/>
    <ds:schemaRef ds:uri="b6a34f6c-505e-4743-ab20-0698615d96c6"/>
    <ds:schemaRef ds:uri="06a0b0f5-ab3f-4382-8730-459fb424e4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4B491E-8B5F-4C55-926D-FB748F759A7D}">
  <ds:schemaRefs>
    <ds:schemaRef ds:uri="http://www.w3.org/XML/1998/namespace"/>
    <ds:schemaRef ds:uri="http://schemas.microsoft.com/office/infopath/2007/PartnerControls"/>
    <ds:schemaRef ds:uri="http://purl.org/dc/dcmitype/"/>
    <ds:schemaRef ds:uri="http://schemas.openxmlformats.org/package/2006/metadata/core-properties"/>
    <ds:schemaRef ds:uri="http://schemas.microsoft.com/office/2006/documentManagement/types"/>
    <ds:schemaRef ds:uri="06a0b0f5-ab3f-4382-8730-459fb424e421"/>
    <ds:schemaRef ds:uri="b6a34f6c-505e-4743-ab20-0698615d96c6"/>
    <ds:schemaRef ds:uri="184a8e99-9147-412f-bce4-2c4c568e5e58"/>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1674</TotalTime>
  <Words>738</Words>
  <Application>Microsoft Office PowerPoint</Application>
  <PresentationFormat>On-screen Show (4:3)</PresentationFormat>
  <Paragraphs>113</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Cambria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Poling, Julia</dc:creator>
  <cp:lastModifiedBy>Jesse Griffin</cp:lastModifiedBy>
  <cp:revision>394</cp:revision>
  <dcterms:created xsi:type="dcterms:W3CDTF">2020-01-29T18:32:29Z</dcterms:created>
  <dcterms:modified xsi:type="dcterms:W3CDTF">2023-10-02T18:59:50Z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0x010100949EAFE9C2F7F7438CA482E462E4A02F</vt:lpwstr>
  </property>
</Properties>
</file>