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65" r:id="rId5"/>
    <p:sldId id="262" r:id="rId6"/>
    <p:sldId id="267" r:id="rId7"/>
    <p:sldId id="272" r:id="rId8"/>
    <p:sldId id="271" r:id="rId9"/>
    <p:sldId id="270" r:id="rId10"/>
    <p:sldId id="268" r:id="rId11"/>
    <p:sldId id="273" r:id="rId12"/>
    <p:sldId id="269" r:id="rId13"/>
    <p:sldId id="274" r:id="rId14"/>
    <p:sldId id="275" r:id="rId15"/>
    <p:sldId id="276" r:id="rId16"/>
    <p:sldId id="277" r:id="rId17"/>
    <p:sldId id="294" r:id="rId18"/>
    <p:sldId id="279" r:id="rId19"/>
    <p:sldId id="281" r:id="rId20"/>
    <p:sldId id="283" r:id="rId21"/>
    <p:sldId id="284" r:id="rId22"/>
    <p:sldId id="282" r:id="rId23"/>
    <p:sldId id="285" r:id="rId24"/>
    <p:sldId id="286" r:id="rId25"/>
    <p:sldId id="287" r:id="rId26"/>
    <p:sldId id="288" r:id="rId27"/>
    <p:sldId id="303" r:id="rId28"/>
    <p:sldId id="289" r:id="rId29"/>
    <p:sldId id="290" r:id="rId30"/>
    <p:sldId id="291" r:id="rId31"/>
    <p:sldId id="293" r:id="rId32"/>
    <p:sldId id="296" r:id="rId33"/>
    <p:sldId id="295" r:id="rId34"/>
    <p:sldId id="297" r:id="rId35"/>
    <p:sldId id="298" r:id="rId36"/>
    <p:sldId id="299" r:id="rId37"/>
    <p:sldId id="300" r:id="rId38"/>
    <p:sldId id="302" r:id="rId39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670" autoAdjust="0"/>
  </p:normalViewPr>
  <p:slideViewPr>
    <p:cSldViewPr>
      <p:cViewPr varScale="1">
        <p:scale>
          <a:sx n="110" d="100"/>
          <a:sy n="110" d="100"/>
        </p:scale>
        <p:origin x="162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andaBurks\AppData\Local\Microsoft\Windows\INetCache\Content.Outlook\4Y035F80\RAMPS%20Cybersecurity%20Assessment%20Survey%20combined%20030617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Number: Courses, Degrees</a:t>
            </a:r>
            <a:r>
              <a:rPr lang="en-US" sz="3200" baseline="0" dirty="0"/>
              <a:t> &amp; Certifications  by Occupational Area Colleges/Universities Dayton MSA 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/>
              <a:t>Jan 2017*</a:t>
            </a:r>
            <a:endParaRPr lang="en-US" sz="2000" dirty="0"/>
          </a:p>
        </c:rich>
      </c:tx>
      <c:layout>
        <c:manualLayout>
          <c:xMode val="edge"/>
          <c:yMode val="edge"/>
          <c:x val="0.12865694046938367"/>
          <c:y val="1.596355122854291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Community College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Information Security Analysis</c:v>
                </c:pt>
                <c:pt idx="1">
                  <c:v> Software Development, Applications</c:v>
                </c:pt>
                <c:pt idx="2">
                  <c:v>Software Development Systems</c:v>
                </c:pt>
                <c:pt idx="3">
                  <c:v>Database Administration</c:v>
                </c:pt>
                <c:pt idx="4">
                  <c:v>Network and Computer Systems Administration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</c:v>
                </c:pt>
                <c:pt idx="1">
                  <c:v>19</c:v>
                </c:pt>
                <c:pt idx="2">
                  <c:v>26</c:v>
                </c:pt>
                <c:pt idx="3">
                  <c:v>10</c:v>
                </c:pt>
                <c:pt idx="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41-4649-B066-768E7908B5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Year College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Information Security Analysis</c:v>
                </c:pt>
                <c:pt idx="1">
                  <c:v> Software Development, Applications</c:v>
                </c:pt>
                <c:pt idx="2">
                  <c:v>Software Development Systems</c:v>
                </c:pt>
                <c:pt idx="3">
                  <c:v>Database Administration</c:v>
                </c:pt>
                <c:pt idx="4">
                  <c:v>Network and Computer Systems Administration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39</c:v>
                </c:pt>
                <c:pt idx="1">
                  <c:v>56</c:v>
                </c:pt>
                <c:pt idx="2">
                  <c:v>38</c:v>
                </c:pt>
                <c:pt idx="3">
                  <c:v>28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41-4649-B066-768E7908B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010880"/>
        <c:axId val="86687744"/>
      </c:barChart>
      <c:catAx>
        <c:axId val="8601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687744"/>
        <c:crosses val="autoZero"/>
        <c:auto val="1"/>
        <c:lblAlgn val="ctr"/>
        <c:lblOffset val="100"/>
        <c:noMultiLvlLbl val="0"/>
      </c:catAx>
      <c:valAx>
        <c:axId val="8668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1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65528707271697"/>
          <c:y val="0.35989719070656917"/>
          <c:w val="0.58421390393498718"/>
          <c:h val="4.7962349411764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Number: Courses, Degrees</a:t>
            </a:r>
            <a:r>
              <a:rPr lang="en-US" sz="3200" baseline="0" dirty="0"/>
              <a:t> &amp; Certifications in Colleges/Universities Dayton MSA 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/>
              <a:t>Jan 2017*</a:t>
            </a:r>
            <a:endParaRPr lang="en-US" sz="1800" dirty="0"/>
          </a:p>
        </c:rich>
      </c:tx>
      <c:layout>
        <c:manualLayout>
          <c:xMode val="edge"/>
          <c:yMode val="edge"/>
          <c:x val="0.15261485343382153"/>
          <c:y val="6.4585862689330292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Community College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C Info Security Analysis</c:v>
                </c:pt>
                <c:pt idx="1">
                  <c:v>C Soft Development, Applications</c:v>
                </c:pt>
                <c:pt idx="2">
                  <c:v>C Soft Development Systems</c:v>
                </c:pt>
                <c:pt idx="3">
                  <c:v>C DB Administration</c:v>
                </c:pt>
                <c:pt idx="4">
                  <c:v>C Netwk and Computer Systems Adm</c:v>
                </c:pt>
                <c:pt idx="5">
                  <c:v>D Info Security Analysis</c:v>
                </c:pt>
                <c:pt idx="6">
                  <c:v>D Soft Development, Applications</c:v>
                </c:pt>
                <c:pt idx="7">
                  <c:v>D Soft Development Systems</c:v>
                </c:pt>
                <c:pt idx="8">
                  <c:v>D DB Adm</c:v>
                </c:pt>
                <c:pt idx="9">
                  <c:v>D Netwk &amp; Computer Systems Adm</c:v>
                </c:pt>
                <c:pt idx="10">
                  <c:v>Cert Info Security Analysis</c:v>
                </c:pt>
                <c:pt idx="11">
                  <c:v>Cert Soft Development, Applications</c:v>
                </c:pt>
                <c:pt idx="12">
                  <c:v>Cert Soft Development Systems</c:v>
                </c:pt>
                <c:pt idx="13">
                  <c:v>Cert DB Adm</c:v>
                </c:pt>
                <c:pt idx="14">
                  <c:v>Cert Netwk &amp; Computer Systems Adm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12</c:v>
                </c:pt>
                <c:pt idx="1">
                  <c:v>11</c:v>
                </c:pt>
                <c:pt idx="2">
                  <c:v>20</c:v>
                </c:pt>
                <c:pt idx="3">
                  <c:v>4</c:v>
                </c:pt>
                <c:pt idx="4">
                  <c:v>26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0</c:v>
                </c:pt>
                <c:pt idx="9">
                  <c:v>4</c:v>
                </c:pt>
                <c:pt idx="10">
                  <c:v>6</c:v>
                </c:pt>
                <c:pt idx="11">
                  <c:v>4</c:v>
                </c:pt>
                <c:pt idx="12">
                  <c:v>3</c:v>
                </c:pt>
                <c:pt idx="13">
                  <c:v>3</c:v>
                </c:pt>
                <c:pt idx="1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7F-4205-99D5-08A937634B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Year College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C Info Security Analysis</c:v>
                </c:pt>
                <c:pt idx="1">
                  <c:v>C Soft Development, Applications</c:v>
                </c:pt>
                <c:pt idx="2">
                  <c:v>C Soft Development Systems</c:v>
                </c:pt>
                <c:pt idx="3">
                  <c:v>C DB Administration</c:v>
                </c:pt>
                <c:pt idx="4">
                  <c:v>C Netwk and Computer Systems Adm</c:v>
                </c:pt>
                <c:pt idx="5">
                  <c:v>D Info Security Analysis</c:v>
                </c:pt>
                <c:pt idx="6">
                  <c:v>D Soft Development, Applications</c:v>
                </c:pt>
                <c:pt idx="7">
                  <c:v>D Soft Development Systems</c:v>
                </c:pt>
                <c:pt idx="8">
                  <c:v>D DB Adm</c:v>
                </c:pt>
                <c:pt idx="9">
                  <c:v>D Netwk &amp; Computer Systems Adm</c:v>
                </c:pt>
                <c:pt idx="10">
                  <c:v>Cert Info Security Analysis</c:v>
                </c:pt>
                <c:pt idx="11">
                  <c:v>Cert Soft Development, Applications</c:v>
                </c:pt>
                <c:pt idx="12">
                  <c:v>Cert Soft Development Systems</c:v>
                </c:pt>
                <c:pt idx="13">
                  <c:v>Cert DB Adm</c:v>
                </c:pt>
                <c:pt idx="14">
                  <c:v>Cert Netwk &amp; Computer Systems Adm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26</c:v>
                </c:pt>
                <c:pt idx="1">
                  <c:v>37</c:v>
                </c:pt>
                <c:pt idx="2">
                  <c:v>24</c:v>
                </c:pt>
                <c:pt idx="3">
                  <c:v>13</c:v>
                </c:pt>
                <c:pt idx="4">
                  <c:v>20</c:v>
                </c:pt>
                <c:pt idx="5">
                  <c:v>10</c:v>
                </c:pt>
                <c:pt idx="6">
                  <c:v>17</c:v>
                </c:pt>
                <c:pt idx="7">
                  <c:v>14</c:v>
                </c:pt>
                <c:pt idx="8">
                  <c:v>13</c:v>
                </c:pt>
                <c:pt idx="9">
                  <c:v>13</c:v>
                </c:pt>
                <c:pt idx="10">
                  <c:v>3</c:v>
                </c:pt>
                <c:pt idx="11">
                  <c:v>2</c:v>
                </c:pt>
                <c:pt idx="12">
                  <c:v>0</c:v>
                </c:pt>
                <c:pt idx="13">
                  <c:v>2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7F-4205-99D5-08A937634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649536"/>
        <c:axId val="89651840"/>
      </c:barChart>
      <c:catAx>
        <c:axId val="8964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651840"/>
        <c:crosses val="autoZero"/>
        <c:auto val="1"/>
        <c:lblAlgn val="ctr"/>
        <c:lblOffset val="100"/>
        <c:noMultiLvlLbl val="0"/>
      </c:catAx>
      <c:valAx>
        <c:axId val="8965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64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774792793797629"/>
          <c:y val="0.28956045000545599"/>
          <c:w val="0.3566134350393701"/>
          <c:h val="0.110695121288591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045895304753572E-2"/>
          <c:y val="3.9581175347733942E-2"/>
          <c:w val="0.91454669728783899"/>
          <c:h val="0.61532218900444935"/>
        </c:manualLayout>
      </c:layout>
      <c:barChart>
        <c:barDir val="col"/>
        <c:grouping val="stacked"/>
        <c:varyColors val="0"/>
        <c:ser>
          <c:idx val="0"/>
          <c:order val="0"/>
          <c:tx>
            <c:v>Maybe/Unsure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16'!$A$4:$A$8</c:f>
              <c:strCache>
                <c:ptCount val="5"/>
                <c:pt idx="0">
                  <c:v>Interns, Apprentices, or Co-op students</c:v>
                </c:pt>
                <c:pt idx="1">
                  <c:v>Recent graduates</c:v>
                </c:pt>
                <c:pt idx="2">
                  <c:v>Candidates with 3-5 years’ experience</c:v>
                </c:pt>
                <c:pt idx="3">
                  <c:v>Consulting firms</c:v>
                </c:pt>
                <c:pt idx="4">
                  <c:v>Independent contractors</c:v>
                </c:pt>
              </c:strCache>
            </c:strRef>
          </c:cat>
          <c:val>
            <c:numRef>
              <c:f>'Question 16'!$E$4:$E$8</c:f>
              <c:numCache>
                <c:formatCode>General</c:formatCode>
                <c:ptCount val="5"/>
                <c:pt idx="0">
                  <c:v>13</c:v>
                </c:pt>
                <c:pt idx="1">
                  <c:v>19</c:v>
                </c:pt>
                <c:pt idx="2">
                  <c:v>5</c:v>
                </c:pt>
                <c:pt idx="3">
                  <c:v>17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BE-4AF4-AF24-620531F0170E}"/>
            </c:ext>
          </c:extLst>
        </c:ser>
        <c:ser>
          <c:idx val="1"/>
          <c:order val="1"/>
          <c:tx>
            <c:v>No, will not hire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16'!$A$4:$A$8</c:f>
              <c:strCache>
                <c:ptCount val="5"/>
                <c:pt idx="0">
                  <c:v>Interns, Apprentices, or Co-op students</c:v>
                </c:pt>
                <c:pt idx="1">
                  <c:v>Recent graduates</c:v>
                </c:pt>
                <c:pt idx="2">
                  <c:v>Candidates with 3-5 years’ experience</c:v>
                </c:pt>
                <c:pt idx="3">
                  <c:v>Consulting firms</c:v>
                </c:pt>
                <c:pt idx="4">
                  <c:v>Independent contractors</c:v>
                </c:pt>
              </c:strCache>
            </c:strRef>
          </c:cat>
          <c:val>
            <c:numRef>
              <c:f>'Question 16'!$D$4:$D$8</c:f>
              <c:numCache>
                <c:formatCode>General</c:formatCode>
                <c:ptCount val="5"/>
                <c:pt idx="0">
                  <c:v>24</c:v>
                </c:pt>
                <c:pt idx="1">
                  <c:v>11</c:v>
                </c:pt>
                <c:pt idx="2">
                  <c:v>5</c:v>
                </c:pt>
                <c:pt idx="3">
                  <c:v>24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BE-4AF4-AF24-620531F0170E}"/>
            </c:ext>
          </c:extLst>
        </c:ser>
        <c:ser>
          <c:idx val="2"/>
          <c:order val="2"/>
          <c:tx>
            <c:v>Yes, will hire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16'!$A$4:$A$8</c:f>
              <c:strCache>
                <c:ptCount val="5"/>
                <c:pt idx="0">
                  <c:v>Interns, Apprentices, or Co-op students</c:v>
                </c:pt>
                <c:pt idx="1">
                  <c:v>Recent graduates</c:v>
                </c:pt>
                <c:pt idx="2">
                  <c:v>Candidates with 3-5 years’ experience</c:v>
                </c:pt>
                <c:pt idx="3">
                  <c:v>Consulting firms</c:v>
                </c:pt>
                <c:pt idx="4">
                  <c:v>Independent contractors</c:v>
                </c:pt>
              </c:strCache>
            </c:strRef>
          </c:cat>
          <c:val>
            <c:numRef>
              <c:f>'Question 16'!$C$4:$C$8</c:f>
              <c:numCache>
                <c:formatCode>General</c:formatCode>
                <c:ptCount val="5"/>
                <c:pt idx="0">
                  <c:v>29</c:v>
                </c:pt>
                <c:pt idx="1">
                  <c:v>37</c:v>
                </c:pt>
                <c:pt idx="2">
                  <c:v>62</c:v>
                </c:pt>
                <c:pt idx="3">
                  <c:v>25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BE-4AF4-AF24-620531F017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71879680"/>
        <c:axId val="72332032"/>
      </c:barChart>
      <c:catAx>
        <c:axId val="7187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>
                <a:latin typeface="+mj-lt"/>
              </a:defRPr>
            </a:pPr>
            <a:endParaRPr lang="en-US"/>
          </a:p>
        </c:txPr>
        <c:crossAx val="72332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2332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1879680"/>
        <c:crossesAt val="1"/>
        <c:crossBetween val="between"/>
      </c:valAx>
    </c:plotArea>
    <c:legend>
      <c:legendPos val="b"/>
      <c:overlay val="0"/>
      <c:txPr>
        <a:bodyPr/>
        <a:lstStyle/>
        <a:p>
          <a:pPr>
            <a:defRPr sz="180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0.07939</cdr:x>
      <cdr:y>0.94345</cdr:y>
    </cdr:from>
    <cdr:to>
      <cdr:x>1</cdr:x>
      <cdr:y>0.98622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5297" y="5112219"/>
          <a:ext cx="7482703" cy="231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*Colleges surveyed: Cedarville, Central State, Miami, Wittenberg, Wright State, University of Dayton, Clark, Edison, Sinclair 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0.07939</cdr:x>
      <cdr:y>0.94345</cdr:y>
    </cdr:from>
    <cdr:to>
      <cdr:x>1</cdr:x>
      <cdr:y>0.98622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5297" y="5112219"/>
          <a:ext cx="7482703" cy="231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*Colleges surveyed: Cedarville, Central State, Miami, Wittenberg, Wright State, University of Dayton, Clark, Edison, Sinclair 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D79FE-DD5A-4F55-9786-9C9A33DEF6F7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3DD27-074F-43F6-BC47-75A4B44CD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54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ADEF17DD-E605-485F-8DB6-8628C1A79790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EFAE7A54-715A-4A33-BE0F-FD9FAC79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73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E7A54-715A-4A33-BE0F-FD9FAC79D7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86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E352-7252-463E-909A-8201F3EBE5F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0604-9420-46C6-B157-D69C01F9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76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E352-7252-463E-909A-8201F3EBE5F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0604-9420-46C6-B157-D69C01F9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8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E352-7252-463E-909A-8201F3EBE5F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0604-9420-46C6-B157-D69C01F9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E352-7252-463E-909A-8201F3EBE5F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0604-9420-46C6-B157-D69C01F9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8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E352-7252-463E-909A-8201F3EBE5F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0604-9420-46C6-B157-D69C01F9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6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E352-7252-463E-909A-8201F3EBE5F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0604-9420-46C6-B157-D69C01F9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9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E352-7252-463E-909A-8201F3EBE5F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0604-9420-46C6-B157-D69C01F9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8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E352-7252-463E-909A-8201F3EBE5F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0604-9420-46C6-B157-D69C01F9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3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E352-7252-463E-909A-8201F3EBE5F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0604-9420-46C6-B157-D69C01F9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E352-7252-463E-909A-8201F3EBE5F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0604-9420-46C6-B157-D69C01F9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4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E352-7252-463E-909A-8201F3EBE5F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0604-9420-46C6-B157-D69C01F9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2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AE352-7252-463E-909A-8201F3EBE5F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30604-9420-46C6-B157-D69C01F9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8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762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CIN-DAY CYBER CORRIDOR</a:t>
            </a:r>
            <a:br>
              <a:rPr lang="en-US" sz="4000" dirty="0"/>
            </a:br>
            <a:r>
              <a:rPr lang="en-US" sz="2700" dirty="0"/>
              <a:t>Regional Consortia Approach to Cybersecurity Education </a:t>
            </a:r>
            <a:br>
              <a:rPr lang="en-US" sz="2700" dirty="0"/>
            </a:br>
            <a:r>
              <a:rPr lang="en-US" sz="2700" dirty="0"/>
              <a:t>and Workforce Readiness 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8" name="Rectangle 7"/>
          <p:cNvSpPr/>
          <p:nvPr/>
        </p:nvSpPr>
        <p:spPr>
          <a:xfrm>
            <a:off x="533400" y="2562532"/>
            <a:ext cx="8001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800" dirty="0"/>
              <a:t>March 9, 2017</a:t>
            </a:r>
          </a:p>
          <a:p>
            <a:pPr lvl="1" algn="ctr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Cybersecurity workforce market needs and opportunities analysis aligned with NICE Framework and Cybersecurity Jobs Heat Map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Cybersecurity Regional Educational Program Inventory and Gap Analysis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009645" y="5288906"/>
            <a:ext cx="1048510" cy="1132066"/>
            <a:chOff x="2971799" y="447583"/>
            <a:chExt cx="1152525" cy="1244370"/>
          </a:xfrm>
        </p:grpSpPr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799" y="447583"/>
              <a:ext cx="1152525" cy="933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3075814" y="1368788"/>
              <a:ext cx="944490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dirty="0" err="1">
                  <a:ln>
                    <a:noFill/>
                  </a:ln>
                  <a:solidFill>
                    <a:srgbClr val="3C3B18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vella</a:t>
              </a:r>
              <a:r>
                <a:rPr kumimoji="0" lang="en-US" altLang="en-US" sz="1500" b="0" i="0" u="none" strike="noStrike" cap="none" normalizeH="0" baseline="0" dirty="0" err="1">
                  <a:ln>
                    <a:noFill/>
                  </a:ln>
                  <a:solidFill>
                    <a:srgbClr val="3C3B18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INC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1771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cap="all" dirty="0"/>
              <a:t>Qualitative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009645" y="5288906"/>
            <a:ext cx="1048510" cy="1132066"/>
            <a:chOff x="2971799" y="447583"/>
            <a:chExt cx="1152525" cy="1244370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799" y="447583"/>
              <a:ext cx="1152525" cy="933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3075814" y="1368788"/>
              <a:ext cx="944490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dirty="0" err="1">
                  <a:ln>
                    <a:noFill/>
                  </a:ln>
                  <a:solidFill>
                    <a:srgbClr val="3C3B18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vella</a:t>
              </a:r>
              <a:r>
                <a:rPr kumimoji="0" lang="en-US" altLang="en-US" sz="1500" b="0" i="0" u="none" strike="noStrike" cap="none" normalizeH="0" baseline="0" dirty="0" err="1">
                  <a:ln>
                    <a:noFill/>
                  </a:ln>
                  <a:solidFill>
                    <a:srgbClr val="3C3B18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INC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746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cap="all" dirty="0"/>
              <a:t>Qualitative Research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/>
              <a:t>Technology First</a:t>
            </a:r>
          </a:p>
          <a:p>
            <a:r>
              <a:rPr lang="en-US" sz="3000" dirty="0"/>
              <a:t>+/- 12 one-on-one, in-depth interviews</a:t>
            </a:r>
          </a:p>
          <a:p>
            <a:r>
              <a:rPr lang="en-US" sz="3000" dirty="0"/>
              <a:t>Senior IT execs, Cincinnati &amp; Dayton markets</a:t>
            </a:r>
          </a:p>
          <a:p>
            <a:r>
              <a:rPr lang="en-US" sz="3000" dirty="0"/>
              <a:t>Purpose: </a:t>
            </a:r>
            <a:r>
              <a:rPr lang="en-US" sz="3000" i="1" dirty="0"/>
              <a:t>In-depth conversations and tool to guide development of quantitative research instrument, identify and explore current  &amp; future issues of: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Workforce, recruitment, &amp; hiring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Budgets &amp; corporate culture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Knowledge &amp; understanding of higher T&amp;E capabilities and offerings</a:t>
            </a:r>
          </a:p>
        </p:txBody>
      </p:sp>
    </p:spTree>
    <p:extLst>
      <p:ext uri="{BB962C8B-B14F-4D97-AF65-F5344CB8AC3E}">
        <p14:creationId xmlns:p14="http://schemas.microsoft.com/office/powerpoint/2010/main" val="2107743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cap="all" dirty="0"/>
              <a:t>Qualitative Research</a:t>
            </a:r>
            <a:r>
              <a:rPr lang="en-US" sz="4000" i="1" cap="all" dirty="0"/>
              <a:t> </a:t>
            </a:r>
            <a:endParaRPr lang="en-US" sz="4000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Findings / </a:t>
            </a:r>
            <a:r>
              <a:rPr lang="en-US" dirty="0" err="1"/>
              <a:t>Verbatims</a:t>
            </a:r>
            <a:endParaRPr lang="en-US" dirty="0"/>
          </a:p>
          <a:p>
            <a:r>
              <a:rPr lang="en-US" sz="3000" dirty="0"/>
              <a:t>“…disconnect:  most companies want/need more security professionals but company culture and/or budget hasn’t caught up yet.” </a:t>
            </a:r>
          </a:p>
          <a:p>
            <a:r>
              <a:rPr lang="en-US" sz="3000" dirty="0"/>
              <a:t>“Only organizations with FTE’s </a:t>
            </a:r>
            <a:r>
              <a:rPr lang="en-US" sz="3000" u="sng" dirty="0"/>
              <a:t>dedicated</a:t>
            </a:r>
            <a:r>
              <a:rPr lang="en-US" sz="3000" dirty="0"/>
              <a:t> to security are:</a:t>
            </a:r>
          </a:p>
          <a:p>
            <a:pPr lvl="1"/>
            <a:r>
              <a:rPr lang="en-US" sz="3000" dirty="0"/>
              <a:t>mid- to large-size organization in range of several 1,000’s employees  and/or…</a:t>
            </a:r>
          </a:p>
          <a:p>
            <a:pPr lvl="1"/>
            <a:r>
              <a:rPr lang="en-US" sz="3000" dirty="0"/>
              <a:t>…in heavily regulated industry  and/or…</a:t>
            </a:r>
          </a:p>
          <a:p>
            <a:pPr lvl="1"/>
            <a:r>
              <a:rPr lang="en-US" sz="3000" dirty="0"/>
              <a:t>…provide security as a service to other companies” </a:t>
            </a:r>
          </a:p>
        </p:txBody>
      </p:sp>
    </p:spTree>
    <p:extLst>
      <p:ext uri="{BB962C8B-B14F-4D97-AF65-F5344CB8AC3E}">
        <p14:creationId xmlns:p14="http://schemas.microsoft.com/office/powerpoint/2010/main" val="1142270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cap="all" dirty="0"/>
              <a:t>Qualitative Research</a:t>
            </a:r>
            <a:r>
              <a:rPr lang="en-US" sz="4000" i="1" cap="all" dirty="0"/>
              <a:t> </a:t>
            </a:r>
            <a:endParaRPr lang="en-US" sz="4000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Findings / </a:t>
            </a:r>
            <a:r>
              <a:rPr lang="en-US" dirty="0" err="1"/>
              <a:t>Verbatims</a:t>
            </a:r>
            <a:endParaRPr lang="en-US" dirty="0"/>
          </a:p>
          <a:p>
            <a:r>
              <a:rPr lang="en-US" sz="2800" dirty="0"/>
              <a:t>“Most companies instead have blended professionals that might do application development but security is part of their job.”  </a:t>
            </a:r>
          </a:p>
          <a:p>
            <a:r>
              <a:rPr lang="en-US" sz="2800" dirty="0"/>
              <a:t>“May be more interest in MIS major with security minor than pure security grad.”   </a:t>
            </a:r>
          </a:p>
          <a:p>
            <a:r>
              <a:rPr lang="en-US" sz="2800" dirty="0"/>
              <a:t>Many companies spoke to their interest in hosting interns or co-op students but also mentioned that they haven’t or don’t hire new graduates for Cybersecurity. </a:t>
            </a:r>
          </a:p>
        </p:txBody>
      </p:sp>
    </p:spTree>
    <p:extLst>
      <p:ext uri="{BB962C8B-B14F-4D97-AF65-F5344CB8AC3E}">
        <p14:creationId xmlns:p14="http://schemas.microsoft.com/office/powerpoint/2010/main" val="2940688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cap="all" dirty="0"/>
              <a:t>Qualitative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Findings / </a:t>
            </a:r>
            <a:r>
              <a:rPr lang="en-US" dirty="0" err="1"/>
              <a:t>Verbatims</a:t>
            </a:r>
            <a:endParaRPr lang="en-US" dirty="0"/>
          </a:p>
          <a:p>
            <a:r>
              <a:rPr lang="en-US" sz="2800" dirty="0"/>
              <a:t>Many companies interested in interns or co-op students but also stated they have not or do not hire new grads. </a:t>
            </a:r>
          </a:p>
          <a:p>
            <a:r>
              <a:rPr lang="en-US" sz="2800" dirty="0"/>
              <a:t>Interest in and ability to host interns and co-ops can infuse the students into the local workforce. </a:t>
            </a:r>
          </a:p>
          <a:p>
            <a:r>
              <a:rPr lang="en-US" sz="2800" dirty="0"/>
              <a:t>“Hiring new grads: Needing </a:t>
            </a:r>
            <a:r>
              <a:rPr lang="en-US" sz="2800" i="1" dirty="0"/>
              <a:t>security pro’s</a:t>
            </a:r>
            <a:r>
              <a:rPr lang="en-US" sz="2800" dirty="0"/>
              <a:t> vs hiring </a:t>
            </a:r>
            <a:r>
              <a:rPr lang="en-US" sz="2800" i="1" dirty="0"/>
              <a:t>new grads </a:t>
            </a:r>
            <a:r>
              <a:rPr lang="en-US" sz="2800" dirty="0"/>
              <a:t>can be two different situations.”</a:t>
            </a:r>
          </a:p>
        </p:txBody>
      </p:sp>
    </p:spTree>
    <p:extLst>
      <p:ext uri="{BB962C8B-B14F-4D97-AF65-F5344CB8AC3E}">
        <p14:creationId xmlns:p14="http://schemas.microsoft.com/office/powerpoint/2010/main" val="1363343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4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cap="all" dirty="0"/>
              <a:t>Qualitative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Findings / </a:t>
            </a:r>
            <a:r>
              <a:rPr lang="en-US" dirty="0" err="1"/>
              <a:t>Verbatims</a:t>
            </a:r>
            <a:endParaRPr lang="en-US" dirty="0"/>
          </a:p>
          <a:p>
            <a:r>
              <a:rPr lang="en-US" sz="2800" dirty="0"/>
              <a:t>Frustration around training:  constant, on-going need for training in security but many respondents found it unaffordable. Focused on tools / certificates.  </a:t>
            </a:r>
          </a:p>
          <a:p>
            <a:r>
              <a:rPr lang="en-US" sz="2800" dirty="0"/>
              <a:t>Conversely comments that too much focus on tools: broader problem solving-type thinking was missing in training offerings</a:t>
            </a:r>
          </a:p>
          <a:p>
            <a:r>
              <a:rPr lang="en-US" sz="2800" dirty="0"/>
              <a:t>Important to understand how they want current staff trained – either affordably, on-line, or broader problem solving </a:t>
            </a:r>
          </a:p>
        </p:txBody>
      </p:sp>
    </p:spTree>
    <p:extLst>
      <p:ext uri="{BB962C8B-B14F-4D97-AF65-F5344CB8AC3E}">
        <p14:creationId xmlns:p14="http://schemas.microsoft.com/office/powerpoint/2010/main" val="3791055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cap="all" dirty="0"/>
              <a:t>Qualitative Research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96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Findings / </a:t>
            </a:r>
            <a:r>
              <a:rPr lang="en-US" dirty="0" err="1"/>
              <a:t>Verbatims</a:t>
            </a:r>
            <a:endParaRPr lang="en-US" dirty="0"/>
          </a:p>
          <a:p>
            <a:r>
              <a:rPr lang="en-US" sz="2800" dirty="0"/>
              <a:t>Certificate (4-5 classes) vs. Master’s Degree:  Many times a company will pay for university (masters) fees before they will pay for training </a:t>
            </a:r>
          </a:p>
          <a:p>
            <a:r>
              <a:rPr lang="en-US" sz="2800" dirty="0"/>
              <a:t>Alternative may be university-sponsored certificate program: may be more amenable to companies’ policies</a:t>
            </a:r>
          </a:p>
        </p:txBody>
      </p:sp>
    </p:spTree>
    <p:extLst>
      <p:ext uri="{BB962C8B-B14F-4D97-AF65-F5344CB8AC3E}">
        <p14:creationId xmlns:p14="http://schemas.microsoft.com/office/powerpoint/2010/main" val="3433846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93987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cap="all" dirty="0"/>
              <a:t>Quantitative Research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09645" y="5288906"/>
            <a:ext cx="1048510" cy="1132066"/>
            <a:chOff x="2971799" y="447583"/>
            <a:chExt cx="1152525" cy="1244370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799" y="447583"/>
              <a:ext cx="1152525" cy="933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3075814" y="1368788"/>
              <a:ext cx="944490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dirty="0" err="1">
                  <a:ln>
                    <a:noFill/>
                  </a:ln>
                  <a:solidFill>
                    <a:srgbClr val="3C3B18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vella</a:t>
              </a:r>
              <a:r>
                <a:rPr kumimoji="0" lang="en-US" altLang="en-US" sz="1500" b="0" i="0" u="none" strike="noStrike" cap="none" normalizeH="0" baseline="0" dirty="0" err="1">
                  <a:ln>
                    <a:noFill/>
                  </a:ln>
                  <a:solidFill>
                    <a:srgbClr val="3C3B18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INC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0892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cap="all" dirty="0"/>
              <a:t>Quantitative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828800"/>
            <a:ext cx="6400800" cy="36576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On-line survey distributed by Technology First, The Circuit, AF Lifecycle Management </a:t>
            </a:r>
            <a:r>
              <a:rPr lang="en-US" sz="3000" dirty="0" err="1">
                <a:solidFill>
                  <a:schemeClr val="tx1"/>
                </a:solidFill>
              </a:rPr>
              <a:t>Ctr</a:t>
            </a:r>
            <a:r>
              <a:rPr lang="en-US" sz="3000" dirty="0">
                <a:solidFill>
                  <a:schemeClr val="tx1"/>
                </a:solidFill>
              </a:rPr>
              <a:t>, and Wright State Research Inst.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Target: organizations’ members and relevant contacts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November, 2016 – January 2017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n = 75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04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" y="152400"/>
            <a:ext cx="9058741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53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RESEARCH OVERVIEW</a:t>
            </a:r>
            <a:endParaRPr lang="en-US" sz="27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447800"/>
            <a:ext cx="779348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/>
              <a:t>Partners / 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Technology First - Ann Gallaher / Marcia Albers</a:t>
            </a:r>
            <a:r>
              <a:rPr lang="en-US" i="1" dirty="0"/>
              <a:t>: Executive Directors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Center for Workforce Development:</a:t>
            </a:r>
            <a:r>
              <a:rPr lang="en-US" i="1" dirty="0"/>
              <a:t> </a:t>
            </a:r>
            <a:r>
              <a:rPr lang="en-US" dirty="0"/>
              <a:t>Cassie Barlow, PhD: </a:t>
            </a:r>
            <a:r>
              <a:rPr lang="en-US" i="1" dirty="0"/>
              <a:t>Executive Director, WSU Aerospace Professional Development Center and; </a:t>
            </a:r>
            <a:r>
              <a:rPr lang="en-US" dirty="0"/>
              <a:t>Chad Watchorn: </a:t>
            </a:r>
            <a:r>
              <a:rPr lang="en-US" i="1" dirty="0"/>
              <a:t>Director of Operations, Aerospace Professional Development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Richard Stock, </a:t>
            </a:r>
            <a:r>
              <a:rPr lang="en-US" i="1" dirty="0"/>
              <a:t>Director, Business Research Group, University of Dayton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David Snipes</a:t>
            </a:r>
            <a:r>
              <a:rPr lang="en-US" i="1" dirty="0"/>
              <a:t>, Montgomery County Business Solutions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Dr. Mary Haley: </a:t>
            </a:r>
            <a:r>
              <a:rPr lang="en-US" i="1" dirty="0"/>
              <a:t>Director, Office of Small Business, AF Life Cycle Management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Jane Dockery: </a:t>
            </a:r>
            <a:r>
              <a:rPr lang="en-US" i="1" dirty="0"/>
              <a:t>Assistant Director, Applied Policy Research Institute, WSU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Richard </a:t>
            </a:r>
            <a:r>
              <a:rPr lang="en-US" dirty="0" err="1"/>
              <a:t>Harknett</a:t>
            </a:r>
            <a:r>
              <a:rPr lang="en-US" dirty="0"/>
              <a:t>, PhD: </a:t>
            </a:r>
            <a:r>
              <a:rPr lang="en-US" i="1" dirty="0"/>
              <a:t>Professor/Political Science Department Head, UC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REDI Cincinnati - </a:t>
            </a:r>
            <a:r>
              <a:rPr lang="en-US" dirty="0" err="1"/>
              <a:t>Kimm</a:t>
            </a:r>
            <a:r>
              <a:rPr lang="en-US" dirty="0"/>
              <a:t> </a:t>
            </a:r>
            <a:r>
              <a:rPr lang="en-US" dirty="0" err="1"/>
              <a:t>Coyner</a:t>
            </a:r>
            <a:r>
              <a:rPr lang="en-US" dirty="0"/>
              <a:t>: </a:t>
            </a:r>
            <a:r>
              <a:rPr lang="en-US" i="1" dirty="0"/>
              <a:t>Vice President, Business Development &amp; Project Management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Circuit, Cincinnati via Technology First and REDI Cincinnati</a:t>
            </a:r>
          </a:p>
          <a:p>
            <a:pPr lvl="1"/>
            <a:endParaRPr lang="en-US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272613" y="6316099"/>
            <a:ext cx="184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22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" y="228600"/>
            <a:ext cx="910166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715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2024"/>
            <a:ext cx="8915400" cy="64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053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7" y="152400"/>
            <a:ext cx="9101666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448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7" y="152400"/>
            <a:ext cx="899583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126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6" y="169653"/>
            <a:ext cx="899583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409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52400"/>
            <a:ext cx="899583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4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9" y="228599"/>
            <a:ext cx="8864601" cy="638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828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" y="192024"/>
            <a:ext cx="9046633" cy="651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502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228600"/>
            <a:ext cx="899583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347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6" y="137160"/>
            <a:ext cx="9122833" cy="656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179187"/>
              </p:ext>
            </p:extLst>
          </p:nvPr>
        </p:nvGraphicFramePr>
        <p:xfrm>
          <a:off x="625180" y="1828800"/>
          <a:ext cx="7848600" cy="460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200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534" y="15815"/>
            <a:ext cx="7772400" cy="958970"/>
          </a:xfrm>
        </p:spPr>
        <p:txBody>
          <a:bodyPr>
            <a:normAutofit/>
          </a:bodyPr>
          <a:lstStyle/>
          <a:p>
            <a:r>
              <a:rPr lang="en-US" sz="4000" dirty="0"/>
              <a:t>PROJECT STATUS</a:t>
            </a:r>
            <a:endParaRPr lang="en-US" sz="27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036" y="1066800"/>
            <a:ext cx="5904564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416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90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510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7" y="152400"/>
            <a:ext cx="899583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855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cap="all" dirty="0"/>
              <a:t>SUMMARY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09645" y="5288906"/>
            <a:ext cx="1048510" cy="1132066"/>
            <a:chOff x="2971799" y="447583"/>
            <a:chExt cx="1152525" cy="1244370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799" y="447583"/>
              <a:ext cx="1152525" cy="933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3075814" y="1368788"/>
              <a:ext cx="944490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dirty="0" err="1">
                  <a:ln>
                    <a:noFill/>
                  </a:ln>
                  <a:solidFill>
                    <a:srgbClr val="3C3B18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vella</a:t>
              </a:r>
              <a:r>
                <a:rPr kumimoji="0" lang="en-US" altLang="en-US" sz="1500" b="0" i="0" u="none" strike="noStrike" cap="none" normalizeH="0" baseline="0" dirty="0" err="1">
                  <a:ln>
                    <a:noFill/>
                  </a:ln>
                  <a:solidFill>
                    <a:srgbClr val="3C3B18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INC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1974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Gap analysis: Important but not infallible</a:t>
            </a:r>
          </a:p>
          <a:p>
            <a:r>
              <a:rPr lang="en-US" sz="2800" dirty="0" err="1"/>
              <a:t>JobsOhio</a:t>
            </a:r>
            <a:r>
              <a:rPr lang="en-US" sz="2800" dirty="0"/>
              <a:t> estimates look backward in time to project the future</a:t>
            </a:r>
          </a:p>
          <a:p>
            <a:r>
              <a:rPr lang="en-US" sz="2800" dirty="0"/>
              <a:t>Intense focus on cybersecurity may create more demand than estimated now</a:t>
            </a:r>
          </a:p>
          <a:p>
            <a:r>
              <a:rPr lang="en-US" sz="2800" dirty="0"/>
              <a:t>Assumption that “completions” are staying in region may not be correct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Especially if demand, compensation, other factors are greater, more attractive in other regions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all" dirty="0"/>
              <a:t>IT GAP Analysis</a:t>
            </a:r>
            <a:br>
              <a:rPr lang="en-US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6912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Culture eats strategy. So do budgets.</a:t>
            </a:r>
          </a:p>
          <a:p>
            <a:r>
              <a:rPr lang="en-US" sz="2800" dirty="0"/>
              <a:t>Disconnect:  most companies want/need more security professionals but company culture and/or budget hasn’t caught up yet</a:t>
            </a:r>
          </a:p>
          <a:p>
            <a:r>
              <a:rPr lang="en-US" sz="2800" dirty="0"/>
              <a:t>Many companies spoke to their interest in hosting interns or co-op students but also mentioned that they haven’t or don’t hire new graduates for Cybersecurity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all" dirty="0"/>
              <a:t>QUALITATIVE ANALYSIS </a:t>
            </a:r>
            <a:r>
              <a:rPr lang="en-US" sz="2700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7906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Cybersecurity is special.</a:t>
            </a:r>
          </a:p>
          <a:p>
            <a:r>
              <a:rPr lang="en-US" sz="2800" dirty="0"/>
              <a:t>Too much focus on tools: broader problem solving-type thinking was missing in training offerings</a:t>
            </a:r>
          </a:p>
          <a:p>
            <a:r>
              <a:rPr lang="en-US" sz="2800" dirty="0"/>
              <a:t>Important to understand how they want current staff trained – either affordably, on-line, or broader problem solving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all" dirty="0"/>
              <a:t>QUALITATIVE ANALYSIS </a:t>
            </a:r>
            <a:r>
              <a:rPr lang="en-US" sz="2700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3810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College &amp; Universities Traditional Structure</a:t>
            </a:r>
          </a:p>
          <a:p>
            <a:r>
              <a:rPr lang="en-US" sz="2800" dirty="0"/>
              <a:t>On one hand: Many times a company will pay for university (masters) fees before they will pay for training </a:t>
            </a:r>
          </a:p>
          <a:p>
            <a:r>
              <a:rPr lang="en-US" sz="2800" dirty="0"/>
              <a:t>On the other…. Alternative may be university-sponsored certificate program: may be more amenable to companies’ policies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all" dirty="0"/>
              <a:t>QUALITATIVE ANALYSIS </a:t>
            </a:r>
            <a:r>
              <a:rPr lang="en-US" sz="2700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0068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Hiring vs. Training Current Staff</a:t>
            </a:r>
          </a:p>
          <a:p>
            <a:r>
              <a:rPr lang="en-US" sz="2800" dirty="0"/>
              <a:t>Companies indicate plans to hire Cybersecurity personnel over next especially Bachelors-degreed</a:t>
            </a:r>
          </a:p>
          <a:p>
            <a:r>
              <a:rPr lang="en-US" sz="2800" dirty="0"/>
              <a:t>Training budgets appear to be reasonable</a:t>
            </a:r>
          </a:p>
          <a:p>
            <a:r>
              <a:rPr lang="en-US" sz="2800" dirty="0"/>
              <a:t>Use of outside consulting appears to be stable and comparable to current levels of usage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all" dirty="0"/>
              <a:t>Quantitative ANALYSIS </a:t>
            </a:r>
            <a:r>
              <a:rPr lang="en-US" sz="2700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5477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83789"/>
            <a:ext cx="4267200" cy="307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/>
              <a:t>The “Wildcard” Forces of Talent Retention and Demand Growth </a:t>
            </a:r>
          </a:p>
          <a:p>
            <a:r>
              <a:rPr lang="en-US" sz="3000" dirty="0"/>
              <a:t>Cybersecurity virtually dominates daily news reports: need may spiral upward</a:t>
            </a:r>
          </a:p>
          <a:p>
            <a:r>
              <a:rPr lang="en-US" sz="3000" dirty="0"/>
              <a:t>Demand for talent could </a:t>
            </a:r>
          </a:p>
          <a:p>
            <a:pPr marL="0" indent="0">
              <a:buNone/>
            </a:pPr>
            <a:r>
              <a:rPr lang="en-US" sz="3000" dirty="0"/>
              <a:t>     decimate regional retention</a:t>
            </a:r>
          </a:p>
          <a:p>
            <a:r>
              <a:rPr lang="en-US" sz="3000" dirty="0"/>
              <a:t>Industry and academia may need </a:t>
            </a:r>
          </a:p>
          <a:p>
            <a:pPr marL="0" indent="0">
              <a:buNone/>
            </a:pPr>
            <a:r>
              <a:rPr lang="en-US" sz="3000" dirty="0"/>
              <a:t>     improved regular and formal </a:t>
            </a:r>
          </a:p>
          <a:p>
            <a:pPr marL="0" indent="0">
              <a:buNone/>
            </a:pPr>
            <a:r>
              <a:rPr lang="en-US" sz="3000" dirty="0"/>
              <a:t>     planning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all" dirty="0"/>
              <a:t>Quantitative ANALYSIS </a:t>
            </a:r>
            <a:r>
              <a:rPr lang="en-US" sz="2700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4527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cap="all" dirty="0"/>
              <a:t>IT GAP Analysis</a:t>
            </a:r>
            <a:br>
              <a:rPr lang="en-US" b="1" dirty="0"/>
            </a:br>
            <a:r>
              <a:rPr lang="en-US" sz="2700" dirty="0" err="1"/>
              <a:t>JobsOhio</a:t>
            </a:r>
            <a:r>
              <a:rPr lang="en-US" sz="2700" dirty="0"/>
              <a:t> Southwest (Cincinnati) and West (Dayton) Regions</a:t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sz="2800" dirty="0"/>
              <a:t>After “double-counting” has been eliminated, more completions (graduates) than (job) openings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15-1134 – Web Developers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15-1131 – Computer Programmers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15-1122 – Information Security Analysts i.e.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5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1971" y="387579"/>
            <a:ext cx="8631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cap="all" dirty="0" err="1"/>
              <a:t>JobsOhio</a:t>
            </a:r>
            <a:r>
              <a:rPr lang="en-US" sz="3200" cap="all" dirty="0"/>
              <a:t> IT Occupation Growth Projections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958075" y="993138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2015-2025</a:t>
            </a:r>
          </a:p>
        </p:txBody>
      </p:sp>
      <p:sp>
        <p:nvSpPr>
          <p:cNvPr id="3" name="Rectangle 2"/>
          <p:cNvSpPr/>
          <p:nvPr/>
        </p:nvSpPr>
        <p:spPr>
          <a:xfrm>
            <a:off x="975331" y="1647475"/>
            <a:ext cx="1920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WEST</a:t>
            </a:r>
            <a:r>
              <a:rPr lang="en-US" sz="2400" dirty="0"/>
              <a:t>/Dayton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8816" y="3352800"/>
            <a:ext cx="3163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SOUTHWEST</a:t>
            </a:r>
            <a:r>
              <a:rPr lang="en-US" sz="2400" dirty="0"/>
              <a:t>/Cincinnati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14400" y="4872335"/>
            <a:ext cx="2820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WEST + SOUTHWEST</a:t>
            </a:r>
            <a:endParaRPr lang="en-US" sz="2400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" y="2109140"/>
            <a:ext cx="8378825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3803650"/>
            <a:ext cx="8378825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18" y="5327650"/>
            <a:ext cx="8378825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777240" y="1647475"/>
            <a:ext cx="3151579" cy="369332"/>
            <a:chOff x="4777240" y="1647475"/>
            <a:chExt cx="3151579" cy="369332"/>
          </a:xfrm>
        </p:grpSpPr>
        <p:sp>
          <p:nvSpPr>
            <p:cNvPr id="2" name="Rectangle 1"/>
            <p:cNvSpPr/>
            <p:nvPr/>
          </p:nvSpPr>
          <p:spPr>
            <a:xfrm>
              <a:off x="4777240" y="1647475"/>
              <a:ext cx="6527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u="sng" dirty="0"/>
                <a:t>2015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5807402" y="1647475"/>
              <a:ext cx="6527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u="sng" dirty="0">
                  <a:ea typeface="Calibri"/>
                  <a:cs typeface="Times New Roman"/>
                </a:rPr>
                <a:t>2025</a:t>
              </a:r>
              <a:endParaRPr lang="en-US" b="1" u="sng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554842" y="1647475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u="sng" dirty="0"/>
                <a:t># / +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255237" y="1647475"/>
              <a:ext cx="6735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u="sng" dirty="0"/>
                <a:t>% / +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8111983" y="1647475"/>
            <a:ext cx="766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RATIO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11983" y="2346005"/>
            <a:ext cx="829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3.28</a:t>
            </a:r>
          </a:p>
        </p:txBody>
      </p:sp>
    </p:spTree>
    <p:extLst>
      <p:ext uri="{BB962C8B-B14F-4D97-AF65-F5344CB8AC3E}">
        <p14:creationId xmlns:p14="http://schemas.microsoft.com/office/powerpoint/2010/main" val="497060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/>
              <a:t>HIGHER EDUCATION INVENTORY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62000" y="3124200"/>
            <a:ext cx="7620000" cy="1752600"/>
          </a:xfrm>
        </p:spPr>
        <p:txBody>
          <a:bodyPr/>
          <a:lstStyle/>
          <a:p>
            <a:endParaRPr lang="en-US" dirty="0"/>
          </a:p>
          <a:p>
            <a:r>
              <a:rPr lang="en-US" sz="2800" dirty="0">
                <a:solidFill>
                  <a:schemeClr val="tx1"/>
                </a:solidFill>
              </a:rPr>
              <a:t>Schools, Programs, Certificates and Degrees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009645" y="5288906"/>
            <a:ext cx="1048510" cy="1132066"/>
            <a:chOff x="2971799" y="447583"/>
            <a:chExt cx="1152525" cy="1244370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799" y="447583"/>
              <a:ext cx="1152525" cy="933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075814" y="1368788"/>
              <a:ext cx="944490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dirty="0" err="1">
                  <a:ln>
                    <a:noFill/>
                  </a:ln>
                  <a:solidFill>
                    <a:srgbClr val="3C3B18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vella</a:t>
              </a:r>
              <a:r>
                <a:rPr kumimoji="0" lang="en-US" altLang="en-US" sz="1500" b="0" i="0" u="none" strike="noStrike" cap="none" normalizeH="0" baseline="0" dirty="0" err="1">
                  <a:ln>
                    <a:noFill/>
                  </a:ln>
                  <a:solidFill>
                    <a:srgbClr val="3C3B18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INC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41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200" cap="all" dirty="0"/>
              <a:t>West and Southwest Colleges and Universities with IT Programs and Degrees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AFIT</a:t>
            </a:r>
          </a:p>
          <a:p>
            <a:r>
              <a:rPr lang="en-US" dirty="0"/>
              <a:t>Antioch College</a:t>
            </a:r>
          </a:p>
          <a:p>
            <a:r>
              <a:rPr lang="en-US" dirty="0"/>
              <a:t>Cedarville</a:t>
            </a:r>
          </a:p>
          <a:p>
            <a:r>
              <a:rPr lang="en-US" dirty="0"/>
              <a:t>Central Michigan University</a:t>
            </a:r>
          </a:p>
          <a:p>
            <a:r>
              <a:rPr lang="en-US" dirty="0"/>
              <a:t>Central State</a:t>
            </a:r>
          </a:p>
          <a:p>
            <a:r>
              <a:rPr lang="en-US" dirty="0"/>
              <a:t>Cincinnati State Technical and Community College</a:t>
            </a:r>
          </a:p>
          <a:p>
            <a:r>
              <a:rPr lang="en-US" dirty="0"/>
              <a:t>Clark State</a:t>
            </a:r>
          </a:p>
          <a:p>
            <a:r>
              <a:rPr lang="en-US" dirty="0"/>
              <a:t>Edison Community College</a:t>
            </a:r>
          </a:p>
          <a:p>
            <a:r>
              <a:rPr lang="en-US" dirty="0"/>
              <a:t>Miami University</a:t>
            </a:r>
          </a:p>
          <a:p>
            <a:r>
              <a:rPr lang="en-US" dirty="0"/>
              <a:t>Mount St Joseph University</a:t>
            </a:r>
          </a:p>
          <a:p>
            <a:r>
              <a:rPr lang="en-US" dirty="0"/>
              <a:t>Northern Kentucky University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Sinclair Community College</a:t>
            </a:r>
          </a:p>
          <a:p>
            <a:r>
              <a:rPr lang="en-US" dirty="0"/>
              <a:t>Southern State Community College</a:t>
            </a:r>
          </a:p>
          <a:p>
            <a:r>
              <a:rPr lang="en-US" dirty="0"/>
              <a:t>Thomas Moore College</a:t>
            </a:r>
          </a:p>
          <a:p>
            <a:r>
              <a:rPr lang="en-US" dirty="0"/>
              <a:t>University of Cincinnati</a:t>
            </a:r>
          </a:p>
          <a:p>
            <a:r>
              <a:rPr lang="en-US" dirty="0"/>
              <a:t>University of Dayton</a:t>
            </a:r>
          </a:p>
          <a:p>
            <a:r>
              <a:rPr lang="en-US" dirty="0"/>
              <a:t>Urbana University</a:t>
            </a:r>
          </a:p>
          <a:p>
            <a:r>
              <a:rPr lang="en-US" dirty="0"/>
              <a:t>Wilberforce</a:t>
            </a:r>
          </a:p>
          <a:p>
            <a:r>
              <a:rPr lang="en-US" dirty="0"/>
              <a:t>Wilmington College</a:t>
            </a:r>
          </a:p>
          <a:p>
            <a:r>
              <a:rPr lang="en-US" dirty="0"/>
              <a:t>Wittenberg</a:t>
            </a:r>
          </a:p>
          <a:p>
            <a:r>
              <a:rPr lang="en-US" dirty="0"/>
              <a:t>Wright State</a:t>
            </a:r>
          </a:p>
          <a:p>
            <a:r>
              <a:rPr lang="en-US" dirty="0"/>
              <a:t>Xavier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00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84338700"/>
              </p:ext>
            </p:extLst>
          </p:nvPr>
        </p:nvGraphicFramePr>
        <p:xfrm>
          <a:off x="293914" y="111968"/>
          <a:ext cx="8481527" cy="6680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614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15500459"/>
              </p:ext>
            </p:extLst>
          </p:nvPr>
        </p:nvGraphicFramePr>
        <p:xfrm>
          <a:off x="293914" y="111968"/>
          <a:ext cx="8481527" cy="6680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1091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5879</TotalTime>
  <Words>1006</Words>
  <Application>Microsoft Office PowerPoint</Application>
  <PresentationFormat>On-screen Show (4:3)</PresentationFormat>
  <Paragraphs>158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Times New Roman</vt:lpstr>
      <vt:lpstr>Wingdings</vt:lpstr>
      <vt:lpstr>Office Theme</vt:lpstr>
      <vt:lpstr>CIN-DAY CYBER CORRIDOR Regional Consortia Approach to Cybersecurity Education  and Workforce Readiness  </vt:lpstr>
      <vt:lpstr>RESEARCH OVERVIEW</vt:lpstr>
      <vt:lpstr>PROJECT STATUS</vt:lpstr>
      <vt:lpstr>IT GAP Analysis JobsOhio Southwest (Cincinnati) and West (Dayton) Regions </vt:lpstr>
      <vt:lpstr>PowerPoint Presentation</vt:lpstr>
      <vt:lpstr>HIGHER EDUCATION INVENTORY</vt:lpstr>
      <vt:lpstr>West and Southwest Colleges and Universities with IT Programs and Degrees</vt:lpstr>
      <vt:lpstr>PowerPoint Presentation</vt:lpstr>
      <vt:lpstr>PowerPoint Presentation</vt:lpstr>
      <vt:lpstr>Qualitative Research</vt:lpstr>
      <vt:lpstr>Qualitative Research</vt:lpstr>
      <vt:lpstr>Qualitative Research </vt:lpstr>
      <vt:lpstr>Qualitative Research </vt:lpstr>
      <vt:lpstr>Qualitative Research</vt:lpstr>
      <vt:lpstr>Qualitative Research</vt:lpstr>
      <vt:lpstr>Qualitative Research</vt:lpstr>
      <vt:lpstr>Quantitative Research</vt:lpstr>
      <vt:lpstr>Quantitative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</dc:creator>
  <cp:lastModifiedBy>thebuddelmeyers@yahoo.com</cp:lastModifiedBy>
  <cp:revision>88</cp:revision>
  <cp:lastPrinted>2017-03-08T22:19:58Z</cp:lastPrinted>
  <dcterms:created xsi:type="dcterms:W3CDTF">2017-02-13T15:30:46Z</dcterms:created>
  <dcterms:modified xsi:type="dcterms:W3CDTF">2017-03-09T16:22:46Z</dcterms:modified>
</cp:coreProperties>
</file>