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7" r:id="rId2"/>
    <p:sldId id="408" r:id="rId3"/>
    <p:sldId id="421" r:id="rId4"/>
    <p:sldId id="420" r:id="rId5"/>
    <p:sldId id="422" r:id="rId6"/>
    <p:sldId id="410" r:id="rId7"/>
    <p:sldId id="416" r:id="rId8"/>
    <p:sldId id="423" r:id="rId9"/>
    <p:sldId id="417" r:id="rId10"/>
    <p:sldId id="424" r:id="rId11"/>
    <p:sldId id="418" r:id="rId12"/>
    <p:sldId id="419" r:id="rId13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595DFCC9-A13F-43AB-912D-00FCFE142AEA}">
          <p14:sldIdLst>
            <p14:sldId id="277"/>
            <p14:sldId id="408"/>
            <p14:sldId id="421"/>
            <p14:sldId id="420"/>
            <p14:sldId id="422"/>
            <p14:sldId id="410"/>
            <p14:sldId id="416"/>
            <p14:sldId id="423"/>
            <p14:sldId id="417"/>
            <p14:sldId id="424"/>
            <p14:sldId id="418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F27"/>
    <a:srgbClr val="1D6125"/>
    <a:srgbClr val="663300"/>
    <a:srgbClr val="E92C37"/>
    <a:srgbClr val="EA2C37"/>
    <a:srgbClr val="F4D13A"/>
    <a:srgbClr val="558ECC"/>
    <a:srgbClr val="BBE0E3"/>
    <a:srgbClr val="EBEBEB"/>
    <a:srgbClr val="AF2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F99BB-A3AC-45E6-936C-51DA7FD356DC}" v="28" dt="2022-11-30T21:36:35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5" autoAdjust="0"/>
    <p:restoredTop sz="75071" autoAdjust="0"/>
  </p:normalViewPr>
  <p:slideViewPr>
    <p:cSldViewPr snapToGrid="0">
      <p:cViewPr varScale="1">
        <p:scale>
          <a:sx n="77" d="100"/>
          <a:sy n="77" d="100"/>
        </p:scale>
        <p:origin x="2664" y="276"/>
      </p:cViewPr>
      <p:guideLst>
        <p:guide orient="horz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AB43D16-7755-6942-8030-31AC0BED5B2B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26225F2-E0DD-8642-B7C0-B9882703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60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1E842D9-048A-6749-B965-910725030C31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3A52448-4EB3-674D-A7E9-5414C6EE0D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6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52448-4EB3-674D-A7E9-5414C6EE0D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90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2448-4EB3-674D-A7E9-5414C6EE0D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78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2448-4EB3-674D-A7E9-5414C6EE0D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4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52448-4EB3-674D-A7E9-5414C6EE0D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2448-4EB3-674D-A7E9-5414C6EE0D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2448-4EB3-674D-A7E9-5414C6EE0D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03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2448-4EB3-674D-A7E9-5414C6EE0D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2448-4EB3-674D-A7E9-5414C6EE0D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5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2448-4EB3-674D-A7E9-5414C6EE0D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0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2448-4EB3-674D-A7E9-5414C6EE0D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8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2448-4EB3-674D-A7E9-5414C6EE0D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9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2448-4EB3-674D-A7E9-5414C6EE0D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8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828800" y="4813300"/>
            <a:ext cx="5486400" cy="1143000"/>
          </a:xfrm>
        </p:spPr>
        <p:txBody>
          <a:bodyPr/>
          <a:lstStyle>
            <a:lvl1pPr algn="ctr">
              <a:buFontTx/>
              <a:buNone/>
              <a:defRPr sz="2800" b="1" i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4" name="Picture 3" descr="MC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0202" y="469900"/>
            <a:ext cx="4663596" cy="4114937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6032500"/>
            <a:ext cx="7099300" cy="609600"/>
          </a:xfrm>
        </p:spPr>
        <p:txBody>
          <a:bodyPr/>
          <a:lstStyle>
            <a:lvl1pPr algn="l">
              <a:buFontTx/>
              <a:buNone/>
              <a:defRPr sz="3200" b="1" i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5981700"/>
            <a:ext cx="9144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5934075"/>
            <a:ext cx="9144000" cy="47624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4500" y="895349"/>
            <a:ext cx="8242300" cy="39687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6032500"/>
            <a:ext cx="7099300" cy="609600"/>
          </a:xfrm>
        </p:spPr>
        <p:txBody>
          <a:bodyPr/>
          <a:lstStyle>
            <a:lvl1pPr algn="l">
              <a:buFontTx/>
              <a:buNone/>
              <a:defRPr sz="3200" b="1" i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5981700"/>
            <a:ext cx="9144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5934075"/>
            <a:ext cx="9144000" cy="47624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94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079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609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6032500"/>
            <a:ext cx="7099300" cy="609600"/>
          </a:xfrm>
        </p:spPr>
        <p:txBody>
          <a:bodyPr/>
          <a:lstStyle>
            <a:lvl1pPr algn="l">
              <a:buFontTx/>
              <a:buNone/>
              <a:defRPr sz="3200" b="1" i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5981700"/>
            <a:ext cx="9144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5934075"/>
            <a:ext cx="9144000" cy="47624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96900"/>
            <a:ext cx="7772400" cy="76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7200" y="6032500"/>
            <a:ext cx="7099300" cy="609600"/>
          </a:xfrm>
        </p:spPr>
        <p:txBody>
          <a:bodyPr/>
          <a:lstStyle>
            <a:lvl1pPr algn="l">
              <a:buFontTx/>
              <a:buNone/>
              <a:defRPr sz="3200" b="1" i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85800" y="1587500"/>
            <a:ext cx="7772400" cy="28956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7200" y="6032500"/>
            <a:ext cx="7099300" cy="609600"/>
          </a:xfrm>
        </p:spPr>
        <p:txBody>
          <a:bodyPr/>
          <a:lstStyle>
            <a:lvl1pPr algn="l">
              <a:buFontTx/>
              <a:buNone/>
              <a:defRPr sz="3200" b="1" i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5981700"/>
            <a:ext cx="9144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5934075"/>
            <a:ext cx="9144000" cy="47624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5981700"/>
            <a:ext cx="9144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5934075"/>
            <a:ext cx="9144000" cy="47624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7200" y="6032500"/>
            <a:ext cx="7099300" cy="609600"/>
          </a:xfrm>
        </p:spPr>
        <p:txBody>
          <a:bodyPr/>
          <a:lstStyle>
            <a:lvl1pPr algn="l">
              <a:buFontTx/>
              <a:buNone/>
              <a:defRPr sz="3200" b="1" i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96900"/>
            <a:ext cx="7772400" cy="76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85800" y="1587500"/>
            <a:ext cx="7772400" cy="28956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ayton_Ghoste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-904494"/>
            <a:ext cx="9296400" cy="69723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5981700"/>
            <a:ext cx="9144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5934075"/>
            <a:ext cx="9144000" cy="47624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7200" y="6032500"/>
            <a:ext cx="7099300" cy="609600"/>
          </a:xfrm>
        </p:spPr>
        <p:txBody>
          <a:bodyPr/>
          <a:lstStyle>
            <a:lvl1pPr algn="l">
              <a:buFontTx/>
              <a:buNone/>
              <a:defRPr sz="3200" b="1" i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96900"/>
            <a:ext cx="7772400" cy="76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85800" y="1587500"/>
            <a:ext cx="7772400" cy="28956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715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621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5" r:id="rId3"/>
    <p:sldLayoutId id="2147483657" r:id="rId4"/>
    <p:sldLayoutId id="2147483659" r:id="rId5"/>
    <p:sldLayoutId id="2147483661" r:id="rId6"/>
    <p:sldLayoutId id="2147483662" r:id="rId7"/>
    <p:sldLayoutId id="2147483663" r:id="rId8"/>
  </p:sldLayoutIdLst>
  <p:transition spd="slow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ynthica.com/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inearj@mcohio.org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ompostdayton.com/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thefoodbankdayton.org/learn/urbangarden/compos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https://gozero.org/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3269"/>
            <a:ext cx="9144000" cy="68297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6366509"/>
            <a:ext cx="9144000" cy="491491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5273039"/>
            <a:ext cx="9144000" cy="109347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213985"/>
            <a:ext cx="9144000" cy="47624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1"/>
          <a:stretch/>
        </p:blipFill>
        <p:spPr>
          <a:xfrm>
            <a:off x="6343650" y="192587"/>
            <a:ext cx="2669916" cy="16493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5276848"/>
            <a:ext cx="9144000" cy="965835"/>
          </a:xfrm>
        </p:spPr>
        <p:txBody>
          <a:bodyPr/>
          <a:lstStyle/>
          <a:p>
            <a:pPr lvl="0" indent="0"/>
            <a:r>
              <a:rPr lang="en-US" sz="2400" dirty="0">
                <a:solidFill>
                  <a:srgbClr val="FFFFFF"/>
                </a:solidFill>
              </a:rPr>
              <a:t>Montgomery County Environmental Learning Center </a:t>
            </a:r>
          </a:p>
          <a:p>
            <a:pPr lvl="0" indent="0"/>
            <a:r>
              <a:rPr lang="en-US" sz="2400" b="0" i="1" dirty="0">
                <a:solidFill>
                  <a:srgbClr val="FFFFFF"/>
                </a:solidFill>
              </a:rPr>
              <a:t>Explore, Discover, and Participate</a:t>
            </a:r>
            <a:endParaRPr lang="en-US" sz="1600" b="0" i="1" dirty="0">
              <a:solidFill>
                <a:srgbClr val="FFFFFF"/>
              </a:solidFill>
            </a:endParaRPr>
          </a:p>
          <a:p>
            <a:pPr indent="0"/>
            <a:endParaRPr lang="en-US" sz="1600" b="0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0209F7-4F70-492E-A28E-084D1E2D62F6}"/>
              </a:ext>
            </a:extLst>
          </p:cNvPr>
          <p:cNvSpPr txBox="1"/>
          <p:nvPr/>
        </p:nvSpPr>
        <p:spPr>
          <a:xfrm>
            <a:off x="278606" y="1853376"/>
            <a:ext cx="85867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Miami Valley Planning &amp; Zoning Workshop</a:t>
            </a:r>
          </a:p>
          <a:p>
            <a:pPr algn="ctr"/>
            <a:r>
              <a:rPr lang="en-US" sz="3600" b="1" i="1" dirty="0"/>
              <a:t>“Equity in Foodshed Production, Distribution and Consumption”</a:t>
            </a:r>
          </a:p>
          <a:p>
            <a:pPr algn="ctr"/>
            <a:endParaRPr lang="en-US" sz="1400" b="1" i="1" dirty="0"/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 Partners for the Environment</a:t>
            </a:r>
          </a:p>
        </p:txBody>
      </p:sp>
    </p:spTree>
  </p:cSld>
  <p:clrMapOvr>
    <a:masterClrMapping/>
  </p:clrMapOvr>
  <p:transition spd="slow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B80B0-DC37-4B2F-8BAD-ACFD10E6F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838" y="6032500"/>
            <a:ext cx="8805798" cy="609600"/>
          </a:xfrm>
        </p:spPr>
        <p:txBody>
          <a:bodyPr/>
          <a:lstStyle/>
          <a:p>
            <a:r>
              <a:rPr lang="en-US" sz="3000" dirty="0"/>
              <a:t>Regional Programs/Initiatives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6184D4-7F2F-F2A2-B36D-E52EADDD9216}"/>
              </a:ext>
            </a:extLst>
          </p:cNvPr>
          <p:cNvSpPr txBox="1"/>
          <p:nvPr/>
        </p:nvSpPr>
        <p:spPr>
          <a:xfrm>
            <a:off x="7374896" y="4596515"/>
            <a:ext cx="197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At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D0500-F178-EF8C-421E-963878330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26" y="33534"/>
            <a:ext cx="6625147" cy="270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3888D0-7B22-1D6E-A2AA-CCF97D2C4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979" y="4619796"/>
            <a:ext cx="5995598" cy="1316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A566F2-6F47-E3F7-FE0D-52CCCD5BD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55" y="2931314"/>
            <a:ext cx="7578247" cy="1568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245202-8915-21F1-A27B-49C4BDBBDDAA}"/>
              </a:ext>
            </a:extLst>
          </p:cNvPr>
          <p:cNvSpPr txBox="1"/>
          <p:nvPr/>
        </p:nvSpPr>
        <p:spPr>
          <a:xfrm>
            <a:off x="3206103" y="33534"/>
            <a:ext cx="4678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https://synthica.com/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7945342"/>
      </p:ext>
    </p:extLst>
  </p:cSld>
  <p:clrMapOvr>
    <a:masterClrMapping/>
  </p:clrMapOvr>
  <p:transition spd="slow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B80B0-DC37-4B2F-8BAD-ACFD10E6F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057552"/>
            <a:ext cx="9144000" cy="609600"/>
          </a:xfrm>
        </p:spPr>
        <p:txBody>
          <a:bodyPr/>
          <a:lstStyle/>
          <a:p>
            <a:pPr algn="ctr"/>
            <a:r>
              <a:rPr lang="en-US" sz="2600" dirty="0"/>
              <a:t>Grant Funding: Infrastructure, Collection &amp; Processing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E9CE02-D1F3-3C9F-B2C0-9DB73192F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29" y="3655455"/>
            <a:ext cx="8442542" cy="1855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BC62FD-E18B-392C-7310-E88596BD5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6294"/>
            <a:ext cx="9144000" cy="37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37559"/>
      </p:ext>
    </p:extLst>
  </p:cSld>
  <p:clrMapOvr>
    <a:masterClrMapping/>
  </p:clrMapOvr>
  <p:transition spd="slow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3269"/>
            <a:ext cx="9144000" cy="68297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6366509"/>
            <a:ext cx="9144000" cy="491491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5273039"/>
            <a:ext cx="9144000" cy="109347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213985"/>
            <a:ext cx="9144000" cy="47624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1"/>
          <a:stretch/>
        </p:blipFill>
        <p:spPr>
          <a:xfrm>
            <a:off x="6343650" y="192587"/>
            <a:ext cx="2669916" cy="16493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5276848"/>
            <a:ext cx="9144000" cy="965835"/>
          </a:xfrm>
        </p:spPr>
        <p:txBody>
          <a:bodyPr/>
          <a:lstStyle/>
          <a:p>
            <a:pPr lvl="0" indent="0"/>
            <a:r>
              <a:rPr lang="en-US" sz="2400" dirty="0">
                <a:solidFill>
                  <a:srgbClr val="FFFFFF"/>
                </a:solidFill>
              </a:rPr>
              <a:t>Montgomery County Environmental Learning Center </a:t>
            </a:r>
          </a:p>
          <a:p>
            <a:pPr lvl="0" indent="0"/>
            <a:r>
              <a:rPr lang="en-US" sz="2400" b="0" i="1" dirty="0">
                <a:solidFill>
                  <a:srgbClr val="FFFFFF"/>
                </a:solidFill>
              </a:rPr>
              <a:t>Explore, Discover, and Participate</a:t>
            </a:r>
            <a:endParaRPr lang="en-US" sz="1600" b="0" i="1" dirty="0">
              <a:solidFill>
                <a:srgbClr val="FFFFFF"/>
              </a:solidFill>
            </a:endParaRPr>
          </a:p>
          <a:p>
            <a:pPr indent="0"/>
            <a:endParaRPr lang="en-US" sz="1600" b="0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95CEA0-500F-A59C-2429-C407EF3A7F56}"/>
              </a:ext>
            </a:extLst>
          </p:cNvPr>
          <p:cNvSpPr txBox="1"/>
          <p:nvPr/>
        </p:nvSpPr>
        <p:spPr>
          <a:xfrm>
            <a:off x="776614" y="865587"/>
            <a:ext cx="612522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3200" b="1" dirty="0"/>
              <a:t>QUESTIONS?</a:t>
            </a:r>
          </a:p>
          <a:p>
            <a:pPr marL="0" lvl="1"/>
            <a:endParaRPr lang="en-US" sz="3200" b="1" dirty="0"/>
          </a:p>
          <a:p>
            <a:pPr marL="0" lvl="1"/>
            <a:r>
              <a:rPr lang="en-US" sz="2800" b="1" dirty="0"/>
              <a:t>Montgomery County SWMD</a:t>
            </a:r>
          </a:p>
          <a:p>
            <a:pPr marL="0" lvl="1"/>
            <a:endParaRPr lang="en-US" sz="2000" dirty="0"/>
          </a:p>
          <a:p>
            <a:r>
              <a:rPr lang="en-US" dirty="0"/>
              <a:t>John Minear, Manager, Community Outreach and Education</a:t>
            </a:r>
          </a:p>
          <a:p>
            <a:r>
              <a:rPr lang="en-US" dirty="0"/>
              <a:t>937-781-3060</a:t>
            </a:r>
          </a:p>
          <a:p>
            <a:r>
              <a:rPr lang="en-US" dirty="0">
                <a:hlinkClick r:id="rId5"/>
              </a:rPr>
              <a:t>minearj@mcohio.org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63615434"/>
      </p:ext>
    </p:extLst>
  </p:cSld>
  <p:clrMapOvr>
    <a:masterClrMapping/>
  </p:clrMapOvr>
  <p:transition spd="slow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B12BAD-8C18-87A1-CE46-FDD0B85F6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11" y="1105421"/>
            <a:ext cx="7485879" cy="464715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B80B0-DC37-4B2F-8BAD-ACFD10E6F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6032500"/>
            <a:ext cx="8123129" cy="609600"/>
          </a:xfrm>
        </p:spPr>
        <p:txBody>
          <a:bodyPr/>
          <a:lstStyle/>
          <a:p>
            <a:r>
              <a:rPr lang="en-US" dirty="0"/>
              <a:t>National &amp; Local Food Waste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6ED1A-0FA4-F0F3-A4C3-E85EA9A8BBAD}"/>
              </a:ext>
            </a:extLst>
          </p:cNvPr>
          <p:cNvSpPr txBox="1"/>
          <p:nvPr/>
        </p:nvSpPr>
        <p:spPr>
          <a:xfrm>
            <a:off x="457199" y="215900"/>
            <a:ext cx="82483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sz="3600" b="1" u="sng" dirty="0"/>
              <a:t>National Statistics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5A9C46-3143-25F3-D145-C9F6E43A2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78" y="1513956"/>
            <a:ext cx="2858127" cy="2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03647"/>
      </p:ext>
    </p:extLst>
  </p:cSld>
  <p:clrMapOvr>
    <a:masterClrMapping/>
  </p:clrMapOvr>
  <p:transition spd="slow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B80B0-DC37-4B2F-8BAD-ACFD10E6F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6032500"/>
            <a:ext cx="8123129" cy="609600"/>
          </a:xfrm>
        </p:spPr>
        <p:txBody>
          <a:bodyPr/>
          <a:lstStyle/>
          <a:p>
            <a:r>
              <a:rPr lang="en-US" dirty="0"/>
              <a:t>National &amp; Local Food Waste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6ED1A-0FA4-F0F3-A4C3-E85EA9A8BBAD}"/>
              </a:ext>
            </a:extLst>
          </p:cNvPr>
          <p:cNvSpPr txBox="1"/>
          <p:nvPr/>
        </p:nvSpPr>
        <p:spPr>
          <a:xfrm>
            <a:off x="457199" y="215900"/>
            <a:ext cx="82483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sz="3600" b="1" u="sng" dirty="0"/>
              <a:t>National Statistics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C3654-0EC0-059A-AB05-E09312FB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811" y="1233181"/>
            <a:ext cx="6468378" cy="4391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F80E5-62EA-55B8-FECA-35AB73E69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061" y="5624819"/>
            <a:ext cx="2829320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12350"/>
      </p:ext>
    </p:extLst>
  </p:cSld>
  <p:clrMapOvr>
    <a:masterClrMapping/>
  </p:clrMapOvr>
  <p:transition spd="slow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B80B0-DC37-4B2F-8BAD-ACFD10E6F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6032500"/>
            <a:ext cx="8123129" cy="609600"/>
          </a:xfrm>
        </p:spPr>
        <p:txBody>
          <a:bodyPr/>
          <a:lstStyle/>
          <a:p>
            <a:r>
              <a:rPr lang="en-US" dirty="0"/>
              <a:t>National &amp; Local Food Waste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6ED1A-0FA4-F0F3-A4C3-E85EA9A8BBAD}"/>
              </a:ext>
            </a:extLst>
          </p:cNvPr>
          <p:cNvSpPr txBox="1"/>
          <p:nvPr/>
        </p:nvSpPr>
        <p:spPr>
          <a:xfrm>
            <a:off x="457199" y="215900"/>
            <a:ext cx="82483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sz="3600" b="1" u="sng" dirty="0"/>
              <a:t>Montgomery County Statistics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46336-D247-835A-5311-462087F76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11" y="1097666"/>
            <a:ext cx="7422298" cy="4626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46BC53-A8CB-A231-2D6C-477B767A0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017" y="5582606"/>
            <a:ext cx="3345089" cy="3554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88B52B-5BEB-82A5-F016-603721EF7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875" y="5297572"/>
            <a:ext cx="1695687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0429"/>
      </p:ext>
    </p:extLst>
  </p:cSld>
  <p:clrMapOvr>
    <a:masterClrMapping/>
  </p:clrMapOvr>
  <p:transition spd="slow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B80B0-DC37-4B2F-8BAD-ACFD10E6F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6032500"/>
            <a:ext cx="8123129" cy="609600"/>
          </a:xfrm>
        </p:spPr>
        <p:txBody>
          <a:bodyPr/>
          <a:lstStyle/>
          <a:p>
            <a:r>
              <a:rPr lang="en-US" dirty="0"/>
              <a:t>National &amp; Local Food Waste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6ED1A-0FA4-F0F3-A4C3-E85EA9A8BBAD}"/>
              </a:ext>
            </a:extLst>
          </p:cNvPr>
          <p:cNvSpPr txBox="1"/>
          <p:nvPr/>
        </p:nvSpPr>
        <p:spPr>
          <a:xfrm>
            <a:off x="447708" y="57778"/>
            <a:ext cx="8248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BBD30-4FC4-B8D1-CD82-EA3A41AD1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93" y="2310961"/>
            <a:ext cx="8189711" cy="3597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040EC-147D-609B-E358-6C2CE1A26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56" y="310572"/>
            <a:ext cx="5096586" cy="6477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71A46F-DA1D-7E6A-6CAA-3989A5028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628" y="1011885"/>
            <a:ext cx="1286550" cy="11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2082"/>
      </p:ext>
    </p:extLst>
  </p:cSld>
  <p:clrMapOvr>
    <a:masterClrMapping/>
  </p:clrMapOvr>
  <p:transition spd="slow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B80B0-DC37-4B2F-8BAD-ACFD10E6F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838" y="6032500"/>
            <a:ext cx="8805798" cy="609600"/>
          </a:xfrm>
        </p:spPr>
        <p:txBody>
          <a:bodyPr/>
          <a:lstStyle/>
          <a:p>
            <a:r>
              <a:rPr lang="en-US" sz="3000" dirty="0"/>
              <a:t>Montgomery County: Food Waste Programs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6ED1A-0FA4-F0F3-A4C3-E85EA9A8BBAD}"/>
              </a:ext>
            </a:extLst>
          </p:cNvPr>
          <p:cNvSpPr txBox="1"/>
          <p:nvPr/>
        </p:nvSpPr>
        <p:spPr>
          <a:xfrm>
            <a:off x="450937" y="836654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4F276-AE0A-4C0E-2913-7691E3CA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8" y="2759625"/>
            <a:ext cx="8903006" cy="1981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C8DE88-CFD6-8D74-3D97-67775BE26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2" y="2073292"/>
            <a:ext cx="8897592" cy="6954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934428-5BDE-2184-E0DD-3D12CC2E8E1A}"/>
              </a:ext>
            </a:extLst>
          </p:cNvPr>
          <p:cNvSpPr/>
          <p:nvPr/>
        </p:nvSpPr>
        <p:spPr bwMode="auto">
          <a:xfrm>
            <a:off x="8977511" y="1935243"/>
            <a:ext cx="115734" cy="12191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C39113-89FC-778C-28CA-776B7D68F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284" y="1642266"/>
            <a:ext cx="7382905" cy="362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0829B0-4607-8D96-C765-2563EB325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8006"/>
            <a:ext cx="9144001" cy="10859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59B848-A1CA-B83D-A996-FD3BBA59E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838" y="5493661"/>
            <a:ext cx="4356058" cy="2227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F16ED2-EB6E-6E29-D2C6-D2780A2EA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838" y="5000830"/>
            <a:ext cx="3191648" cy="4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44232"/>
      </p:ext>
    </p:extLst>
  </p:cSld>
  <p:clrMapOvr>
    <a:masterClrMapping/>
  </p:clrMapOvr>
  <p:transition spd="slow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B80B0-DC37-4B2F-8BAD-ACFD10E6F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838" y="6032500"/>
            <a:ext cx="8805798" cy="609600"/>
          </a:xfrm>
        </p:spPr>
        <p:txBody>
          <a:bodyPr/>
          <a:lstStyle/>
          <a:p>
            <a:r>
              <a:rPr lang="en-US" sz="3000" dirty="0"/>
              <a:t>Leadership: Institutional and Jurisdictional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992B4-8431-FFAC-AB37-26DC7768B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6" y="215900"/>
            <a:ext cx="7803716" cy="1319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1DD42C-7813-236B-DCF8-73E52450E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63" y="1661072"/>
            <a:ext cx="9144000" cy="2483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5C12E2-0150-EF1B-C6F1-BCEB737BE87D}"/>
              </a:ext>
            </a:extLst>
          </p:cNvPr>
          <p:cNvSpPr txBox="1"/>
          <p:nvPr/>
        </p:nvSpPr>
        <p:spPr>
          <a:xfrm>
            <a:off x="0" y="45600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linkClick r:id="rId5"/>
              </a:rPr>
              <a:t>https://www.compostdayton.com/</a:t>
            </a:r>
            <a:endParaRPr lang="en-US" sz="3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75581"/>
      </p:ext>
    </p:extLst>
  </p:cSld>
  <p:clrMapOvr>
    <a:masterClrMapping/>
  </p:clrMapOvr>
  <p:transition spd="slow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C12567-BF30-17C2-ECBA-6C90D3165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341" y="2666096"/>
            <a:ext cx="3552780" cy="325875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B80B0-DC37-4B2F-8BAD-ACFD10E6F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838" y="6032500"/>
            <a:ext cx="8805798" cy="609600"/>
          </a:xfrm>
        </p:spPr>
        <p:txBody>
          <a:bodyPr/>
          <a:lstStyle/>
          <a:p>
            <a:r>
              <a:rPr lang="en-US" sz="3000" dirty="0"/>
              <a:t>Leadership: Institutional and Jurisdictional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23A32-F17A-8E1F-C1F3-DB02D5BE2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92"/>
            <a:ext cx="9144000" cy="2668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64E538-C707-2F45-A78F-9804C69E7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38" y="5217081"/>
            <a:ext cx="3883069" cy="664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4E43E7-865F-5707-65A7-ABC880299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38" y="2741701"/>
            <a:ext cx="3883069" cy="24025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B422B2-DE5E-BACB-095B-2541E2217A6C}"/>
              </a:ext>
            </a:extLst>
          </p:cNvPr>
          <p:cNvSpPr txBox="1"/>
          <p:nvPr/>
        </p:nvSpPr>
        <p:spPr>
          <a:xfrm>
            <a:off x="1703539" y="2281375"/>
            <a:ext cx="744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https://thefoodbankdayton.org/learn/urbangarden/compost/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271255"/>
      </p:ext>
    </p:extLst>
  </p:cSld>
  <p:clrMapOvr>
    <a:masterClrMapping/>
  </p:clrMapOvr>
  <p:transition spd="slow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B80B0-DC37-4B2F-8BAD-ACFD10E6F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838" y="6032500"/>
            <a:ext cx="8805798" cy="609600"/>
          </a:xfrm>
        </p:spPr>
        <p:txBody>
          <a:bodyPr/>
          <a:lstStyle/>
          <a:p>
            <a:r>
              <a:rPr lang="en-US" sz="3000" dirty="0"/>
              <a:t>Regional Programs/Initiatives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84CCA81-901E-0C67-FAF9-E424B61D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16" y="1593134"/>
            <a:ext cx="4184626" cy="3651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47C7F9F-0998-FC8E-5F88-AB4C1969D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533" y="1593134"/>
            <a:ext cx="3784652" cy="3651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F63DCE1-1698-FA74-16B8-69E2D0122472}"/>
              </a:ext>
            </a:extLst>
          </p:cNvPr>
          <p:cNvSpPr txBox="1"/>
          <p:nvPr/>
        </p:nvSpPr>
        <p:spPr>
          <a:xfrm>
            <a:off x="236160" y="55092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https://gozero.org/</a:t>
            </a:r>
            <a:r>
              <a:rPr lang="en-US" dirty="0"/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6B9700-DE20-1FD8-FA3F-67FF2AE65878}"/>
              </a:ext>
            </a:extLst>
          </p:cNvPr>
          <p:cNvSpPr txBox="1"/>
          <p:nvPr/>
        </p:nvSpPr>
        <p:spPr>
          <a:xfrm>
            <a:off x="375950" y="4658070"/>
            <a:ext cx="197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Impact" panose="020B0806030902050204" pitchFamily="34" charset="0"/>
              </a:rPr>
              <a:t>At Home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6184D4-7F2F-F2A2-B36D-E52EADDD9216}"/>
              </a:ext>
            </a:extLst>
          </p:cNvPr>
          <p:cNvSpPr txBox="1"/>
          <p:nvPr/>
        </p:nvSpPr>
        <p:spPr>
          <a:xfrm>
            <a:off x="7374896" y="4596515"/>
            <a:ext cx="197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At Work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56EE688-D02F-D35A-CB26-D9D70894A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5179" y="184547"/>
            <a:ext cx="5069006" cy="119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1B8F7-186D-1BBC-7256-D390C0174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807" y="187715"/>
            <a:ext cx="3143342" cy="9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39099"/>
      </p:ext>
    </p:extLst>
  </p:cSld>
  <p:clrMapOvr>
    <a:masterClrMapping/>
  </p:clrMapOvr>
  <p:transition spd="slow" advTm="5000">
    <p:fade/>
  </p:transition>
</p:sld>
</file>

<file path=ppt/theme/theme1.xml><?xml version="1.0" encoding="utf-8"?>
<a:theme xmlns:a="http://schemas.openxmlformats.org/drawingml/2006/main" name="Office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7467</TotalTime>
  <Words>178</Words>
  <Application>Microsoft Office PowerPoint</Application>
  <PresentationFormat>On-screen Show (4:3)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ARLOWE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Presentation</dc:title>
  <dc:creator>Eberly,  Gwen</dc:creator>
  <cp:lastModifiedBy>John Minear</cp:lastModifiedBy>
  <cp:revision>470</cp:revision>
  <cp:lastPrinted>2015-02-04T03:05:59Z</cp:lastPrinted>
  <dcterms:created xsi:type="dcterms:W3CDTF">2014-06-23T21:56:48Z</dcterms:created>
  <dcterms:modified xsi:type="dcterms:W3CDTF">2022-11-30T21:38:17Z</dcterms:modified>
</cp:coreProperties>
</file>