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Detection of Medical Inhaler Use via Terahertz Spectroscopy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Daniel Tyree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Tyree.14@wright.edu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Ivan Medvedev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ivan.medvedev@wright.edu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Steve Kim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4640992" y="6134331"/>
            <a:ext cx="2785636" cy="369332"/>
            <a:chOff x="3190620" y="6321364"/>
            <a:chExt cx="2785636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AFRL-2022-4750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77BBA67-40AE-4B26-B1A8-66D81425C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750" y="5788449"/>
            <a:ext cx="2011680" cy="9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5BACF7-8707-4C0C-B9E8-AE37AFAE6B81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Acknowledgements and 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A20807-5A84-46A6-A638-923F98B7FB09}"/>
              </a:ext>
            </a:extLst>
          </p:cNvPr>
          <p:cNvSpPr txBox="1">
            <a:spLocks/>
          </p:cNvSpPr>
          <p:nvPr/>
        </p:nvSpPr>
        <p:spPr>
          <a:xfrm>
            <a:off x="838200" y="1335416"/>
            <a:ext cx="10439400" cy="5022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Thanks to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Michael C. Brothers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1,3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Daniel Sim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1,3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Laura Flory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1,3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Miranda Tomb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Kraig Strayer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1,3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	Anne Jung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1,3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Jaehwan Lee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Christopher Land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Barlow Guess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Cody Chancellor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Jeremy Zelasko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Rosa Linda Alvarado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Rhonda Pitsch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Sean Harshman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Dara Regn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Ivan Medvedev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&amp; Steve S. Kim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	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1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1 </a:t>
            </a:r>
            <a:r>
              <a:rPr kumimoji="0" lang="en-US" sz="1400" b="0" i="0" u="none" strike="noStrike" kern="1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711</a:t>
            </a:r>
            <a:r>
              <a:rPr kumimoji="0" lang="en-US" sz="1400" b="0" i="0" u="none" strike="noStrike" kern="11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sz="1400" b="0" i="0" u="none" strike="noStrike" kern="1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Human Performance Wing, Wright Patterson Air Force Base, Dayton OH 45433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1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2 </a:t>
            </a:r>
            <a:r>
              <a:rPr kumimoji="0" lang="en-US" sz="1400" b="0" i="0" u="none" strike="noStrike" kern="1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Wright State University Department of Physics, Dayton OH 45435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1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3 </a:t>
            </a:r>
            <a:r>
              <a:rPr kumimoji="0" lang="en-US" sz="1400" b="0" i="0" u="none" strike="noStrike" kern="1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UES Inc. Dayton OH, 45432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1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4 </a:t>
            </a:r>
            <a:r>
              <a:rPr kumimoji="0" lang="en-US" sz="1400" b="0" i="0" u="none" strike="noStrike" kern="1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United States Air Force School of Aerospace Medicine, Wright Patterson Air Force Base, Dayton OH 45433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References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[1] Ogata, T. &amp; Miki, Y. Microwave spectrum, barrier to internal rotation, structure, and dipole moment of 1,1,1,2-tetrafluoroethane.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J. Mol. Struct.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140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49–56 (1986).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[2] Bizzocchi, L., Degli Esposti, C. &amp; Dore, L. Centrifugal Distortion Analysis of the Millimeter-Wave Spectrum of 1,1,1,2-Tetrafluoroethane.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J. Mol. Spectrosc.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188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251–252 (1998).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[3] Ilyushin, V. V., Alekseev, E. A., Baskakov, O. I. &amp; Dyubko, S. F. High-precision millimeter-wave spectrum of CF 3 CFH 2.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13th Symp. Sch. High-Resolution Mol. Spectrosc.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4063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177 (2000).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[4] Medvedev, I. R.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 al.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Tabletop Terahertz Chemical Sensor for Breath Analysis and Analytical Gas Sensing. in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2019 44th International Conference on Infrared, Millimeter, and Terahertz Waves (IRMMW-THz)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1 (2019). doi:10.1109/IRMMW-THz.2019.8874534. 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[5] Villamanan, R. M.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et al.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Rotational Spectrum of 1,1-Difluoroethane: Internal Rotation Analysis and Structure.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J. Mol. Spectrosc.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171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223–247 (1995).</a:t>
            </a:r>
          </a:p>
        </p:txBody>
      </p:sp>
    </p:spTree>
    <p:extLst>
      <p:ext uri="{BB962C8B-B14F-4D97-AF65-F5344CB8AC3E}">
        <p14:creationId xmlns:p14="http://schemas.microsoft.com/office/powerpoint/2010/main" val="214009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398549" y="1934289"/>
            <a:ext cx="11318701" cy="2948866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3AD63905-AFD8-4894-A774-2D78609122E0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Background and Motivation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8510CC0-DB84-4E2C-912C-59B411526D7F}"/>
              </a:ext>
            </a:extLst>
          </p:cNvPr>
          <p:cNvSpPr txBox="1">
            <a:spLocks/>
          </p:cNvSpPr>
          <p:nvPr/>
        </p:nvSpPr>
        <p:spPr>
          <a:xfrm>
            <a:off x="838201" y="1335417"/>
            <a:ext cx="7132782" cy="339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Detection/Validation of use of medical inhaler use can be challenging.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Time between administration and metabolic effects is short.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Time between administration and detection in typical drug screening like urinalysis is relatively long.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 screening applications, testing generally focuses on specific targets.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This leads to arms race to find and use new medications to evade detection.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Identification of common element of medical inhaler enables flagging of wide range of medications.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ECB8A60-E1EB-4C5D-BCE6-98195B952564}"/>
              </a:ext>
            </a:extLst>
          </p:cNvPr>
          <p:cNvSpPr txBox="1">
            <a:spLocks/>
          </p:cNvSpPr>
          <p:nvPr/>
        </p:nvSpPr>
        <p:spPr>
          <a:xfrm>
            <a:off x="838199" y="4770265"/>
            <a:ext cx="10649505" cy="194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Many medical inhalers use 1,1,1,2 – tetrafluoroethene (Norflurane, HFA 134a) as a propellant due to is palatable and inert nature.</a:t>
            </a:r>
          </a:p>
          <a:p>
            <a:pPr lvl="1"/>
            <a:r>
              <a:rPr lang="en-US" dirty="0"/>
              <a:t>As HFA 134a is not naturally occurring, it is a strong candidate as a marker of inhaler use.</a:t>
            </a:r>
          </a:p>
          <a:p>
            <a:pPr lvl="1"/>
            <a:r>
              <a:rPr lang="en-US" dirty="0"/>
              <a:t>Gaseous detection in a breath sample is an simple and convenient method for flagging inhaler use.</a:t>
            </a:r>
          </a:p>
          <a:p>
            <a:pPr lvl="1"/>
            <a:r>
              <a:rPr lang="en-US" dirty="0"/>
              <a:t>Optical detection methods provide highly specific determination in relatively short operation times.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8002C-70B9-497D-B9BF-A56A9408A318}"/>
              </a:ext>
            </a:extLst>
          </p:cNvPr>
          <p:cNvSpPr txBox="1"/>
          <p:nvPr/>
        </p:nvSpPr>
        <p:spPr>
          <a:xfrm>
            <a:off x="8600551" y="3565367"/>
            <a:ext cx="2549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HFA134a Molecular Structure</a:t>
            </a:r>
          </a:p>
        </p:txBody>
      </p:sp>
      <p:pic>
        <p:nvPicPr>
          <p:cNvPr id="17" name="Picture 16" descr="A picture containing device&#10;&#10;Description automatically generated">
            <a:extLst>
              <a:ext uri="{FF2B5EF4-FFF2-40B4-BE49-F238E27FC236}">
                <a16:creationId xmlns:a16="http://schemas.microsoft.com/office/drawing/2014/main" id="{CE234B07-E553-4A25-A641-2E68F301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29642" y="140160"/>
            <a:ext cx="4291055" cy="33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660B4A06-A4B6-4F58-A446-C2A3DA94AC84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Detection Technique: Terahertz (THz) Rotational Spectroscopy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097D-74CF-4DB4-8205-D376E4DF9827}"/>
              </a:ext>
            </a:extLst>
          </p:cNvPr>
          <p:cNvSpPr txBox="1">
            <a:spLocks/>
          </p:cNvSpPr>
          <p:nvPr/>
        </p:nvSpPr>
        <p:spPr>
          <a:xfrm>
            <a:off x="838199" y="1335416"/>
            <a:ext cx="10439400" cy="1507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Rotational absorption spectroscopy is an optical method to detect and measure a gaseous compound by probing the quantized rotational energies dependent on molecular structure.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Rotational absorption features are narrow regions of radiation frequency where the gas absorbs the incident radiation reducing the power measured at a detector. These narrow features are commonly referred to as absorption lines.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 have rotational absorption lines at frequencies in the range a few GHz (10</a:t>
            </a:r>
            <a:r>
              <a:rPr lang="en-US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Hz) to several THz (10</a:t>
            </a:r>
            <a:r>
              <a:rPr lang="en-US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Hz)</a:t>
            </a:r>
          </a:p>
          <a:p>
            <a:pPr lvl="1">
              <a:spcBef>
                <a:spcPts val="1000"/>
              </a:spcBef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642FA98-8604-42C3-95D2-B844C1F14DE0}"/>
              </a:ext>
            </a:extLst>
          </p:cNvPr>
          <p:cNvSpPr txBox="1">
            <a:spLocks/>
          </p:cNvSpPr>
          <p:nvPr/>
        </p:nvSpPr>
        <p:spPr>
          <a:xfrm>
            <a:off x="838199" y="5616409"/>
            <a:ext cx="10347040" cy="1167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Microwave absorption spectra of HFA 134a was first measured by Ogata and Miki in 1985 [1] over a range of 8-26 GHz.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The measured frequency range was later expanded by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Bizzocchi in 1998 [2] and later investigated in higher resolution by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Ilyushin in 2000 [3].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59E3F0-BE52-4FCF-A168-99C5E5D0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08" y="3625108"/>
            <a:ext cx="5358384" cy="1815084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C7D8333-FE3C-4148-A75D-095519BF999D}"/>
              </a:ext>
            </a:extLst>
          </p:cNvPr>
          <p:cNvGrpSpPr/>
          <p:nvPr/>
        </p:nvGrpSpPr>
        <p:grpSpPr>
          <a:xfrm>
            <a:off x="842511" y="2735579"/>
            <a:ext cx="10480726" cy="912357"/>
            <a:chOff x="842511" y="2735579"/>
            <a:chExt cx="10480726" cy="91235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19CEF3C-7955-4532-B745-E5E3B58EF208}"/>
                </a:ext>
              </a:extLst>
            </p:cNvPr>
            <p:cNvGrpSpPr/>
            <p:nvPr/>
          </p:nvGrpSpPr>
          <p:grpSpPr>
            <a:xfrm>
              <a:off x="842511" y="3052653"/>
              <a:ext cx="10480726" cy="595283"/>
              <a:chOff x="842511" y="2886405"/>
              <a:chExt cx="10480726" cy="595283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F6A3C9A-72A5-47A5-B459-3C84A7C35565}"/>
                  </a:ext>
                </a:extLst>
              </p:cNvPr>
              <p:cNvGrpSpPr/>
              <p:nvPr/>
            </p:nvGrpSpPr>
            <p:grpSpPr>
              <a:xfrm>
                <a:off x="842511" y="2886405"/>
                <a:ext cx="10480726" cy="595283"/>
                <a:chOff x="896173" y="3300528"/>
                <a:chExt cx="10480726" cy="59528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D93EF77-6ACE-4EA9-A960-2272582826EF}"/>
                    </a:ext>
                  </a:extLst>
                </p:cNvPr>
                <p:cNvSpPr/>
                <p:nvPr/>
              </p:nvSpPr>
              <p:spPr>
                <a:xfrm>
                  <a:off x="1865825" y="3366737"/>
                  <a:ext cx="701749" cy="40935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E48FDE7E-0884-476D-B880-23830DC3BBD7}"/>
                    </a:ext>
                  </a:extLst>
                </p:cNvPr>
                <p:cNvSpPr/>
                <p:nvPr/>
              </p:nvSpPr>
              <p:spPr>
                <a:xfrm rot="16200000">
                  <a:off x="2555613" y="3423887"/>
                  <a:ext cx="318976" cy="29505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3E50C71-2439-49E0-AF40-6A01A7059C7B}"/>
                    </a:ext>
                  </a:extLst>
                </p:cNvPr>
                <p:cNvSpPr/>
                <p:nvPr/>
              </p:nvSpPr>
              <p:spPr>
                <a:xfrm rot="10800000">
                  <a:off x="9619810" y="3356228"/>
                  <a:ext cx="701749" cy="40935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0CB77B2D-1179-48D5-AE00-835702976E86}"/>
                    </a:ext>
                  </a:extLst>
                </p:cNvPr>
                <p:cNvSpPr/>
                <p:nvPr/>
              </p:nvSpPr>
              <p:spPr>
                <a:xfrm rot="5400000">
                  <a:off x="9312795" y="3413378"/>
                  <a:ext cx="318976" cy="295054"/>
                </a:xfrm>
                <a:prstGeom prst="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313DAAD-3691-450D-8324-D0001280B795}"/>
                    </a:ext>
                  </a:extLst>
                </p:cNvPr>
                <p:cNvSpPr/>
                <p:nvPr/>
              </p:nvSpPr>
              <p:spPr>
                <a:xfrm>
                  <a:off x="3852530" y="3366738"/>
                  <a:ext cx="4486940" cy="40935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Absorption Cell with Gas Sample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C0253A8-273E-4CF7-BEDA-7DBFF9B92143}"/>
                    </a:ext>
                  </a:extLst>
                </p:cNvPr>
                <p:cNvSpPr txBox="1"/>
                <p:nvPr/>
              </p:nvSpPr>
              <p:spPr>
                <a:xfrm>
                  <a:off x="896173" y="3311036"/>
                  <a:ext cx="97622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Radiation</a:t>
                  </a:r>
                </a:p>
                <a:p>
                  <a:pPr algn="ctr"/>
                  <a:r>
                    <a:rPr lang="en-US" sz="1600" dirty="0"/>
                    <a:t>Source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433DDAB-1AED-4A20-BCDB-5B074B16B8BC}"/>
                    </a:ext>
                  </a:extLst>
                </p:cNvPr>
                <p:cNvSpPr txBox="1"/>
                <p:nvPr/>
              </p:nvSpPr>
              <p:spPr>
                <a:xfrm>
                  <a:off x="10400670" y="3300528"/>
                  <a:ext cx="97622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Radiation</a:t>
                  </a:r>
                </a:p>
                <a:p>
                  <a:pPr algn="ctr"/>
                  <a:r>
                    <a:rPr lang="en-US" sz="1600" dirty="0"/>
                    <a:t>Detector</a:t>
                  </a:r>
                </a:p>
              </p:txBody>
            </p:sp>
          </p:grpSp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5F16908F-5E0B-4180-BC21-3251F95E9412}"/>
                  </a:ext>
                </a:extLst>
              </p:cNvPr>
              <p:cNvSpPr/>
              <p:nvPr/>
            </p:nvSpPr>
            <p:spPr>
              <a:xfrm>
                <a:off x="3032791" y="2970855"/>
                <a:ext cx="535709" cy="372870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0F34F1AA-52F8-4B8A-A3EE-ECBE1306D83A}"/>
                  </a:ext>
                </a:extLst>
              </p:cNvPr>
              <p:cNvSpPr/>
              <p:nvPr/>
            </p:nvSpPr>
            <p:spPr>
              <a:xfrm>
                <a:off x="8512844" y="3057805"/>
                <a:ext cx="535709" cy="198970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70F6FF9-F385-4146-B392-48B5B87504E9}"/>
                </a:ext>
              </a:extLst>
            </p:cNvPr>
            <p:cNvSpPr txBox="1"/>
            <p:nvPr/>
          </p:nvSpPr>
          <p:spPr>
            <a:xfrm>
              <a:off x="2619594" y="2789182"/>
              <a:ext cx="1494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Ingoing Power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B8427D-B4DA-4B69-8855-62F7CB640E40}"/>
                </a:ext>
              </a:extLst>
            </p:cNvPr>
            <p:cNvSpPr txBox="1"/>
            <p:nvPr/>
          </p:nvSpPr>
          <p:spPr>
            <a:xfrm>
              <a:off x="8028032" y="2735579"/>
              <a:ext cx="1654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Outgoing Power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237C48D-8B08-4DC1-B324-36D10A9E2695}"/>
              </a:ext>
            </a:extLst>
          </p:cNvPr>
          <p:cNvSpPr txBox="1"/>
          <p:nvPr/>
        </p:nvSpPr>
        <p:spPr>
          <a:xfrm>
            <a:off x="8714354" y="4091669"/>
            <a:ext cx="211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lines at precise frequencies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E94341-7274-46F0-9663-3EB9B7B4C73A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8149311" y="4414835"/>
            <a:ext cx="565043" cy="16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5591AA-74D5-4B69-AC6B-8A40EA5AC4E5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8512844" y="4414835"/>
            <a:ext cx="201510" cy="15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EBFECAC-DB4B-4BDF-98F7-42EF1AA221B8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7507001" y="4246149"/>
            <a:ext cx="1207353" cy="16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7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660B4A06-A4B6-4F58-A446-C2A3DA94AC84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097D-74CF-4DB4-8205-D376E4DF9827}"/>
              </a:ext>
            </a:extLst>
          </p:cNvPr>
          <p:cNvSpPr txBox="1">
            <a:spLocks/>
          </p:cNvSpPr>
          <p:nvPr/>
        </p:nvSpPr>
        <p:spPr>
          <a:xfrm>
            <a:off x="838199" y="1335416"/>
            <a:ext cx="6873237" cy="526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HFA134a detection was performed on breath collected from 10 subjects 5, 15, and 30 minutes after having used an albuterol medical inhaler containing HFA 134a as a propellant.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Subjects were not instructed on sample collection and were encouraged to breath normally.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Breath samples were collected into 2L metalized FlexFoil gas sampling bags.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Metalized bags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minimize interactions between HFA 134a and the bag extending sample storage time.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Sample analysis was completed within a few hours of collection.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Breath samples were analyzed by gas chromatography mass spectrometry (GC-MS) and a novel THz chemical sensor built by our group [4].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HFA 134a in breath was quantified in both modalities and the concentrations were fitted to an exponential decay curve.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Prior to breath analysis, the THz sensors response to HFA 134a was characterized.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0C0600-DF11-4AD5-81E3-ACF64D2282A8}"/>
              </a:ext>
            </a:extLst>
          </p:cNvPr>
          <p:cNvGrpSpPr/>
          <p:nvPr/>
        </p:nvGrpSpPr>
        <p:grpSpPr>
          <a:xfrm>
            <a:off x="7410994" y="1500041"/>
            <a:ext cx="4659086" cy="3814269"/>
            <a:chOff x="380979" y="297180"/>
            <a:chExt cx="4819631" cy="299943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F5921F-76EE-4172-A478-B4FA46FD8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2726" y="522254"/>
              <a:ext cx="0" cy="18575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B2F526-7AA4-4685-8B36-8C0F684EB5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9160" y="1499806"/>
              <a:ext cx="23774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9DE0D0-E38A-4DBC-BBC0-57E74224FBC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97880" y="457200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3BD2E2-E8BA-469C-B201-2EC8EF97E1E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97880" y="1081724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3406A7-A4BB-409E-B57A-37FEC07CA8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97880" y="1715673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3C70EE-B745-489B-A291-4E68F3963B2C}"/>
                </a:ext>
              </a:extLst>
            </p:cNvPr>
            <p:cNvSpPr txBox="1"/>
            <p:nvPr/>
          </p:nvSpPr>
          <p:spPr>
            <a:xfrm>
              <a:off x="380979" y="299955"/>
              <a:ext cx="1097280" cy="49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&lt;0 min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FB7361-2652-4785-9B1C-5FF307374F62}"/>
                </a:ext>
              </a:extLst>
            </p:cNvPr>
            <p:cNvSpPr txBox="1"/>
            <p:nvPr/>
          </p:nvSpPr>
          <p:spPr>
            <a:xfrm>
              <a:off x="691774" y="925100"/>
              <a:ext cx="787352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 min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2E53C9-3D6B-4F36-BECB-8E5C9084C029}"/>
                </a:ext>
              </a:extLst>
            </p:cNvPr>
            <p:cNvSpPr txBox="1"/>
            <p:nvPr/>
          </p:nvSpPr>
          <p:spPr>
            <a:xfrm>
              <a:off x="662865" y="1570783"/>
              <a:ext cx="807462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 min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F26A42-BC30-43AE-9D7D-03996E21E9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97880" y="2321347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88AA89-21D8-4948-B558-76402B071EB5}"/>
                </a:ext>
              </a:extLst>
            </p:cNvPr>
            <p:cNvSpPr txBox="1"/>
            <p:nvPr/>
          </p:nvSpPr>
          <p:spPr>
            <a:xfrm>
              <a:off x="589252" y="2173220"/>
              <a:ext cx="898126" cy="290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15 min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220FE1-7DF7-441E-A2DE-0982189267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97880" y="2938140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C0C70A-2524-4820-8AF2-86286B554BAC}"/>
                </a:ext>
              </a:extLst>
            </p:cNvPr>
            <p:cNvSpPr txBox="1"/>
            <p:nvPr/>
          </p:nvSpPr>
          <p:spPr>
            <a:xfrm>
              <a:off x="530492" y="2783432"/>
              <a:ext cx="959085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30 min</a:t>
              </a:r>
            </a:p>
          </p:txBody>
        </p:sp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5B1197C0-9D15-4668-B51C-28E381C361F5}"/>
                </a:ext>
              </a:extLst>
            </p:cNvPr>
            <p:cNvSpPr/>
            <p:nvPr/>
          </p:nvSpPr>
          <p:spPr>
            <a:xfrm>
              <a:off x="1634844" y="297180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Breath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Collected </a:t>
              </a:r>
            </a:p>
          </p:txBody>
        </p:sp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4FB32D9A-2D8D-4642-881F-A9D756927232}"/>
                </a:ext>
              </a:extLst>
            </p:cNvPr>
            <p:cNvSpPr/>
            <p:nvPr/>
          </p:nvSpPr>
          <p:spPr>
            <a:xfrm>
              <a:off x="1634844" y="917723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Inhaler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Administered</a:t>
              </a:r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DA892BBC-4E92-40A6-8F42-9723BE8C85FB}"/>
                </a:ext>
              </a:extLst>
            </p:cNvPr>
            <p:cNvSpPr/>
            <p:nvPr/>
          </p:nvSpPr>
          <p:spPr>
            <a:xfrm>
              <a:off x="1634844" y="1538266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Breath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Collected </a:t>
              </a:r>
            </a:p>
          </p:txBody>
        </p:sp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9EE4C74C-97F0-4D3B-B577-C14DC2D9DB61}"/>
                </a:ext>
              </a:extLst>
            </p:cNvPr>
            <p:cNvSpPr/>
            <p:nvPr/>
          </p:nvSpPr>
          <p:spPr>
            <a:xfrm>
              <a:off x="1630272" y="2158809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Breath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Collected </a:t>
              </a:r>
            </a:p>
          </p:txBody>
        </p:sp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id="{9D1F016B-F21B-46C9-8860-605D2900C014}"/>
                </a:ext>
              </a:extLst>
            </p:cNvPr>
            <p:cNvSpPr/>
            <p:nvPr/>
          </p:nvSpPr>
          <p:spPr>
            <a:xfrm>
              <a:off x="1630272" y="2779352"/>
              <a:ext cx="1088136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Breath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Collected </a:t>
              </a:r>
            </a:p>
          </p:txBody>
        </p:sp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64ABABDE-6E00-4B08-B132-D21B2ADA484B}"/>
                </a:ext>
              </a:extLst>
            </p:cNvPr>
            <p:cNvSpPr/>
            <p:nvPr/>
          </p:nvSpPr>
          <p:spPr>
            <a:xfrm>
              <a:off x="2869087" y="917723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THz Analysis</a:t>
              </a:r>
            </a:p>
          </p:txBody>
        </p:sp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C31AE224-883E-4466-B22C-6B4E27011A3F}"/>
                </a:ext>
              </a:extLst>
            </p:cNvPr>
            <p:cNvSpPr/>
            <p:nvPr/>
          </p:nvSpPr>
          <p:spPr>
            <a:xfrm>
              <a:off x="4103330" y="917723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GC-MS Analysis</a:t>
              </a:r>
            </a:p>
          </p:txBody>
        </p:sp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CB288C79-5B43-440B-AB42-A7407C5BB095}"/>
                </a:ext>
              </a:extLst>
            </p:cNvPr>
            <p:cNvSpPr/>
            <p:nvPr/>
          </p:nvSpPr>
          <p:spPr>
            <a:xfrm>
              <a:off x="2869087" y="1538266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HFA 134a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Quantification</a:t>
              </a:r>
            </a:p>
          </p:txBody>
        </p:sp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9FF2B1C7-DCC6-43E9-A9D2-D4D3F45389A2}"/>
                </a:ext>
              </a:extLst>
            </p:cNvPr>
            <p:cNvSpPr/>
            <p:nvPr/>
          </p:nvSpPr>
          <p:spPr>
            <a:xfrm>
              <a:off x="4103330" y="1538266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HFA 134a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Quantification</a:t>
              </a:r>
            </a:p>
          </p:txBody>
        </p:sp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E0548776-BEF2-4B3F-8F01-76D16EC32076}"/>
                </a:ext>
              </a:extLst>
            </p:cNvPr>
            <p:cNvSpPr/>
            <p:nvPr/>
          </p:nvSpPr>
          <p:spPr>
            <a:xfrm>
              <a:off x="2864515" y="2158809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HFA 134a Breath Decay Constant</a:t>
              </a:r>
            </a:p>
          </p:txBody>
        </p:sp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533E9B46-15B0-40A4-A2D9-4274795B6A9C}"/>
                </a:ext>
              </a:extLst>
            </p:cNvPr>
            <p:cNvSpPr/>
            <p:nvPr/>
          </p:nvSpPr>
          <p:spPr>
            <a:xfrm>
              <a:off x="4098758" y="2158809"/>
              <a:ext cx="1097280" cy="502920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HFA 134a Breath Decay Constant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9B92BB9-CB87-4D63-B64B-EEA6C5034E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23560" y="3022298"/>
              <a:ext cx="5486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9A05D1A2-872D-4AD9-A932-C959FBDD9360}"/>
                </a:ext>
              </a:extLst>
            </p:cNvPr>
            <p:cNvCxnSpPr>
              <a:stCxn id="23" idx="3"/>
              <a:endCxn id="24" idx="0"/>
            </p:cNvCxnSpPr>
            <p:nvPr/>
          </p:nvCxnSpPr>
          <p:spPr>
            <a:xfrm flipV="1">
              <a:off x="2718408" y="917723"/>
              <a:ext cx="699319" cy="2113089"/>
            </a:xfrm>
            <a:prstGeom prst="bentConnector4">
              <a:avLst>
                <a:gd name="adj1" fmla="val 8068"/>
                <a:gd name="adj2" fmla="val 114847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0CAE6E8-0F1B-41DA-84D1-3CFD70542B0B}"/>
                </a:ext>
              </a:extLst>
            </p:cNvPr>
            <p:cNvCxnSpPr>
              <a:stCxn id="22" idx="3"/>
              <a:endCxn id="25" idx="0"/>
            </p:cNvCxnSpPr>
            <p:nvPr/>
          </p:nvCxnSpPr>
          <p:spPr>
            <a:xfrm flipV="1">
              <a:off x="2727552" y="917723"/>
              <a:ext cx="1924418" cy="1492546"/>
            </a:xfrm>
            <a:prstGeom prst="bentConnector4">
              <a:avLst>
                <a:gd name="adj1" fmla="val 2484"/>
                <a:gd name="adj2" fmla="val 12102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F9BE96-938A-4E1C-B85B-FA30ABB1B65A}"/>
                </a:ext>
              </a:extLst>
            </p:cNvPr>
            <p:cNvCxnSpPr>
              <a:stCxn id="21" idx="3"/>
            </p:cNvCxnSpPr>
            <p:nvPr/>
          </p:nvCxnSpPr>
          <p:spPr>
            <a:xfrm flipV="1">
              <a:off x="2732124" y="1782417"/>
              <a:ext cx="45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F1685E-DC05-4105-A6F4-BFA5281880D8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32124" y="1169183"/>
              <a:ext cx="45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F0EC1C-C108-4495-A0B4-AB71771D38EC}"/>
                </a:ext>
              </a:extLst>
            </p:cNvPr>
            <p:cNvCxnSpPr/>
            <p:nvPr/>
          </p:nvCxnSpPr>
          <p:spPr>
            <a:xfrm flipH="1">
              <a:off x="2736573" y="602974"/>
              <a:ext cx="457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13D8FF7-9F6E-4037-85B7-5C1CEBE98F40}"/>
                </a:ext>
              </a:extLst>
            </p:cNvPr>
            <p:cNvCxnSpPr>
              <a:stCxn id="24" idx="2"/>
              <a:endCxn id="26" idx="0"/>
            </p:cNvCxnSpPr>
            <p:nvPr/>
          </p:nvCxnSpPr>
          <p:spPr>
            <a:xfrm>
              <a:off x="3417727" y="1420643"/>
              <a:ext cx="0" cy="1176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811ECF-F174-405C-8CA8-70710C7AE3DF}"/>
                </a:ext>
              </a:extLst>
            </p:cNvPr>
            <p:cNvCxnSpPr>
              <a:stCxn id="25" idx="2"/>
              <a:endCxn id="27" idx="0"/>
            </p:cNvCxnSpPr>
            <p:nvPr/>
          </p:nvCxnSpPr>
          <p:spPr>
            <a:xfrm>
              <a:off x="4651970" y="1420643"/>
              <a:ext cx="0" cy="1176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B6121CB-886A-4257-8473-F38AA0500CA0}"/>
                </a:ext>
              </a:extLst>
            </p:cNvPr>
            <p:cNvCxnSpPr>
              <a:stCxn id="26" idx="2"/>
              <a:endCxn id="28" idx="0"/>
            </p:cNvCxnSpPr>
            <p:nvPr/>
          </p:nvCxnSpPr>
          <p:spPr>
            <a:xfrm flipH="1">
              <a:off x="3413155" y="2041186"/>
              <a:ext cx="4572" cy="1176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7AD022C-49E8-4CCB-8C69-9D49D8F4DAB1}"/>
                </a:ext>
              </a:extLst>
            </p:cNvPr>
            <p:cNvCxnSpPr>
              <a:stCxn id="27" idx="2"/>
              <a:endCxn id="29" idx="0"/>
            </p:cNvCxnSpPr>
            <p:nvPr/>
          </p:nvCxnSpPr>
          <p:spPr>
            <a:xfrm flipH="1">
              <a:off x="4647398" y="2041186"/>
              <a:ext cx="4572" cy="11762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0578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64E08803-A5A8-44C3-952D-135950B76288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THz Sensor Processing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A0420-295C-43B4-A492-70AF74B95289}"/>
              </a:ext>
            </a:extLst>
          </p:cNvPr>
          <p:cNvSpPr txBox="1">
            <a:spLocks/>
          </p:cNvSpPr>
          <p:nvPr/>
        </p:nvSpPr>
        <p:spPr>
          <a:xfrm>
            <a:off x="838199" y="1335416"/>
            <a:ext cx="5580155" cy="5154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 0.5 L volume of breath was passed though three Tenax GR/Cargograph 5TD sorbent tubes cooled to 15 C prior to gas flow.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The tube headspace and the absorption cell were evacuated.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The trapped HFA 134a was released into vacuum by heating and maintaining the tubes at 140 C for two minutes.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After delivery, the sorbent tubes were reconditioned in preparation for the next sample by heating to 220 C under dry nitrogen flow for 10 minutes.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Parallel to conditioning, the sample was interrogated by the THz source-receiver pair generating radiation in the 220-330 GHz range.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Measured spectra were fitted to a prerecorded absorption library to determine the partial pressure of HFA 134a in the absorption cell and the concentration in the source sample.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A5AAD9-82C1-4BEA-805B-4C0B3EFD5733}"/>
              </a:ext>
            </a:extLst>
          </p:cNvPr>
          <p:cNvGrpSpPr/>
          <p:nvPr/>
        </p:nvGrpSpPr>
        <p:grpSpPr>
          <a:xfrm>
            <a:off x="6391564" y="596814"/>
            <a:ext cx="5833764" cy="4935768"/>
            <a:chOff x="506380" y="668991"/>
            <a:chExt cx="6351215" cy="52355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80858C-8EA5-4587-B1DC-6F1FFC1AA40D}"/>
                </a:ext>
              </a:extLst>
            </p:cNvPr>
            <p:cNvGrpSpPr/>
            <p:nvPr/>
          </p:nvGrpSpPr>
          <p:grpSpPr>
            <a:xfrm>
              <a:off x="1605541" y="668991"/>
              <a:ext cx="5252054" cy="4240936"/>
              <a:chOff x="1532662" y="740762"/>
              <a:chExt cx="5252054" cy="424093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E1D486-42BF-4080-9B8C-83CA6A01B7E7}"/>
                  </a:ext>
                </a:extLst>
              </p:cNvPr>
              <p:cNvGrpSpPr/>
              <p:nvPr/>
            </p:nvGrpSpPr>
            <p:grpSpPr>
              <a:xfrm>
                <a:off x="1532662" y="740762"/>
                <a:ext cx="5252054" cy="4240936"/>
                <a:chOff x="1105632" y="559736"/>
                <a:chExt cx="5252054" cy="424093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CC3FB00-2E9D-42C0-BAC6-69EB0C472E3E}"/>
                    </a:ext>
                  </a:extLst>
                </p:cNvPr>
                <p:cNvGrpSpPr/>
                <p:nvPr/>
              </p:nvGrpSpPr>
              <p:grpSpPr>
                <a:xfrm>
                  <a:off x="2662778" y="2556658"/>
                  <a:ext cx="1442855" cy="1734480"/>
                  <a:chOff x="2824814" y="2453067"/>
                  <a:chExt cx="1442855" cy="1734480"/>
                </a:xfrm>
              </p:grpSpPr>
              <p:sp>
                <p:nvSpPr>
                  <p:cNvPr id="105" name="Flowchart: Summing Junction 104">
                    <a:extLst>
                      <a:ext uri="{FF2B5EF4-FFF2-40B4-BE49-F238E27FC236}">
                        <a16:creationId xmlns:a16="http://schemas.microsoft.com/office/drawing/2014/main" id="{AE5BA18A-8E05-470B-AC6F-35752E4446CC}"/>
                      </a:ext>
                    </a:extLst>
                  </p:cNvPr>
                  <p:cNvSpPr/>
                  <p:nvPr/>
                </p:nvSpPr>
                <p:spPr>
                  <a:xfrm>
                    <a:off x="3492463" y="245306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695F338A-AA1E-426E-99D8-5EFB2D5878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1504" y="2671760"/>
                    <a:ext cx="27282" cy="1406282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C03EB58A-3A8B-42C1-B480-E44A1C7E7E7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4451" y="3030269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1B69DDB8-9CC1-43A3-973D-F65DCAEB19C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3677" y="4078492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09" name="Flowchart: Summing Junction 108">
                    <a:extLst>
                      <a:ext uri="{FF2B5EF4-FFF2-40B4-BE49-F238E27FC236}">
                        <a16:creationId xmlns:a16="http://schemas.microsoft.com/office/drawing/2014/main" id="{0A55B417-117E-4EB3-8931-734A5501060D}"/>
                      </a:ext>
                    </a:extLst>
                  </p:cNvPr>
                  <p:cNvSpPr/>
                  <p:nvPr/>
                </p:nvSpPr>
                <p:spPr>
                  <a:xfrm>
                    <a:off x="4048543" y="2921222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lowchart: Summing Junction 109">
                    <a:extLst>
                      <a:ext uri="{FF2B5EF4-FFF2-40B4-BE49-F238E27FC236}">
                        <a16:creationId xmlns:a16="http://schemas.microsoft.com/office/drawing/2014/main" id="{0F998C0C-5030-48FF-BBC0-4432274A8ECC}"/>
                      </a:ext>
                    </a:extLst>
                  </p:cNvPr>
                  <p:cNvSpPr/>
                  <p:nvPr/>
                </p:nvSpPr>
                <p:spPr>
                  <a:xfrm>
                    <a:off x="2826377" y="2927051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lowchart: Summing Junction 110">
                    <a:extLst>
                      <a:ext uri="{FF2B5EF4-FFF2-40B4-BE49-F238E27FC236}">
                        <a16:creationId xmlns:a16="http://schemas.microsoft.com/office/drawing/2014/main" id="{13C2E2E8-406D-446B-ABB3-1FC92627439C}"/>
                      </a:ext>
                    </a:extLst>
                  </p:cNvPr>
                  <p:cNvSpPr/>
                  <p:nvPr/>
                </p:nvSpPr>
                <p:spPr>
                  <a:xfrm>
                    <a:off x="2824814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BF44DF1A-AD59-4970-A345-86292355115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3068" y="3139332"/>
                    <a:ext cx="12077" cy="830105"/>
                  </a:xfrm>
                  <a:prstGeom prst="line">
                    <a:avLst/>
                  </a:prstGeom>
                  <a:noFill/>
                  <a:ln w="635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13" name="Flowchart: Summing Junction 112">
                    <a:extLst>
                      <a:ext uri="{FF2B5EF4-FFF2-40B4-BE49-F238E27FC236}">
                        <a16:creationId xmlns:a16="http://schemas.microsoft.com/office/drawing/2014/main" id="{E40D7B64-E605-4B70-A145-8137782BAA22}"/>
                      </a:ext>
                    </a:extLst>
                  </p:cNvPr>
                  <p:cNvSpPr/>
                  <p:nvPr/>
                </p:nvSpPr>
                <p:spPr>
                  <a:xfrm>
                    <a:off x="4063437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F87194C6-E83A-4A85-9930-D8352ADA1ADD}"/>
                    </a:ext>
                  </a:extLst>
                </p:cNvPr>
                <p:cNvGrpSpPr/>
                <p:nvPr/>
              </p:nvGrpSpPr>
              <p:grpSpPr>
                <a:xfrm>
                  <a:off x="2742956" y="2509129"/>
                  <a:ext cx="1442855" cy="1734480"/>
                  <a:chOff x="2824814" y="2453067"/>
                  <a:chExt cx="1442855" cy="1734480"/>
                </a:xfrm>
              </p:grpSpPr>
              <p:sp>
                <p:nvSpPr>
                  <p:cNvPr id="96" name="Flowchart: Summing Junction 95">
                    <a:extLst>
                      <a:ext uri="{FF2B5EF4-FFF2-40B4-BE49-F238E27FC236}">
                        <a16:creationId xmlns:a16="http://schemas.microsoft.com/office/drawing/2014/main" id="{DF4F32CD-B9C2-43BA-88B8-96DE767EE983}"/>
                      </a:ext>
                    </a:extLst>
                  </p:cNvPr>
                  <p:cNvSpPr/>
                  <p:nvPr/>
                </p:nvSpPr>
                <p:spPr>
                  <a:xfrm>
                    <a:off x="3492463" y="245306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9644E6FD-CC64-41AE-95A9-3C66A6DBF09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1504" y="2671760"/>
                    <a:ext cx="27282" cy="1406282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950E9059-069F-4F39-AF63-40461994DCB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4451" y="3030269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05989745-3AD2-4E4D-ACF0-72D06EB229D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3677" y="4078492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00" name="Flowchart: Summing Junction 99">
                    <a:extLst>
                      <a:ext uri="{FF2B5EF4-FFF2-40B4-BE49-F238E27FC236}">
                        <a16:creationId xmlns:a16="http://schemas.microsoft.com/office/drawing/2014/main" id="{9FF1FE67-6FD7-417C-998A-1C34B8CDC1AA}"/>
                      </a:ext>
                    </a:extLst>
                  </p:cNvPr>
                  <p:cNvSpPr/>
                  <p:nvPr/>
                </p:nvSpPr>
                <p:spPr>
                  <a:xfrm>
                    <a:off x="4048543" y="2921222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lowchart: Summing Junction 100">
                    <a:extLst>
                      <a:ext uri="{FF2B5EF4-FFF2-40B4-BE49-F238E27FC236}">
                        <a16:creationId xmlns:a16="http://schemas.microsoft.com/office/drawing/2014/main" id="{6EE94CB5-B4F5-41C9-921B-F0B17AFA8AF8}"/>
                      </a:ext>
                    </a:extLst>
                  </p:cNvPr>
                  <p:cNvSpPr/>
                  <p:nvPr/>
                </p:nvSpPr>
                <p:spPr>
                  <a:xfrm>
                    <a:off x="2826377" y="2927051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lowchart: Summing Junction 101">
                    <a:extLst>
                      <a:ext uri="{FF2B5EF4-FFF2-40B4-BE49-F238E27FC236}">
                        <a16:creationId xmlns:a16="http://schemas.microsoft.com/office/drawing/2014/main" id="{57132C82-7AB3-4525-9701-485A371BA442}"/>
                      </a:ext>
                    </a:extLst>
                  </p:cNvPr>
                  <p:cNvSpPr/>
                  <p:nvPr/>
                </p:nvSpPr>
                <p:spPr>
                  <a:xfrm>
                    <a:off x="2824814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0A7BE65E-8472-46F7-8D67-0E17854EE44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3068" y="3139332"/>
                    <a:ext cx="12077" cy="830105"/>
                  </a:xfrm>
                  <a:prstGeom prst="line">
                    <a:avLst/>
                  </a:prstGeom>
                  <a:noFill/>
                  <a:ln w="635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04" name="Flowchart: Summing Junction 103">
                    <a:extLst>
                      <a:ext uri="{FF2B5EF4-FFF2-40B4-BE49-F238E27FC236}">
                        <a16:creationId xmlns:a16="http://schemas.microsoft.com/office/drawing/2014/main" id="{5400FE8D-3983-457C-83BF-F4C6A3052EF7}"/>
                      </a:ext>
                    </a:extLst>
                  </p:cNvPr>
                  <p:cNvSpPr/>
                  <p:nvPr/>
                </p:nvSpPr>
                <p:spPr>
                  <a:xfrm>
                    <a:off x="4063437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E7E6E6">
                        <a:lumMod val="75000"/>
                        <a:alpha val="48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F82B859-8D86-4879-BD5E-86009F0E83E0}"/>
                    </a:ext>
                  </a:extLst>
                </p:cNvPr>
                <p:cNvSpPr/>
                <p:nvPr/>
              </p:nvSpPr>
              <p:spPr>
                <a:xfrm>
                  <a:off x="2078567" y="863600"/>
                  <a:ext cx="660400" cy="656167"/>
                </a:xfrm>
                <a:prstGeom prst="ellips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2F6D1FD-BC5C-44E1-A96C-5EEBA597A911}"/>
                    </a:ext>
                  </a:extLst>
                </p:cNvPr>
                <p:cNvCxnSpPr>
                  <a:cxnSpLocks/>
                  <a:stCxn id="57" idx="2"/>
                  <a:endCxn id="50" idx="3"/>
                </p:cNvCxnSpPr>
                <p:nvPr/>
              </p:nvCxnSpPr>
              <p:spPr>
                <a:xfrm>
                  <a:off x="2078567" y="1191684"/>
                  <a:ext cx="2455" cy="711771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EE6B910-9E11-4299-B328-60D9DF0EE892}"/>
                    </a:ext>
                  </a:extLst>
                </p:cNvPr>
                <p:cNvCxnSpPr>
                  <a:cxnSpLocks/>
                  <a:endCxn id="53" idx="3"/>
                </p:cNvCxnSpPr>
                <p:nvPr/>
              </p:nvCxnSpPr>
              <p:spPr>
                <a:xfrm flipH="1">
                  <a:off x="2738093" y="1171038"/>
                  <a:ext cx="874" cy="737245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F63A3DC-BA70-4DD4-84A3-C375D6992C91}"/>
                    </a:ext>
                  </a:extLst>
                </p:cNvPr>
                <p:cNvSpPr txBox="1"/>
                <p:nvPr/>
              </p:nvSpPr>
              <p:spPr>
                <a:xfrm>
                  <a:off x="1105632" y="567508"/>
                  <a:ext cx="14281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Coiled Absorption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Cell</a:t>
                  </a:r>
                </a:p>
              </p:txBody>
            </p: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EDEED37-3809-4039-96EF-C9B52DF473DC}"/>
                    </a:ext>
                  </a:extLst>
                </p:cNvPr>
                <p:cNvCxnSpPr>
                  <a:cxnSpLocks/>
                  <a:stCxn id="62" idx="3"/>
                </p:cNvCxnSpPr>
                <p:nvPr/>
              </p:nvCxnSpPr>
              <p:spPr>
                <a:xfrm>
                  <a:off x="2928883" y="1461643"/>
                  <a:ext cx="186" cy="163169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2" name="Flowchart: Magnetic Disk 61">
                  <a:extLst>
                    <a:ext uri="{FF2B5EF4-FFF2-40B4-BE49-F238E27FC236}">
                      <a16:creationId xmlns:a16="http://schemas.microsoft.com/office/drawing/2014/main" id="{E14FD7ED-A73B-4C16-A2DF-2556A0ED6F7E}"/>
                    </a:ext>
                  </a:extLst>
                </p:cNvPr>
                <p:cNvSpPr/>
                <p:nvPr/>
              </p:nvSpPr>
              <p:spPr>
                <a:xfrm>
                  <a:off x="2873183" y="1238403"/>
                  <a:ext cx="111399" cy="223240"/>
                </a:xfrm>
                <a:prstGeom prst="flowChartMagneticDisk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A591F54-AFEB-4995-A7CB-0E94D443AA6F}"/>
                    </a:ext>
                  </a:extLst>
                </p:cNvPr>
                <p:cNvSpPr txBox="1"/>
                <p:nvPr/>
              </p:nvSpPr>
              <p:spPr>
                <a:xfrm>
                  <a:off x="2814550" y="559736"/>
                  <a:ext cx="841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Pressure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Gauges</a:t>
                  </a: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01F7DBC0-4EBA-49F7-BC9A-B64B31F1F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7254" y="1243104"/>
                  <a:ext cx="990735" cy="779078"/>
                </a:xfrm>
                <a:prstGeom prst="rect">
                  <a:avLst/>
                </a:prstGeom>
              </p:spPr>
            </p:pic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33B3D33-A489-4868-BF45-A4E34CD78DB5}"/>
                    </a:ext>
                  </a:extLst>
                </p:cNvPr>
                <p:cNvCxnSpPr/>
                <p:nvPr/>
              </p:nvCxnSpPr>
              <p:spPr>
                <a:xfrm flipH="1" flipV="1">
                  <a:off x="3958573" y="1649578"/>
                  <a:ext cx="380205" cy="285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6" name="Flowchart: Summing Junction 65">
                  <a:extLst>
                    <a:ext uri="{FF2B5EF4-FFF2-40B4-BE49-F238E27FC236}">
                      <a16:creationId xmlns:a16="http://schemas.microsoft.com/office/drawing/2014/main" id="{2DA07E07-5117-4084-9E4D-2484E99AB45E}"/>
                    </a:ext>
                  </a:extLst>
                </p:cNvPr>
                <p:cNvSpPr/>
                <p:nvPr/>
              </p:nvSpPr>
              <p:spPr>
                <a:xfrm>
                  <a:off x="3908621" y="1540523"/>
                  <a:ext cx="204232" cy="218110"/>
                </a:xfrm>
                <a:prstGeom prst="flowChartSummingJunction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665332-0E00-4D1E-BCC1-DAF7027FFD55}"/>
                    </a:ext>
                  </a:extLst>
                </p:cNvPr>
                <p:cNvCxnSpPr/>
                <p:nvPr/>
              </p:nvCxnSpPr>
              <p:spPr>
                <a:xfrm flipH="1" flipV="1">
                  <a:off x="2760152" y="1650739"/>
                  <a:ext cx="380205" cy="285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68" name="Flowchart: Summing Junction 67">
                  <a:extLst>
                    <a:ext uri="{FF2B5EF4-FFF2-40B4-BE49-F238E27FC236}">
                      <a16:creationId xmlns:a16="http://schemas.microsoft.com/office/drawing/2014/main" id="{78964342-B4A3-458D-AAB0-D772E1D10A69}"/>
                    </a:ext>
                  </a:extLst>
                </p:cNvPr>
                <p:cNvSpPr/>
                <p:nvPr/>
              </p:nvSpPr>
              <p:spPr>
                <a:xfrm>
                  <a:off x="3082311" y="1540412"/>
                  <a:ext cx="204232" cy="218110"/>
                </a:xfrm>
                <a:prstGeom prst="flowChartSummingJunction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0488C3E-7751-4CD6-B1A7-E1E2396A3D7C}"/>
                    </a:ext>
                  </a:extLst>
                </p:cNvPr>
                <p:cNvSpPr txBox="1"/>
                <p:nvPr/>
              </p:nvSpPr>
              <p:spPr>
                <a:xfrm>
                  <a:off x="4278551" y="1099994"/>
                  <a:ext cx="1023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Turbo Pump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ECDAAC74-7E21-4237-A575-6BA119094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4655" y="1318259"/>
                  <a:ext cx="743704" cy="628768"/>
                </a:xfrm>
                <a:prstGeom prst="rect">
                  <a:avLst/>
                </a:prstGeom>
              </p:spPr>
            </p:pic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26B2122-F51E-4887-B102-A394D3B92BE7}"/>
                    </a:ext>
                  </a:extLst>
                </p:cNvPr>
                <p:cNvSpPr txBox="1"/>
                <p:nvPr/>
              </p:nvSpPr>
              <p:spPr>
                <a:xfrm>
                  <a:off x="5424417" y="1851501"/>
                  <a:ext cx="9332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Diaphragm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Pump</a:t>
                  </a: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3B5B836-86C6-4B13-85A4-7D188C1C84FC}"/>
                    </a:ext>
                  </a:extLst>
                </p:cNvPr>
                <p:cNvCxnSpPr/>
                <p:nvPr/>
              </p:nvCxnSpPr>
              <p:spPr>
                <a:xfrm flipH="1">
                  <a:off x="3284407" y="1649467"/>
                  <a:ext cx="631088" cy="3674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38F00FCB-0F44-49B8-8EB1-C0A05D6634F9}"/>
                    </a:ext>
                  </a:extLst>
                </p:cNvPr>
                <p:cNvCxnSpPr>
                  <a:cxnSpLocks/>
                  <a:endCxn id="74" idx="0"/>
                </p:cNvCxnSpPr>
                <p:nvPr/>
              </p:nvCxnSpPr>
              <p:spPr>
                <a:xfrm>
                  <a:off x="3587518" y="1634966"/>
                  <a:ext cx="6674" cy="388937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4" name="Flowchart: Summing Junction 73">
                  <a:extLst>
                    <a:ext uri="{FF2B5EF4-FFF2-40B4-BE49-F238E27FC236}">
                      <a16:creationId xmlns:a16="http://schemas.microsoft.com/office/drawing/2014/main" id="{F4E672AC-2910-4DC1-A1D7-700419009208}"/>
                    </a:ext>
                  </a:extLst>
                </p:cNvPr>
                <p:cNvSpPr/>
                <p:nvPr/>
              </p:nvSpPr>
              <p:spPr>
                <a:xfrm>
                  <a:off x="3492076" y="2023903"/>
                  <a:ext cx="204232" cy="218110"/>
                </a:xfrm>
                <a:prstGeom prst="flowChartSummingJunction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E71D8B-DFAD-489F-9029-C4544BAF2ECE}"/>
                    </a:ext>
                  </a:extLst>
                </p:cNvPr>
                <p:cNvCxnSpPr>
                  <a:cxnSpLocks/>
                  <a:stCxn id="74" idx="4"/>
                </p:cNvCxnSpPr>
                <p:nvPr/>
              </p:nvCxnSpPr>
              <p:spPr>
                <a:xfrm flipH="1">
                  <a:off x="3592801" y="2242013"/>
                  <a:ext cx="1391" cy="23279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EAD6CFC-AE95-432E-AE44-096938795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42993" y="1638652"/>
                  <a:ext cx="345844" cy="2153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873DE83-1387-4974-AD7A-716EBFCAF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6942" y="1620263"/>
                  <a:ext cx="3895" cy="2492309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EC17A9EA-7624-483D-AFAE-CC4F341028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14322" y="1972232"/>
                  <a:ext cx="1742620" cy="3643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9" name="Flowchart: Summing Junction 78">
                  <a:extLst>
                    <a:ext uri="{FF2B5EF4-FFF2-40B4-BE49-F238E27FC236}">
                      <a16:creationId xmlns:a16="http://schemas.microsoft.com/office/drawing/2014/main" id="{81CC8426-39B3-439C-A336-D795087B9D3E}"/>
                    </a:ext>
                  </a:extLst>
                </p:cNvPr>
                <p:cNvSpPr/>
                <p:nvPr/>
              </p:nvSpPr>
              <p:spPr>
                <a:xfrm>
                  <a:off x="4138018" y="1877417"/>
                  <a:ext cx="204232" cy="218110"/>
                </a:xfrm>
                <a:prstGeom prst="flowChartSummingJunction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E41C04E-C8D0-4C1B-932D-868B7B21393C}"/>
                    </a:ext>
                  </a:extLst>
                </p:cNvPr>
                <p:cNvSpPr txBox="1"/>
                <p:nvPr/>
              </p:nvSpPr>
              <p:spPr>
                <a:xfrm rot="16200000">
                  <a:off x="2945818" y="3432448"/>
                  <a:ext cx="7122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Sorbent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Tubes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7F73BEF9-E295-461A-A3EE-4C1F4B576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15097" y="4077535"/>
                  <a:ext cx="380205" cy="285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A945FCC-F29D-418F-B8F0-7EF6C8F2AB96}"/>
                    </a:ext>
                  </a:extLst>
                </p:cNvPr>
                <p:cNvCxnSpPr/>
                <p:nvPr/>
              </p:nvCxnSpPr>
              <p:spPr>
                <a:xfrm flipH="1">
                  <a:off x="4242613" y="4084619"/>
                  <a:ext cx="341786" cy="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D4D8C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7B4524D0-C1A7-4CAF-ACB4-8BC8E9356DD9}"/>
                    </a:ext>
                  </a:extLst>
                </p:cNvPr>
                <p:cNvGrpSpPr/>
                <p:nvPr/>
              </p:nvGrpSpPr>
              <p:grpSpPr>
                <a:xfrm>
                  <a:off x="2824814" y="2453067"/>
                  <a:ext cx="1442855" cy="1734480"/>
                  <a:chOff x="2824814" y="2453067"/>
                  <a:chExt cx="1442855" cy="1734480"/>
                </a:xfrm>
              </p:grpSpPr>
              <p:sp>
                <p:nvSpPr>
                  <p:cNvPr id="87" name="Flowchart: Summing Junction 86">
                    <a:extLst>
                      <a:ext uri="{FF2B5EF4-FFF2-40B4-BE49-F238E27FC236}">
                        <a16:creationId xmlns:a16="http://schemas.microsoft.com/office/drawing/2014/main" id="{BA0167B8-B100-46A0-80A5-61F8A99E21AD}"/>
                      </a:ext>
                    </a:extLst>
                  </p:cNvPr>
                  <p:cNvSpPr/>
                  <p:nvPr/>
                </p:nvSpPr>
                <p:spPr>
                  <a:xfrm>
                    <a:off x="3492463" y="245306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0D4D8C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BC479387-1694-4E57-8940-EE61369658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1504" y="2671760"/>
                    <a:ext cx="27282" cy="1406282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D4D8C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D4D8526E-08B0-4E76-997E-43BFF3AC078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4451" y="3030269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D4D8C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217C21B0-B016-4FB4-8656-B53B3D186B4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33677" y="4078492"/>
                    <a:ext cx="1055654" cy="6127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D4D8C">
                        <a:lumMod val="75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1" name="Flowchart: Summing Junction 90">
                    <a:extLst>
                      <a:ext uri="{FF2B5EF4-FFF2-40B4-BE49-F238E27FC236}">
                        <a16:creationId xmlns:a16="http://schemas.microsoft.com/office/drawing/2014/main" id="{F0B3BA54-58C7-4EF7-8856-EB8682E267E0}"/>
                      </a:ext>
                    </a:extLst>
                  </p:cNvPr>
                  <p:cNvSpPr/>
                  <p:nvPr/>
                </p:nvSpPr>
                <p:spPr>
                  <a:xfrm>
                    <a:off x="4048543" y="2921222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0D4D8C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lowchart: Summing Junction 91">
                    <a:extLst>
                      <a:ext uri="{FF2B5EF4-FFF2-40B4-BE49-F238E27FC236}">
                        <a16:creationId xmlns:a16="http://schemas.microsoft.com/office/drawing/2014/main" id="{0546148D-E099-4472-AF39-AD10AA91CDA0}"/>
                      </a:ext>
                    </a:extLst>
                  </p:cNvPr>
                  <p:cNvSpPr/>
                  <p:nvPr/>
                </p:nvSpPr>
                <p:spPr>
                  <a:xfrm>
                    <a:off x="2826377" y="2927051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0D4D8C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lowchart: Summing Junction 92">
                    <a:extLst>
                      <a:ext uri="{FF2B5EF4-FFF2-40B4-BE49-F238E27FC236}">
                        <a16:creationId xmlns:a16="http://schemas.microsoft.com/office/drawing/2014/main" id="{CBBE3834-1464-4494-AA0E-274CC2B59617}"/>
                      </a:ext>
                    </a:extLst>
                  </p:cNvPr>
                  <p:cNvSpPr/>
                  <p:nvPr/>
                </p:nvSpPr>
                <p:spPr>
                  <a:xfrm>
                    <a:off x="2824814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0D4D8C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C629BDE5-066B-4DE0-A8EA-93E5227C01F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563068" y="3139332"/>
                    <a:ext cx="12077" cy="830105"/>
                  </a:xfrm>
                  <a:prstGeom prst="line">
                    <a:avLst/>
                  </a:prstGeom>
                  <a:noFill/>
                  <a:ln w="63500" cap="flat" cmpd="sng" algn="ctr">
                    <a:solidFill>
                      <a:srgbClr val="595A59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5" name="Flowchart: Summing Junction 94">
                    <a:extLst>
                      <a:ext uri="{FF2B5EF4-FFF2-40B4-BE49-F238E27FC236}">
                        <a16:creationId xmlns:a16="http://schemas.microsoft.com/office/drawing/2014/main" id="{84CF7972-A911-40B5-981F-60C5E7794B88}"/>
                      </a:ext>
                    </a:extLst>
                  </p:cNvPr>
                  <p:cNvSpPr/>
                  <p:nvPr/>
                </p:nvSpPr>
                <p:spPr>
                  <a:xfrm>
                    <a:off x="4063437" y="3969437"/>
                    <a:ext cx="204232" cy="218110"/>
                  </a:xfrm>
                  <a:prstGeom prst="flowChartSummingJunction">
                    <a:avLst/>
                  </a:prstGeom>
                  <a:solidFill>
                    <a:srgbClr val="0D4D8C"/>
                  </a:solidFill>
                  <a:ln w="12700" cap="flat" cmpd="sng" algn="ctr">
                    <a:solidFill>
                      <a:srgbClr val="0D4D8C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13AD742-3A08-4607-984E-40D0549567B8}"/>
                    </a:ext>
                  </a:extLst>
                </p:cNvPr>
                <p:cNvSpPr txBox="1"/>
                <p:nvPr/>
              </p:nvSpPr>
              <p:spPr>
                <a:xfrm>
                  <a:off x="4428668" y="3771677"/>
                  <a:ext cx="848310" cy="646331"/>
                </a:xfrm>
                <a:prstGeom prst="rect">
                  <a:avLst/>
                </a:prstGeom>
                <a:solidFill>
                  <a:srgbClr val="0D4D8C"/>
                </a:solidFill>
                <a:ln>
                  <a:solidFill>
                    <a:srgbClr val="44546A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Flow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Mass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Controller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D305578-3448-4B29-A0B6-66978D9DF1E1}"/>
                    </a:ext>
                  </a:extLst>
                </p:cNvPr>
                <p:cNvSpPr/>
                <p:nvPr/>
              </p:nvSpPr>
              <p:spPr>
                <a:xfrm>
                  <a:off x="2557535" y="2441640"/>
                  <a:ext cx="1849457" cy="193963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113D64D-62BB-4859-8DB6-2C774E8F5AE1}"/>
                    </a:ext>
                  </a:extLst>
                </p:cNvPr>
                <p:cNvSpPr txBox="1"/>
                <p:nvPr/>
              </p:nvSpPr>
              <p:spPr>
                <a:xfrm>
                  <a:off x="1635794" y="4339007"/>
                  <a:ext cx="18206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3 sorbent tube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Preconcentration Module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193D21-521E-4BB6-8862-028F37D86EEF}"/>
                  </a:ext>
                </a:extLst>
              </p:cNvPr>
              <p:cNvSpPr txBox="1"/>
              <p:nvPr/>
            </p:nvSpPr>
            <p:spPr>
              <a:xfrm>
                <a:off x="1985049" y="3257272"/>
                <a:ext cx="10374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Sample Inlet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DE8C36-8061-4BB5-BC9B-4D3910BC1739}"/>
                  </a:ext>
                </a:extLst>
              </p:cNvPr>
              <p:cNvSpPr txBox="1"/>
              <p:nvPr/>
            </p:nvSpPr>
            <p:spPr>
              <a:xfrm>
                <a:off x="4333247" y="2839908"/>
                <a:ext cx="491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Vent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F376AD-7520-4604-BF88-D0D0E75B1209}"/>
                  </a:ext>
                </a:extLst>
              </p:cNvPr>
              <p:cNvSpPr txBox="1"/>
              <p:nvPr/>
            </p:nvSpPr>
            <p:spPr>
              <a:xfrm>
                <a:off x="1913766" y="3898808"/>
                <a:ext cx="11512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Inert Gas Inlet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EA475A2-5B89-4721-98BA-08F8DC3ED2EC}"/>
                  </a:ext>
                </a:extLst>
              </p:cNvPr>
              <p:cNvGrpSpPr/>
              <p:nvPr/>
            </p:nvGrpSpPr>
            <p:grpSpPr>
              <a:xfrm>
                <a:off x="3104660" y="2089309"/>
                <a:ext cx="125324" cy="297634"/>
                <a:chOff x="1670985" y="2238830"/>
                <a:chExt cx="125324" cy="29763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F5400DE-8706-4568-99C7-07E9CB905D3B}"/>
                    </a:ext>
                  </a:extLst>
                </p:cNvPr>
                <p:cNvSpPr/>
                <p:nvPr/>
              </p:nvSpPr>
              <p:spPr>
                <a:xfrm>
                  <a:off x="1670985" y="2399720"/>
                  <a:ext cx="125324" cy="136744"/>
                </a:xfrm>
                <a:prstGeom prst="rect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0ABD2B39-735D-40E3-8C00-3CE43EB9B59B}"/>
                    </a:ext>
                  </a:extLst>
                </p:cNvPr>
                <p:cNvSpPr/>
                <p:nvPr/>
              </p:nvSpPr>
              <p:spPr>
                <a:xfrm rot="10800000">
                  <a:off x="1670985" y="2238830"/>
                  <a:ext cx="120927" cy="127898"/>
                </a:xfrm>
                <a:prstGeom prst="triangle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A3D6215-6EEF-47B4-9297-0D5B58CE5202}"/>
                    </a:ext>
                  </a:extLst>
                </p:cNvPr>
                <p:cNvSpPr/>
                <p:nvPr/>
              </p:nvSpPr>
              <p:spPr>
                <a:xfrm>
                  <a:off x="1680390" y="2346440"/>
                  <a:ext cx="102116" cy="45719"/>
                </a:xfrm>
                <a:prstGeom prst="rect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CECCB3E-BB19-43F0-A70B-68E6E9168F67}"/>
                  </a:ext>
                </a:extLst>
              </p:cNvPr>
              <p:cNvGrpSpPr/>
              <p:nvPr/>
            </p:nvGrpSpPr>
            <p:grpSpPr>
              <a:xfrm>
                <a:off x="2447589" y="2084481"/>
                <a:ext cx="125324" cy="297634"/>
                <a:chOff x="1670985" y="2238830"/>
                <a:chExt cx="125324" cy="29763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55B5067-ADC7-47A8-9861-F3C0E935E9D4}"/>
                    </a:ext>
                  </a:extLst>
                </p:cNvPr>
                <p:cNvSpPr/>
                <p:nvPr/>
              </p:nvSpPr>
              <p:spPr>
                <a:xfrm>
                  <a:off x="1670985" y="2399720"/>
                  <a:ext cx="125324" cy="136744"/>
                </a:xfrm>
                <a:prstGeom prst="rect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411955A1-2042-4C8C-9511-F0BEB1EE26BB}"/>
                    </a:ext>
                  </a:extLst>
                </p:cNvPr>
                <p:cNvSpPr/>
                <p:nvPr/>
              </p:nvSpPr>
              <p:spPr>
                <a:xfrm rot="10800000">
                  <a:off x="1670985" y="2238830"/>
                  <a:ext cx="120927" cy="127898"/>
                </a:xfrm>
                <a:prstGeom prst="triangle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53932E8-775B-40E6-BF0B-C0B8F1773698}"/>
                    </a:ext>
                  </a:extLst>
                </p:cNvPr>
                <p:cNvSpPr/>
                <p:nvPr/>
              </p:nvSpPr>
              <p:spPr>
                <a:xfrm>
                  <a:off x="1680390" y="2346440"/>
                  <a:ext cx="102116" cy="45719"/>
                </a:xfrm>
                <a:prstGeom prst="rect">
                  <a:avLst/>
                </a:prstGeom>
                <a:solidFill>
                  <a:srgbClr val="0D4D8C"/>
                </a:solidFill>
                <a:ln w="12700" cap="flat" cmpd="sng" algn="ctr">
                  <a:solidFill>
                    <a:srgbClr val="0D4D8C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35E24E0-0FC5-4CC2-A1F9-04857A0D60ED}"/>
                  </a:ext>
                </a:extLst>
              </p:cNvPr>
              <p:cNvSpPr txBox="1"/>
              <p:nvPr/>
            </p:nvSpPr>
            <p:spPr>
              <a:xfrm>
                <a:off x="2810388" y="2059899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7ACA1E-2ADA-468A-B6DA-C9975F996F56}"/>
                  </a:ext>
                </a:extLst>
              </p:cNvPr>
              <p:cNvSpPr txBox="1"/>
              <p:nvPr/>
            </p:nvSpPr>
            <p:spPr>
              <a:xfrm>
                <a:off x="2138630" y="2059899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RX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B3E02E-B301-4A47-8C79-4A9DCAB37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7879">
              <a:off x="673901" y="2524059"/>
              <a:ext cx="691429" cy="490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33B925-CC42-48F2-8A7A-1793FD28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7879">
              <a:off x="698247" y="1973202"/>
              <a:ext cx="691429" cy="49053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712A21-B039-4477-B3F0-ADFDE6426399}"/>
                </a:ext>
              </a:extLst>
            </p:cNvPr>
            <p:cNvSpPr/>
            <p:nvPr/>
          </p:nvSpPr>
          <p:spPr>
            <a:xfrm>
              <a:off x="549971" y="1898290"/>
              <a:ext cx="933607" cy="1158341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BA1994-6A30-40C0-B4FD-0676971FF6BF}"/>
                </a:ext>
              </a:extLst>
            </p:cNvPr>
            <p:cNvSpPr txBox="1"/>
            <p:nvPr/>
          </p:nvSpPr>
          <p:spPr>
            <a:xfrm>
              <a:off x="506380" y="1256930"/>
              <a:ext cx="10102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Dual Output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Microwave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Synthesizer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66F089C-9108-41E1-A5CB-198B8060A041}"/>
                </a:ext>
              </a:extLst>
            </p:cNvPr>
            <p:cNvCxnSpPr/>
            <p:nvPr/>
          </p:nvCxnSpPr>
          <p:spPr>
            <a:xfrm flipV="1">
              <a:off x="1326425" y="2226428"/>
              <a:ext cx="1203357" cy="8157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B80410-9F77-4FF3-872A-83119E5F2111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355491" y="2226427"/>
              <a:ext cx="1831362" cy="461010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C86130-AE59-445D-93CF-928C2A660279}"/>
                </a:ext>
              </a:extLst>
            </p:cNvPr>
            <p:cNvSpPr txBox="1"/>
            <p:nvPr/>
          </p:nvSpPr>
          <p:spPr>
            <a:xfrm>
              <a:off x="1557531" y="2008790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224CDE-8255-4DE6-854B-9BF637E4E8B4}"/>
                </a:ext>
              </a:extLst>
            </p:cNvPr>
            <p:cNvSpPr txBox="1"/>
            <p:nvPr/>
          </p:nvSpPr>
          <p:spPr>
            <a:xfrm>
              <a:off x="2474563" y="2327017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</a:t>
              </a:r>
              <a:r>
                <a: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A5E5C4-DA94-41A8-96D6-D57D83EFC898}"/>
                </a:ext>
              </a:extLst>
            </p:cNvPr>
            <p:cNvSpPr txBox="1"/>
            <p:nvPr/>
          </p:nvSpPr>
          <p:spPr>
            <a:xfrm rot="19037291">
              <a:off x="1599085" y="2710345"/>
              <a:ext cx="1077130" cy="293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=(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0" lang="en-US" sz="12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)*18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5E7540-03CE-458C-A1EA-9874EFFA92A1}"/>
                </a:ext>
              </a:extLst>
            </p:cNvPr>
            <p:cNvSpPr txBox="1"/>
            <p:nvPr/>
          </p:nvSpPr>
          <p:spPr>
            <a:xfrm>
              <a:off x="1127751" y="3247648"/>
              <a:ext cx="879901" cy="293823"/>
            </a:xfrm>
            <a:prstGeom prst="rect">
              <a:avLst/>
            </a:prstGeom>
            <a:noFill/>
            <a:ln>
              <a:solidFill>
                <a:srgbClr val="0D4D8C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E5A94B-E789-4D30-9D24-76A2D6E09DDF}"/>
                </a:ext>
              </a:extLst>
            </p:cNvPr>
            <p:cNvSpPr txBox="1"/>
            <p:nvPr/>
          </p:nvSpPr>
          <p:spPr>
            <a:xfrm>
              <a:off x="1149684" y="3647748"/>
              <a:ext cx="848991" cy="293822"/>
            </a:xfrm>
            <a:prstGeom prst="rect">
              <a:avLst/>
            </a:prstGeom>
            <a:noFill/>
            <a:ln>
              <a:solidFill>
                <a:srgbClr val="0D4D8C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C4B584-F70A-4456-9E7A-EA62EC808582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1567702" y="3541472"/>
              <a:ext cx="6478" cy="106276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20" name="Picture 9" descr="C:\Users\Ivan\AppData\Local\Microsoft\Windows\INetCache\Content.Word\Acetone Fit quality .jpg">
              <a:extLst>
                <a:ext uri="{FF2B5EF4-FFF2-40B4-BE49-F238E27FC236}">
                  <a16:creationId xmlns:a16="http://schemas.microsoft.com/office/drawing/2014/main" id="{141C0A19-D9C1-4F44-984F-EE00CD85E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14" y="4722562"/>
              <a:ext cx="1584222" cy="105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48409-09FD-4C38-A6B6-DA89D27ED5C8}"/>
                </a:ext>
              </a:extLst>
            </p:cNvPr>
            <p:cNvSpPr txBox="1"/>
            <p:nvPr/>
          </p:nvSpPr>
          <p:spPr>
            <a:xfrm>
              <a:off x="2192566" y="5073549"/>
              <a:ext cx="2335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Calculation of dilution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based on a fit of Library (black)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Spectrum (red)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70C02CC-54F7-4E2C-BB6F-AE4050247859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H="1" flipV="1">
              <a:off x="2710462" y="4178363"/>
              <a:ext cx="615768" cy="3030"/>
            </a:xfrm>
            <a:prstGeom prst="line">
              <a:avLst/>
            </a:prstGeom>
            <a:noFill/>
            <a:ln w="38100" cap="flat" cmpd="sng" algn="ctr">
              <a:solidFill>
                <a:srgbClr val="0D4D8C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56024E-E3D3-4691-A90E-682C9448F345}"/>
                </a:ext>
              </a:extLst>
            </p:cNvPr>
            <p:cNvCxnSpPr/>
            <p:nvPr/>
          </p:nvCxnSpPr>
          <p:spPr>
            <a:xfrm flipH="1" flipV="1">
              <a:off x="2779045" y="3149659"/>
              <a:ext cx="550145" cy="2555"/>
            </a:xfrm>
            <a:prstGeom prst="line">
              <a:avLst/>
            </a:prstGeom>
            <a:noFill/>
            <a:ln w="38100" cap="flat" cmpd="sng" algn="ctr">
              <a:solidFill>
                <a:srgbClr val="0D4D8C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4" name="Flowchart: Summing Junction 23">
              <a:extLst>
                <a:ext uri="{FF2B5EF4-FFF2-40B4-BE49-F238E27FC236}">
                  <a16:creationId xmlns:a16="http://schemas.microsoft.com/office/drawing/2014/main" id="{1AF121B6-2F23-42CC-9EAD-54A66A40D314}"/>
                </a:ext>
              </a:extLst>
            </p:cNvPr>
            <p:cNvSpPr/>
            <p:nvPr/>
          </p:nvSpPr>
          <p:spPr>
            <a:xfrm>
              <a:off x="2575977" y="3049738"/>
              <a:ext cx="204232" cy="218110"/>
            </a:xfrm>
            <a:prstGeom prst="flowChartSummingJunction">
              <a:avLst/>
            </a:prstGeom>
            <a:solidFill>
              <a:srgbClr val="0D4D8C"/>
            </a:solidFill>
            <a:ln w="12700" cap="flat" cmpd="sng" algn="ctr">
              <a:solidFill>
                <a:srgbClr val="0D4D8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lowchart: Summing Junction 24">
              <a:extLst>
                <a:ext uri="{FF2B5EF4-FFF2-40B4-BE49-F238E27FC236}">
                  <a16:creationId xmlns:a16="http://schemas.microsoft.com/office/drawing/2014/main" id="{8EEAEC16-B496-487B-AB9D-44E2E8CAD3BC}"/>
                </a:ext>
              </a:extLst>
            </p:cNvPr>
            <p:cNvSpPr/>
            <p:nvPr/>
          </p:nvSpPr>
          <p:spPr>
            <a:xfrm>
              <a:off x="2710462" y="4069308"/>
              <a:ext cx="204232" cy="218110"/>
            </a:xfrm>
            <a:prstGeom prst="flowChartSummingJunction">
              <a:avLst/>
            </a:prstGeom>
            <a:solidFill>
              <a:srgbClr val="0D4D8C"/>
            </a:solidFill>
            <a:ln w="12700" cap="flat" cmpd="sng" algn="ctr">
              <a:solidFill>
                <a:srgbClr val="0D4D8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17D89E-72C3-4225-995D-8ABFDA62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3879" y="3284976"/>
              <a:ext cx="212164" cy="94255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5B674-CDA3-48C9-9ED2-BF5B51E2F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3392" y="3392866"/>
              <a:ext cx="182949" cy="181"/>
            </a:xfrm>
            <a:prstGeom prst="line">
              <a:avLst/>
            </a:prstGeom>
            <a:noFill/>
            <a:ln w="25400" cap="flat" cmpd="sng" algn="ctr">
              <a:solidFill>
                <a:srgbClr val="00BCE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721D5D-2D17-45FA-9988-517E9529A47A}"/>
                </a:ext>
              </a:extLst>
            </p:cNvPr>
            <p:cNvCxnSpPr/>
            <p:nvPr/>
          </p:nvCxnSpPr>
          <p:spPr>
            <a:xfrm>
              <a:off x="4028655" y="4145318"/>
              <a:ext cx="123060" cy="0"/>
            </a:xfrm>
            <a:prstGeom prst="line">
              <a:avLst/>
            </a:prstGeom>
            <a:noFill/>
            <a:ln w="25400" cap="flat" cmpd="sng" algn="ctr">
              <a:solidFill>
                <a:srgbClr val="00BCE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910B55-C03A-48F1-8E2C-4B619CC650FD}"/>
                </a:ext>
              </a:extLst>
            </p:cNvPr>
            <p:cNvCxnSpPr>
              <a:cxnSpLocks/>
            </p:cNvCxnSpPr>
            <p:nvPr/>
          </p:nvCxnSpPr>
          <p:spPr>
            <a:xfrm>
              <a:off x="4147739" y="4137833"/>
              <a:ext cx="0" cy="759206"/>
            </a:xfrm>
            <a:prstGeom prst="line">
              <a:avLst/>
            </a:prstGeom>
            <a:noFill/>
            <a:ln w="25400" cap="flat" cmpd="sng" algn="ctr">
              <a:solidFill>
                <a:srgbClr val="00BCE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97FAA2-88A6-40AC-A975-1EC860FF3ABF}"/>
                </a:ext>
              </a:extLst>
            </p:cNvPr>
            <p:cNvCxnSpPr/>
            <p:nvPr/>
          </p:nvCxnSpPr>
          <p:spPr>
            <a:xfrm>
              <a:off x="4213485" y="3378852"/>
              <a:ext cx="0" cy="1245945"/>
            </a:xfrm>
            <a:prstGeom prst="line">
              <a:avLst/>
            </a:prstGeom>
            <a:noFill/>
            <a:ln w="25400" cap="flat" cmpd="sng" algn="ctr">
              <a:solidFill>
                <a:srgbClr val="00BCE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EE6D78-39CA-4EFC-A14C-4E62215FF13C}"/>
                </a:ext>
              </a:extLst>
            </p:cNvPr>
            <p:cNvSpPr/>
            <p:nvPr/>
          </p:nvSpPr>
          <p:spPr>
            <a:xfrm>
              <a:off x="4210421" y="4624708"/>
              <a:ext cx="1163736" cy="378062"/>
            </a:xfrm>
            <a:prstGeom prst="rect">
              <a:avLst/>
            </a:prstGeom>
            <a:solidFill>
              <a:srgbClr val="0D4D8C"/>
            </a:solidFill>
            <a:ln w="12700" cap="flat" cmpd="sng" algn="ctr">
              <a:solidFill>
                <a:srgbClr val="0D4D8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Water pumps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ABD984-C7B0-4229-9E23-01FEFA555FB1}"/>
                </a:ext>
              </a:extLst>
            </p:cNvPr>
            <p:cNvSpPr txBox="1"/>
            <p:nvPr/>
          </p:nvSpPr>
          <p:spPr>
            <a:xfrm>
              <a:off x="3922123" y="4950201"/>
              <a:ext cx="1730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Sorbent Water Cooling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BE5531-56C2-4803-94A4-024C544B1312}"/>
                </a:ext>
              </a:extLst>
            </p:cNvPr>
            <p:cNvCxnSpPr>
              <a:cxnSpLocks/>
              <a:stCxn id="49" idx="2"/>
              <a:endCxn id="17" idx="0"/>
            </p:cNvCxnSpPr>
            <p:nvPr/>
          </p:nvCxnSpPr>
          <p:spPr>
            <a:xfrm flipH="1">
              <a:off x="1567702" y="2310344"/>
              <a:ext cx="1015429" cy="937304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2598609-09DE-4C2D-AE79-DB613A399E8E}"/>
                </a:ext>
              </a:extLst>
            </p:cNvPr>
            <p:cNvSpPr txBox="1"/>
            <p:nvPr/>
          </p:nvSpPr>
          <p:spPr>
            <a:xfrm>
              <a:off x="1077610" y="4034951"/>
              <a:ext cx="997585" cy="489705"/>
            </a:xfrm>
            <a:prstGeom prst="rect">
              <a:avLst/>
            </a:prstGeom>
            <a:noFill/>
            <a:ln>
              <a:solidFill>
                <a:srgbClr val="0D4D8C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Acquisition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EC7FA10-8541-4C58-A8F2-429B73722BB9}"/>
                </a:ext>
              </a:extLst>
            </p:cNvPr>
            <p:cNvCxnSpPr>
              <a:cxnSpLocks/>
              <a:stCxn id="18" idx="2"/>
              <a:endCxn id="34" idx="0"/>
            </p:cNvCxnSpPr>
            <p:nvPr/>
          </p:nvCxnSpPr>
          <p:spPr>
            <a:xfrm>
              <a:off x="1574180" y="3941570"/>
              <a:ext cx="2223" cy="93381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D2426A-3879-4BED-AD43-64E322B8EB99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1355717" y="4524657"/>
              <a:ext cx="220686" cy="372383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02C70C-D4C2-4B16-8F3A-C85317C06934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4086553" y="1592956"/>
              <a:ext cx="186" cy="163169"/>
            </a:xfrm>
            <a:prstGeom prst="line">
              <a:avLst/>
            </a:prstGeom>
            <a:noFill/>
            <a:ln w="76200" cap="flat" cmpd="sng" algn="ctr">
              <a:solidFill>
                <a:srgbClr val="0D4D8C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8" name="Flowchart: Magnetic Disk 37">
              <a:extLst>
                <a:ext uri="{FF2B5EF4-FFF2-40B4-BE49-F238E27FC236}">
                  <a16:creationId xmlns:a16="http://schemas.microsoft.com/office/drawing/2014/main" id="{7C4C7148-7097-4DD6-BE52-BFD2D114455F}"/>
                </a:ext>
              </a:extLst>
            </p:cNvPr>
            <p:cNvSpPr/>
            <p:nvPr/>
          </p:nvSpPr>
          <p:spPr>
            <a:xfrm>
              <a:off x="4030853" y="1369716"/>
              <a:ext cx="111399" cy="223240"/>
            </a:xfrm>
            <a:prstGeom prst="flowChartMagneticDisk">
              <a:avLst/>
            </a:prstGeom>
            <a:solidFill>
              <a:srgbClr val="0D4D8C"/>
            </a:solidFill>
            <a:ln w="12700" cap="flat" cmpd="sng" algn="ctr">
              <a:solidFill>
                <a:srgbClr val="0D4D8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78B7055-6B81-4B2B-9CCF-AF4E3FDCF356}"/>
                </a:ext>
              </a:extLst>
            </p:cNvPr>
            <p:cNvCxnSpPr>
              <a:endCxn id="38" idx="1"/>
            </p:cNvCxnSpPr>
            <p:nvPr/>
          </p:nvCxnSpPr>
          <p:spPr>
            <a:xfrm>
              <a:off x="3966605" y="1089624"/>
              <a:ext cx="119948" cy="280092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34991A8-42C3-4CF6-A420-EB153349B904}"/>
                </a:ext>
              </a:extLst>
            </p:cNvPr>
            <p:cNvCxnSpPr>
              <a:endCxn id="62" idx="1"/>
            </p:cNvCxnSpPr>
            <p:nvPr/>
          </p:nvCxnSpPr>
          <p:spPr>
            <a:xfrm flipH="1">
              <a:off x="3428792" y="1089624"/>
              <a:ext cx="55699" cy="258034"/>
            </a:xfrm>
            <a:prstGeom prst="straightConnector1">
              <a:avLst/>
            </a:prstGeom>
            <a:noFill/>
            <a:ln w="6350" cap="flat" cmpd="sng" algn="ctr">
              <a:solidFill>
                <a:srgbClr val="0D4D8C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E350703F-D37E-401E-9D67-3B6A87BB4E0E}"/>
              </a:ext>
            </a:extLst>
          </p:cNvPr>
          <p:cNvSpPr txBox="1"/>
          <p:nvPr/>
        </p:nvSpPr>
        <p:spPr>
          <a:xfrm>
            <a:off x="7357075" y="5884662"/>
            <a:ext cx="35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Sampling time ~30 minutes</a:t>
            </a:r>
          </a:p>
        </p:txBody>
      </p:sp>
    </p:spTree>
    <p:extLst>
      <p:ext uri="{BB962C8B-B14F-4D97-AF65-F5344CB8AC3E}">
        <p14:creationId xmlns:p14="http://schemas.microsoft.com/office/powerpoint/2010/main" val="290432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82AFA3E-6BA5-4EE6-9C74-E9B1689A1868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Characterization of HFA 134a: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Library Creation, Sample Retention, Linearity, and 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7D329-BE41-4B66-B6C5-C8C6AF7A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0156" y="1813140"/>
            <a:ext cx="11531687" cy="2054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F6424-9B29-42BC-BACF-0F787684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163746"/>
            <a:ext cx="5041382" cy="24427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24B78D-39C7-406B-BC2E-4B4697C24B1A}"/>
              </a:ext>
            </a:extLst>
          </p:cNvPr>
          <p:cNvCxnSpPr>
            <a:cxnSpLocks/>
          </p:cNvCxnSpPr>
          <p:nvPr/>
        </p:nvCxnSpPr>
        <p:spPr>
          <a:xfrm flipH="1">
            <a:off x="1238675" y="2313772"/>
            <a:ext cx="6045374" cy="224768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F65F6B-0B4A-4EBC-ACC1-923ACF2D409E}"/>
              </a:ext>
            </a:extLst>
          </p:cNvPr>
          <p:cNvCxnSpPr>
            <a:cxnSpLocks/>
          </p:cNvCxnSpPr>
          <p:nvPr/>
        </p:nvCxnSpPr>
        <p:spPr>
          <a:xfrm flipH="1">
            <a:off x="2605284" y="2415855"/>
            <a:ext cx="4762416" cy="218887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632E4D7B-C5CA-40C8-894E-52356153F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614" y="3854864"/>
            <a:ext cx="3597373" cy="28923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56EF36-BD5C-44C2-BDB9-82E78161E8E7}"/>
              </a:ext>
            </a:extLst>
          </p:cNvPr>
          <p:cNvCxnSpPr/>
          <p:nvPr/>
        </p:nvCxnSpPr>
        <p:spPr>
          <a:xfrm flipV="1">
            <a:off x="1921978" y="4393295"/>
            <a:ext cx="0" cy="18288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9ECFE9-020D-499B-AE67-3BD429C8CAB9}"/>
              </a:ext>
            </a:extLst>
          </p:cNvPr>
          <p:cNvCxnSpPr/>
          <p:nvPr/>
        </p:nvCxnSpPr>
        <p:spPr>
          <a:xfrm flipV="1">
            <a:off x="3293578" y="4393295"/>
            <a:ext cx="0" cy="18288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7BB2F00-E126-4E72-9DEC-720D2DCB7617}"/>
              </a:ext>
            </a:extLst>
          </p:cNvPr>
          <p:cNvSpPr txBox="1">
            <a:spLocks/>
          </p:cNvSpPr>
          <p:nvPr/>
        </p:nvSpPr>
        <p:spPr>
          <a:xfrm>
            <a:off x="838199" y="1282148"/>
            <a:ext cx="10698019" cy="502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From a broad spectrum of pure HFA 134a, three absorption lines were selected to serve as the reference library for detection and quantification.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6288A-B880-494A-8B93-268504BB19FF}"/>
              </a:ext>
            </a:extLst>
          </p:cNvPr>
          <p:cNvSpPr txBox="1"/>
          <p:nvPr/>
        </p:nvSpPr>
        <p:spPr>
          <a:xfrm>
            <a:off x="6599255" y="1877527"/>
            <a:ext cx="285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selected for library 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DDF72-E625-4129-8F50-0B327973C718}"/>
              </a:ext>
            </a:extLst>
          </p:cNvPr>
          <p:cNvSpPr txBox="1"/>
          <p:nvPr/>
        </p:nvSpPr>
        <p:spPr>
          <a:xfrm>
            <a:off x="1324443" y="3854864"/>
            <a:ext cx="231395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ppm HFA 134a Spectra and Library Fit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4FDCEDB-EFD4-44FB-B152-B52AC5695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86636"/>
              </p:ext>
            </p:extLst>
          </p:nvPr>
        </p:nvGraphicFramePr>
        <p:xfrm>
          <a:off x="5127150" y="4055593"/>
          <a:ext cx="2657608" cy="127811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06145">
                  <a:extLst>
                    <a:ext uri="{9D8B030D-6E8A-4147-A177-3AD203B41FA5}">
                      <a16:colId xmlns:a16="http://schemas.microsoft.com/office/drawing/2014/main" val="750378260"/>
                    </a:ext>
                  </a:extLst>
                </a:gridCol>
                <a:gridCol w="851463">
                  <a:extLst>
                    <a:ext uri="{9D8B030D-6E8A-4147-A177-3AD203B41FA5}">
                      <a16:colId xmlns:a16="http://schemas.microsoft.com/office/drawing/2014/main" val="260012633"/>
                    </a:ext>
                  </a:extLst>
                </a:gridCol>
              </a:tblGrid>
              <a:tr h="5046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Preconcentration Efficiency</a:t>
                      </a:r>
                      <a:br>
                        <a:rPr lang="en-US" sz="1600" b="1" u="none" strike="noStrike" dirty="0">
                          <a:effectLst/>
                        </a:rPr>
                      </a:br>
                      <a:r>
                        <a:rPr lang="en-US" sz="1600" b="1" u="none" strike="noStrike" dirty="0">
                          <a:effectLst/>
                        </a:rPr>
                        <a:t>Determined from Library Fit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50946"/>
                  </a:ext>
                </a:extLst>
              </a:tr>
              <a:tr h="257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Calibration Standard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1  ppm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3454128"/>
                  </a:ext>
                </a:extLst>
              </a:tr>
              <a:tr h="257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Fitted Concentration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9.1   ppb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9399346"/>
                  </a:ext>
                </a:extLst>
              </a:tr>
              <a:tr h="257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Efficiency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~9%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3825253"/>
                  </a:ext>
                </a:extLst>
              </a:tr>
            </a:tbl>
          </a:graphicData>
        </a:graphic>
      </p:graphicFrame>
      <p:sp>
        <p:nvSpPr>
          <p:cNvPr id="34" name="Arrow: Right 33">
            <a:extLst>
              <a:ext uri="{FF2B5EF4-FFF2-40B4-BE49-F238E27FC236}">
                <a16:creationId xmlns:a16="http://schemas.microsoft.com/office/drawing/2014/main" id="{42D4715B-1881-47D1-8340-BBA399753CEE}"/>
              </a:ext>
            </a:extLst>
          </p:cNvPr>
          <p:cNvSpPr/>
          <p:nvPr/>
        </p:nvSpPr>
        <p:spPr>
          <a:xfrm>
            <a:off x="5617150" y="5397134"/>
            <a:ext cx="1688425" cy="39887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6F9964-8FF4-4527-8DD9-D5BEE934F1A4}"/>
              </a:ext>
            </a:extLst>
          </p:cNvPr>
          <p:cNvSpPr txBox="1"/>
          <p:nvPr/>
        </p:nvSpPr>
        <p:spPr>
          <a:xfrm>
            <a:off x="4775594" y="5732841"/>
            <a:ext cx="3464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Preconcentration efficiency enabled the assessment of the linearity of the sensor response over a range of concentrations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47480E-69DE-4D48-9529-BEB4ED1D625B}"/>
              </a:ext>
            </a:extLst>
          </p:cNvPr>
          <p:cNvSpPr txBox="1"/>
          <p:nvPr/>
        </p:nvSpPr>
        <p:spPr>
          <a:xfrm>
            <a:off x="9493026" y="5557605"/>
            <a:ext cx="261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Calibration measurements were repeated over a week to assess sample degradation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79C2CD-97AC-4007-9C7F-C594A881DCBB}"/>
              </a:ext>
            </a:extLst>
          </p:cNvPr>
          <p:cNvGrpSpPr/>
          <p:nvPr/>
        </p:nvGrpSpPr>
        <p:grpSpPr>
          <a:xfrm>
            <a:off x="4025419" y="2256939"/>
            <a:ext cx="4333491" cy="2347792"/>
            <a:chOff x="4285673" y="1925130"/>
            <a:chExt cx="4073237" cy="22310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F227ABC-8212-4D0B-98D0-EC283E590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673" y="4061219"/>
              <a:ext cx="152256" cy="9494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F7687C-CB64-472E-BC2D-BD1F18A8C4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3623" y="1925130"/>
              <a:ext cx="3475287" cy="187809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50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84C0971F-4949-4BFC-9B0A-EB35DB4B3E45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Results: Quantification of HFA 134a in Breath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9B45ED0A-D094-42F3-88E2-C20CF437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03" y="1309561"/>
            <a:ext cx="7862362" cy="5108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47BD4-E37A-4AEB-8999-57688F1F296A}"/>
              </a:ext>
            </a:extLst>
          </p:cNvPr>
          <p:cNvSpPr txBox="1"/>
          <p:nvPr/>
        </p:nvSpPr>
        <p:spPr>
          <a:xfrm>
            <a:off x="60835" y="1309562"/>
            <a:ext cx="43541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GC-MS detection was successful though suffered from missing measurements at low concentrations for several subjects.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THz sensing reliably detected HFA 134a in breath at nearly all time points post inhaler 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HFA 134a was still detectable in small quantities even 30 minutes after 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Measured gas concentrations differed between modalities indicating incomplete accounting of preconcentration efficiencies in the THz sensor.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Exponential decay curves fitted to the THz and GC-MS concentrations returned comparable time constants.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These time constants reflect the rate of HFA 134a exhalation and dilution during normal respiration.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Time constant across both modalities are reasonably consistent (in 2-7 min range) with exception of subject 10.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Vertical offsets in the fit indicate longer lasting presence of HFA 134a in breath.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70AF4-04A5-4EB4-9407-2E6EEBE007F9}"/>
              </a:ext>
            </a:extLst>
          </p:cNvPr>
          <p:cNvSpPr txBox="1"/>
          <p:nvPr/>
        </p:nvSpPr>
        <p:spPr>
          <a:xfrm>
            <a:off x="8802731" y="152106"/>
            <a:ext cx="3328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Dashed lines represent the baseline library fit to baseline breath.</a:t>
            </a:r>
          </a:p>
          <a:p>
            <a:r>
              <a:rPr lang="en-US" sz="1600" dirty="0"/>
              <a:t>Concentrations above this indicate positive detection of spectra lines.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6B1250-864C-4F5B-BC4B-F23779546E44}"/>
              </a:ext>
            </a:extLst>
          </p:cNvPr>
          <p:cNvCxnSpPr>
            <a:cxnSpLocks/>
          </p:cNvCxnSpPr>
          <p:nvPr/>
        </p:nvCxnSpPr>
        <p:spPr>
          <a:xfrm flipH="1">
            <a:off x="7970982" y="850288"/>
            <a:ext cx="831749" cy="131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8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AA4F9-CE69-42B4-A038-C783DB75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4743" y="4069544"/>
            <a:ext cx="10182514" cy="2693621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09FC0480-E6D1-4D4C-A1D6-3C6AD497AECC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Looking Forward: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Inhalers Containing Alternative Propellants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9837472-03E8-40F6-B2A1-F0CA1595DF7C}"/>
              </a:ext>
            </a:extLst>
          </p:cNvPr>
          <p:cNvSpPr txBox="1">
            <a:spLocks/>
          </p:cNvSpPr>
          <p:nvPr/>
        </p:nvSpPr>
        <p:spPr>
          <a:xfrm>
            <a:off x="838200" y="1335416"/>
            <a:ext cx="8516007" cy="502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HFA 134a and other polyfluorinated propellants are currently been phased out in favor of new compounds with less green house gas warming potential.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One such replacement for HFA 134a is 1,1-difluoroethane HFA 152a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Using rotational constants from Villamanan [5] a synthetic spectrum of HFA 152a was generated and compared to a simulated spectrum of HFA 134a generated from constants provided by Ilyushin [3].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ysClr val="windowText" lastClr="000000"/>
                </a:solidFill>
              </a:rPr>
              <a:t>The green trace shows HFA 152a has nearly 10x stronger absorption compared to HFA 134a and the frequency pattern is distinct.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777267AE-E0B2-44FE-AF9D-362A91BB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41" t="7436" r="1861" b="17589"/>
          <a:stretch/>
        </p:blipFill>
        <p:spPr>
          <a:xfrm>
            <a:off x="8815680" y="162855"/>
            <a:ext cx="3138547" cy="217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10B04-63B3-48CA-BB49-FB949218D610}"/>
              </a:ext>
            </a:extLst>
          </p:cNvPr>
          <p:cNvSpPr txBox="1"/>
          <p:nvPr/>
        </p:nvSpPr>
        <p:spPr>
          <a:xfrm>
            <a:off x="9098640" y="2296674"/>
            <a:ext cx="2572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HFA 152a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Structure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B7A656-EC6A-460E-B5C0-806217DA5659}"/>
              </a:ext>
            </a:extLst>
          </p:cNvPr>
          <p:cNvSpPr txBox="1">
            <a:spLocks/>
          </p:cNvSpPr>
          <p:nvPr/>
        </p:nvSpPr>
        <p:spPr>
          <a:xfrm>
            <a:off x="838200" y="599120"/>
            <a:ext cx="10439400" cy="6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87B717-24C7-456E-A71F-5AF11B3A700C}"/>
              </a:ext>
            </a:extLst>
          </p:cNvPr>
          <p:cNvSpPr txBox="1">
            <a:spLocks/>
          </p:cNvSpPr>
          <p:nvPr/>
        </p:nvSpPr>
        <p:spPr>
          <a:xfrm>
            <a:off x="838200" y="1335416"/>
            <a:ext cx="10439400" cy="502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Detection of HFA 134a via THz chemical sensing is capable of detecting quantities present in breath.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Breath samples can be rapidly processed with results generated ~30 minutes of collection.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Detection is possible in breath collected up to 30 minutes post inhaler use.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The offset of the fitted exponential suggests detection might be possible past 30 minutes.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Possibly demonstrates a second exponential decay of HFA 134a in the body.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Quantification of HFA 134a is nearly consistent with quantification via GC-MS.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In some cases, THz sensing exceeded in detecting lower concentrations in breath.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Variation in overall concentrations for THz vs GC-MS may be due to variations in breath humidity between subjects.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Relatively consistent exponential time constants suggest that this inconsistency may be due to a global factor</a:t>
            </a:r>
            <a:r>
              <a:rPr lang="en-US" dirty="0">
                <a:solidFill>
                  <a:sysClr val="windowText" lastClr="000000"/>
                </a:solidFill>
              </a:rPr>
              <a:t> (variance in preconcentration efficiency) rather than sample to sample variation.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As HFA 134a is phased out in favor of HFA 152a, detection via THz will still be viable and would likely improve due to the greater dipole and stronger absorption.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1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1649</Words>
  <Application>Microsoft Office PowerPoint</Application>
  <PresentationFormat>Widescreen</PresentationFormat>
  <Paragraphs>169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Daniel Tyree</cp:lastModifiedBy>
  <cp:revision>49</cp:revision>
  <dcterms:created xsi:type="dcterms:W3CDTF">2021-07-16T13:59:28Z</dcterms:created>
  <dcterms:modified xsi:type="dcterms:W3CDTF">2022-12-01T17:34:41Z</dcterms:modified>
</cp:coreProperties>
</file>