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 snapToObjects="1">
      <p:cViewPr varScale="1">
        <p:scale>
          <a:sx n="51" d="100"/>
          <a:sy n="51" d="100"/>
        </p:scale>
        <p:origin x="89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0C753-62F6-41F8-91C4-DF5C83E170B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9EF0E-8D06-4E4A-83F7-93592ABA7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4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9EF0E-8D06-4E4A-83F7-93592ABA7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B4E6-1EED-724F-A921-252B19BE7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5935-7DBD-EA47-ADB0-D3BFE190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031D-AE0A-CC45-9240-9DECD0B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E46A-936D-F646-BFF0-2EA16D7D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FA06-229E-9243-9CF2-A7A84A53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1D5A-A3C2-C449-A109-3F340221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3382-6CA3-9649-9464-AD13B8DEF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06A7-E396-164A-81DE-88B7557C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69C1-E170-D54A-B407-B8323998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4DE5-9F6B-1D4A-ABDA-DDFB339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2FF63-25D2-5148-AF24-59B4488B5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7B968-010E-484D-9986-225BE1F3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979A-D73C-AB49-B924-2A0F6DA2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754F-D4DB-1045-A761-744C58D1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21C49-8436-5A47-B7E0-7D3672C9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C9DD-0C62-B64F-A1C0-3E385E5C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BFC7-E0C1-0F47-B58B-A4DFD94B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4E77-F06B-0447-A36B-FD210FD5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AE28-58E4-3A47-9FE6-5893A9AD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C007-7F22-2F47-A7CD-0003414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BFB7-11C0-6D4F-BCF2-E17642C1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3FF-84B9-DA40-B96F-95F95B6E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532B-1859-964D-BC32-28B37BC9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996B8-8EBF-564E-BC34-16CA120A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9273-2ED4-7B47-8D93-759FC7AA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21E2-3DDD-E547-A458-37776FC1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EA11-D4FC-134A-B58A-4A23AB97A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E436E-6BBD-AF45-AD76-BD249F8B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AD812-7C10-CD47-A7DD-14E4907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14BD-AEB1-E241-A355-281A34B9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FC8E-F43F-9443-A814-822B8261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D678-4F32-B146-B801-3993066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FB1E5-39AF-054B-A897-671C0819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17D83-B182-4141-83D7-77B41241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C77D8-72D8-B844-8901-16C03E477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1D851-95BA-474D-B9F2-925DC36AB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D761B-2120-3344-81D1-808E1678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50943-096E-294F-AA19-B473E3AB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9738E-70E4-9B4B-9A0E-2333FA8E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0346-CDD0-824A-A259-BBE55F38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577BD-F2FB-0E40-8C9A-EBFE7BFC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E913A-5F0C-454E-BE70-9DF609AD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7F23-56E1-B141-B418-CEE0623E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76D35-8D32-3343-894D-D237503A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43131-994F-424F-A3FC-8A74944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6002-8DC6-BD4C-A2CF-495BD716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CB5A-5B22-2346-ABC6-621F091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2638-A53E-8B40-9AFA-0628993E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514B0-ADEE-054C-BF16-C9530708E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7FCC5-691F-874F-A34A-4A05EBBF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0D3E1-717B-284E-946A-5F7F74C8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C7E59-EAAA-7841-B116-8896B595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0D52-9B99-914A-AE2A-333ADFD1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CBA36-4CAB-4C47-8187-86FDBD57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488A7-297F-FA4A-AE8F-7F137977F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D918A-7A06-9646-98E3-A0520A49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C0FB6-6809-1544-B988-B2D1AC4C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28AA6-B713-EB46-B45F-10E91CAD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20ABD-EE86-F749-95A1-42BE23B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60C2C-C9C8-B840-B977-327F4FC07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B0C8-258B-554A-AD80-28F25483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511C-23F0-164C-B66E-17EA084E9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E248-A631-D744-9E8D-E8BFE6556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9/led.2014.235514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EB38A-5B81-0841-BCCF-9AB1F286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4996" y="1889761"/>
            <a:ext cx="2281304" cy="39399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Sponsor: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Directorate: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EA9FBFD-E846-F647-93FC-EE455740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" y="6226631"/>
            <a:ext cx="2011680" cy="558799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AC3F0D6-04C5-6C4E-B9C6-383D0B439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72570"/>
            <a:ext cx="2011680" cy="804672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608B782-F8BF-E24F-B397-45968D3D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750" y="72570"/>
            <a:ext cx="2011680" cy="749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FADE1-C177-8C4C-BF1C-622837E8F1E8}"/>
              </a:ext>
            </a:extLst>
          </p:cNvPr>
          <p:cNvSpPr txBox="1"/>
          <p:nvPr/>
        </p:nvSpPr>
        <p:spPr>
          <a:xfrm>
            <a:off x="2404996" y="877242"/>
            <a:ext cx="7365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Characterization of Printed Silver Thin Films Sintered by a Scanning Laser Technique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58490-A0F6-B243-A712-809756481001}"/>
              </a:ext>
            </a:extLst>
          </p:cNvPr>
          <p:cNvSpPr/>
          <p:nvPr/>
        </p:nvSpPr>
        <p:spPr>
          <a:xfrm>
            <a:off x="3564835" y="1889762"/>
            <a:ext cx="6205467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2D90C-60A7-E44C-8129-F177D2275F9D}"/>
              </a:ext>
            </a:extLst>
          </p:cNvPr>
          <p:cNvSpPr/>
          <p:nvPr/>
        </p:nvSpPr>
        <p:spPr>
          <a:xfrm>
            <a:off x="4214192" y="2543203"/>
            <a:ext cx="5556110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55E2D-B87F-3849-BABB-17C9A9F6396C}"/>
              </a:ext>
            </a:extLst>
          </p:cNvPr>
          <p:cNvSpPr/>
          <p:nvPr/>
        </p:nvSpPr>
        <p:spPr>
          <a:xfrm>
            <a:off x="3564835" y="3165449"/>
            <a:ext cx="6205466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A05CDE-DD5A-B245-BF6D-AC38601DAB8A}"/>
              </a:ext>
            </a:extLst>
          </p:cNvPr>
          <p:cNvSpPr/>
          <p:nvPr/>
        </p:nvSpPr>
        <p:spPr>
          <a:xfrm>
            <a:off x="4214191" y="3787695"/>
            <a:ext cx="557281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76B66B-4A4B-9E4D-BA06-22744C1F05E4}"/>
              </a:ext>
            </a:extLst>
          </p:cNvPr>
          <p:cNvSpPr/>
          <p:nvPr/>
        </p:nvSpPr>
        <p:spPr>
          <a:xfrm>
            <a:off x="4532241" y="4441136"/>
            <a:ext cx="525476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FABCD9-7A27-5D4C-825F-E3CC67F91D79}"/>
              </a:ext>
            </a:extLst>
          </p:cNvPr>
          <p:cNvSpPr/>
          <p:nvPr/>
        </p:nvSpPr>
        <p:spPr>
          <a:xfrm>
            <a:off x="4532242" y="5063382"/>
            <a:ext cx="5254761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8BE691-AF07-C248-841F-B952730487EB}"/>
              </a:ext>
            </a:extLst>
          </p:cNvPr>
          <p:cNvSpPr txBox="1"/>
          <p:nvPr/>
        </p:nvSpPr>
        <p:spPr>
          <a:xfrm>
            <a:off x="3564835" y="1978927"/>
            <a:ext cx="59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William A. Metzger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9CABD-C9D9-7946-98EB-68D6EF8BC808}"/>
              </a:ext>
            </a:extLst>
          </p:cNvPr>
          <p:cNvSpPr txBox="1"/>
          <p:nvPr/>
        </p:nvSpPr>
        <p:spPr>
          <a:xfrm>
            <a:off x="4214191" y="2646975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Metzger.70@wright.edu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D2263-2E17-7A4A-9F1D-355F5F4EB651}"/>
              </a:ext>
            </a:extLst>
          </p:cNvPr>
          <p:cNvSpPr txBox="1"/>
          <p:nvPr/>
        </p:nvSpPr>
        <p:spPr>
          <a:xfrm>
            <a:off x="3571461" y="3275695"/>
            <a:ext cx="597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Dr. Ahsan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Mian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61992D-E1B3-574E-886B-20AB8536078A}"/>
              </a:ext>
            </a:extLst>
          </p:cNvPr>
          <p:cNvSpPr txBox="1"/>
          <p:nvPr/>
        </p:nvSpPr>
        <p:spPr>
          <a:xfrm>
            <a:off x="4214191" y="3906013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ahsan.mian@wright.edu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CB6E95-77F8-4643-9D7A-2DA17EBE2A2C}"/>
              </a:ext>
            </a:extLst>
          </p:cNvPr>
          <p:cNvSpPr txBox="1"/>
          <p:nvPr/>
        </p:nvSpPr>
        <p:spPr>
          <a:xfrm>
            <a:off x="4532241" y="454994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Dr. Emily Heckman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65DF7-80A5-064B-BEB3-02016047B264}"/>
              </a:ext>
            </a:extLst>
          </p:cNvPr>
          <p:cNvSpPr txBox="1"/>
          <p:nvPr/>
        </p:nvSpPr>
        <p:spPr>
          <a:xfrm>
            <a:off x="4532241" y="517866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AFRL/RYDI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D14A35-A02B-EAB5-DF8F-CCEB7CC8605F}"/>
              </a:ext>
            </a:extLst>
          </p:cNvPr>
          <p:cNvGrpSpPr/>
          <p:nvPr/>
        </p:nvGrpSpPr>
        <p:grpSpPr>
          <a:xfrm>
            <a:off x="4640992" y="6134331"/>
            <a:ext cx="2785636" cy="369332"/>
            <a:chOff x="3190620" y="6321364"/>
            <a:chExt cx="2785636" cy="3693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5FA753-72F4-754B-2475-1AE38943B798}"/>
                </a:ext>
              </a:extLst>
            </p:cNvPr>
            <p:cNvSpPr txBox="1"/>
            <p:nvPr/>
          </p:nvSpPr>
          <p:spPr>
            <a:xfrm>
              <a:off x="3190620" y="6321364"/>
              <a:ext cx="66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PA #: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607878-3EAD-C26D-D15C-0B28EE79B854}"/>
                </a:ext>
              </a:extLst>
            </p:cNvPr>
            <p:cNvSpPr txBox="1"/>
            <p:nvPr/>
          </p:nvSpPr>
          <p:spPr>
            <a:xfrm>
              <a:off x="3820331" y="6321364"/>
              <a:ext cx="2155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AFRL-2022-4369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1572B3-8686-4835-B013-AE3D05F43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750" y="5650368"/>
            <a:ext cx="20574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0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33544A-F1E0-8867-56B9-1EEB7887D052}"/>
              </a:ext>
            </a:extLst>
          </p:cNvPr>
          <p:cNvSpPr txBox="1"/>
          <p:nvPr/>
        </p:nvSpPr>
        <p:spPr>
          <a:xfrm>
            <a:off x="1590675" y="5200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277032-586C-0593-7A62-830348E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Acknowledgements and Cited Literature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8C3DAE-87A0-CC1F-61A4-9E5484141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Aga, R., Jordan, C., Aga, R. S., Bartsch, C. M., &amp; Heckman, E. M. (2014). Metal electrode work function modification using aerosol jet printing. </a:t>
            </a:r>
            <a:r>
              <a:rPr lang="en-US" i="1" dirty="0">
                <a:effectLst/>
              </a:rPr>
              <a:t>IEEE Electron Device Letters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35</a:t>
            </a:r>
            <a:r>
              <a:rPr lang="en-US" dirty="0">
                <a:effectLst/>
              </a:rPr>
              <a:t>(11), 1124–1126. </a:t>
            </a:r>
            <a:r>
              <a:rPr lang="en-US" dirty="0">
                <a:effectLst/>
                <a:hlinkClick r:id="rId2"/>
              </a:rPr>
              <a:t>https://doi.org/10.1109/led.2014.2355142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Thank you to the AFRL and Wright State faculty for the assistance as well as the DAGSI program for the continued support to complete this 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6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44370"/>
            <a:ext cx="11318701" cy="2948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4C58E0-344D-4BC8-3282-5C2422833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260" y="1690688"/>
            <a:ext cx="3609145" cy="2706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AB752B-0F46-034D-5BEC-0A239302C483}"/>
              </a:ext>
            </a:extLst>
          </p:cNvPr>
          <p:cNvSpPr txBox="1"/>
          <p:nvPr/>
        </p:nvSpPr>
        <p:spPr>
          <a:xfrm>
            <a:off x="8117046" y="4434006"/>
            <a:ext cx="3638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Print and Laser Path from developed </a:t>
            </a:r>
            <a:r>
              <a:rPr lang="en-US" sz="1200" dirty="0" err="1"/>
              <a:t>AutoCad</a:t>
            </a:r>
            <a:r>
              <a:rPr lang="en-US" sz="1200" dirty="0"/>
              <a:t> toolpath.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505222-DDC5-45FE-ABFF-2E1BD05D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8FC6F-096C-48E1-A8D5-E55E34EF2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895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 of </a:t>
            </a:r>
            <a:r>
              <a:rPr lang="en-US" dirty="0" err="1"/>
              <a:t>AutoCad</a:t>
            </a:r>
            <a:r>
              <a:rPr lang="en-US" dirty="0"/>
              <a:t> to design samples for testing</a:t>
            </a:r>
          </a:p>
          <a:p>
            <a:r>
              <a:rPr lang="en-US" dirty="0"/>
              <a:t>Aerosol Jet Printing of a selected metal ink (</a:t>
            </a:r>
            <a:r>
              <a:rPr lang="en-US" dirty="0" err="1"/>
              <a:t>ElectronInks</a:t>
            </a:r>
            <a:r>
              <a:rPr lang="en-US" dirty="0"/>
              <a:t> 616 Formulation) patches on selected substrates</a:t>
            </a:r>
          </a:p>
          <a:p>
            <a:r>
              <a:rPr lang="en-US" dirty="0"/>
              <a:t>Definition of Conductive patterns by laser scanning and solvent washing</a:t>
            </a:r>
          </a:p>
          <a:p>
            <a:r>
              <a:rPr lang="en-US" dirty="0"/>
              <a:t>Determination of effect of laser power on resistivity, work function, and temperature coefficient of resistance</a:t>
            </a:r>
          </a:p>
          <a:p>
            <a:r>
              <a:rPr lang="en-US" dirty="0"/>
              <a:t>Investigation of short-term aging on sintered thin films</a:t>
            </a:r>
          </a:p>
          <a:p>
            <a:r>
              <a:rPr lang="en-US" dirty="0"/>
              <a:t>Optimization of parameters for development of strain gauges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6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B7B75-E83E-7E13-1999-8C75DA8F5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7" b="90889" l="5556" r="91667">
                        <a14:foregroundMark x1="73611" y1="90000" x2="80556" y2="91111"/>
                        <a14:foregroundMark x1="93333" y1="84444" x2="90556" y2="71778"/>
                        <a14:foregroundMark x1="90556" y1="71778" x2="92222" y2="63111"/>
                        <a14:foregroundMark x1="19444" y1="40000" x2="13611" y2="44667"/>
                        <a14:foregroundMark x1="5833" y1="46444" x2="6111" y2="40889"/>
                        <a14:foregroundMark x1="26389" y1="55778" x2="26667" y2="55778"/>
                        <a14:foregroundMark x1="68056" y1="8667" x2="68056" y2="8667"/>
                        <a14:foregroundMark x1="39167" y1="14000" x2="39167" y2="14000"/>
                        <a14:foregroundMark x1="31944" y1="18444" x2="31944" y2="19333"/>
                        <a14:foregroundMark x1="32222" y1="22222" x2="32222" y2="22222"/>
                        <a14:foregroundMark x1="32222" y1="21333" x2="32222" y2="2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2362" y="94772"/>
            <a:ext cx="3429000" cy="428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257B75-FF97-2538-E3B3-7E8C8F4D6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1" b="89231" l="8000" r="94667">
                        <a14:foregroundMark x1="8444" y1="19385" x2="8444" y2="19385"/>
                        <a14:foregroundMark x1="73111" y1="61538" x2="73111" y2="61538"/>
                        <a14:foregroundMark x1="72889" y1="66462" x2="72889" y2="66462"/>
                        <a14:foregroundMark x1="76889" y1="67692" x2="76889" y2="67692"/>
                        <a14:foregroundMark x1="90000" y1="67692" x2="92444" y2="67692"/>
                        <a14:foregroundMark x1="69333" y1="40615" x2="91111" y2="34769"/>
                        <a14:foregroundMark x1="74667" y1="36923" x2="69556" y2="34769"/>
                        <a14:foregroundMark x1="75111" y1="5231" x2="93111" y2="7385"/>
                        <a14:foregroundMark x1="93111" y1="7385" x2="75111" y2="7077"/>
                        <a14:foregroundMark x1="74667" y1="12615" x2="80444" y2="12615"/>
                        <a14:foregroundMark x1="76000" y1="14462" x2="80222" y2="14154"/>
                        <a14:foregroundMark x1="76444" y1="14154" x2="76889" y2="14462"/>
                        <a14:foregroundMark x1="80222" y1="13846" x2="80222" y2="13846"/>
                        <a14:foregroundMark x1="80222" y1="12923" x2="79778" y2="12615"/>
                        <a14:foregroundMark x1="77778" y1="11692" x2="76222" y2="12000"/>
                        <a14:foregroundMark x1="76000" y1="12000" x2="76000" y2="12000"/>
                        <a14:foregroundMark x1="80444" y1="7385" x2="81111" y2="7077"/>
                        <a14:foregroundMark x1="83778" y1="6154" x2="84222" y2="6154"/>
                        <a14:foregroundMark x1="85333" y1="5846" x2="86444" y2="5538"/>
                        <a14:foregroundMark x1="86889" y1="5538" x2="86889" y2="5538"/>
                        <a14:foregroundMark x1="89111" y1="5538" x2="89556" y2="6154"/>
                        <a14:foregroundMark x1="90667" y1="6154" x2="90889" y2="6154"/>
                        <a14:foregroundMark x1="91111" y1="6154" x2="91778" y2="6769"/>
                        <a14:foregroundMark x1="93556" y1="6769" x2="93556" y2="6769"/>
                        <a14:foregroundMark x1="93778" y1="7077" x2="93778" y2="7077"/>
                        <a14:foregroundMark x1="94667" y1="7692" x2="94667" y2="7692"/>
                        <a14:foregroundMark x1="94222" y1="8308" x2="93778" y2="8923"/>
                        <a14:foregroundMark x1="92889" y1="8923" x2="91333" y2="9538"/>
                        <a14:foregroundMark x1="90444" y1="8923" x2="89778" y2="8923"/>
                        <a14:foregroundMark x1="88222" y1="8308" x2="86667" y2="8308"/>
                        <a14:foregroundMark x1="87333" y1="35692" x2="87333" y2="35692"/>
                        <a14:foregroundMark x1="85111" y1="35692" x2="84667" y2="35385"/>
                        <a14:foregroundMark x1="82444" y1="34462" x2="81333" y2="34462"/>
                        <a14:foregroundMark x1="80000" y1="34154" x2="79111" y2="34154"/>
                        <a14:foregroundMark x1="77556" y1="33846" x2="76667" y2="34154"/>
                        <a14:foregroundMark x1="76000" y1="34462" x2="74889" y2="35692"/>
                        <a14:foregroundMark x1="74000" y1="35385" x2="72889" y2="35692"/>
                        <a14:foregroundMark x1="71556" y1="34769" x2="70222" y2="35077"/>
                        <a14:foregroundMark x1="69556" y1="35077" x2="68667" y2="35385"/>
                        <a14:foregroundMark x1="68000" y1="35692" x2="68000" y2="35692"/>
                        <a14:foregroundMark x1="68889" y1="34462" x2="70222" y2="34154"/>
                        <a14:foregroundMark x1="73778" y1="32923" x2="75333" y2="33231"/>
                        <a14:foregroundMark x1="77778" y1="33231" x2="79556" y2="32923"/>
                        <a14:foregroundMark x1="81111" y1="32923" x2="82000" y2="32923"/>
                        <a14:foregroundMark x1="84667" y1="33231" x2="86222" y2="33231"/>
                        <a14:foregroundMark x1="86889" y1="33231" x2="87778" y2="33231"/>
                        <a14:foregroundMark x1="88667" y1="33231" x2="88667" y2="33231"/>
                        <a14:foregroundMark x1="90667" y1="32923" x2="91111" y2="32923"/>
                        <a14:foregroundMark x1="92444" y1="33231" x2="92444" y2="33231"/>
                        <a14:foregroundMark x1="92889" y1="34154" x2="92889" y2="34154"/>
                        <a14:foregroundMark x1="93556" y1="34154" x2="93556" y2="34154"/>
                        <a14:foregroundMark x1="93778" y1="34769" x2="94000" y2="35385"/>
                        <a14:foregroundMark x1="94222" y1="36308" x2="94222" y2="36308"/>
                        <a14:foregroundMark x1="94222" y1="36923" x2="93556" y2="36923"/>
                        <a14:foregroundMark x1="92000" y1="37231" x2="91111" y2="37231"/>
                        <a14:foregroundMark x1="89778" y1="37231" x2="88667" y2="37538"/>
                        <a14:foregroundMark x1="88222" y1="37538" x2="87333" y2="37538"/>
                        <a14:foregroundMark x1="86222" y1="37846" x2="85556" y2="38154"/>
                        <a14:foregroundMark x1="84889" y1="38154" x2="84222" y2="38462"/>
                        <a14:foregroundMark x1="83556" y1="38769" x2="83111" y2="38769"/>
                        <a14:foregroundMark x1="82444" y1="38769" x2="82000" y2="38769"/>
                        <a14:foregroundMark x1="70222" y1="39077" x2="70222" y2="39077"/>
                        <a14:foregroundMark x1="70000" y1="39077" x2="70000" y2="39077"/>
                        <a14:foregroundMark x1="70000" y1="38769" x2="70000" y2="38769"/>
                        <a14:foregroundMark x1="70222" y1="37846" x2="70222" y2="37846"/>
                        <a14:foregroundMark x1="70889" y1="37231" x2="71111" y2="37538"/>
                        <a14:foregroundMark x1="87778" y1="68923" x2="85778" y2="69231"/>
                        <a14:foregroundMark x1="83333" y1="68000" x2="82000" y2="68000"/>
                        <a14:foregroundMark x1="79556" y1="67077" x2="78000" y2="66769"/>
                        <a14:foregroundMark x1="76222" y1="66769" x2="75778" y2="67077"/>
                        <a14:foregroundMark x1="75778" y1="67385" x2="77111" y2="67692"/>
                        <a14:foregroundMark x1="80222" y1="68308" x2="82000" y2="68000"/>
                        <a14:foregroundMark x1="83333" y1="67692" x2="83333" y2="67692"/>
                        <a14:foregroundMark x1="86667" y1="67692" x2="87778" y2="67692"/>
                        <a14:foregroundMark x1="90667" y1="67692" x2="90667" y2="67692"/>
                        <a14:foregroundMark x1="91778" y1="67385" x2="91778" y2="67385"/>
                        <a14:foregroundMark x1="91778" y1="67385" x2="91778" y2="67385"/>
                        <a14:foregroundMark x1="91778" y1="67385" x2="86222" y2="67077"/>
                        <a14:foregroundMark x1="90222" y1="66769" x2="90222" y2="66769"/>
                        <a14:foregroundMark x1="89333" y1="65538" x2="88667" y2="65538"/>
                        <a14:foregroundMark x1="91111" y1="65846" x2="91111" y2="65846"/>
                        <a14:foregroundMark x1="91556" y1="66154" x2="91556" y2="66154"/>
                        <a14:foregroundMark x1="92000" y1="65846" x2="92000" y2="65846"/>
                        <a14:foregroundMark x1="88222" y1="64308" x2="88222" y2="64308"/>
                        <a14:foregroundMark x1="88222" y1="64000" x2="88222" y2="64000"/>
                        <a14:foregroundMark x1="88000" y1="63385" x2="88000" y2="63385"/>
                        <a14:foregroundMark x1="87556" y1="62769" x2="87333" y2="62462"/>
                        <a14:foregroundMark x1="86444" y1="62154" x2="84889" y2="62154"/>
                        <a14:foregroundMark x1="83778" y1="62154" x2="83333" y2="62154"/>
                        <a14:foregroundMark x1="82889" y1="62154" x2="82444" y2="62154"/>
                        <a14:foregroundMark x1="82444" y1="62154" x2="82000" y2="62154"/>
                        <a14:foregroundMark x1="81111" y1="62154" x2="80444" y2="62154"/>
                        <a14:foregroundMark x1="79778" y1="62154" x2="79111" y2="62154"/>
                        <a14:foregroundMark x1="78667" y1="62154" x2="78000" y2="61846"/>
                        <a14:foregroundMark x1="77111" y1="61538" x2="76667" y2="61846"/>
                        <a14:foregroundMark x1="76000" y1="61846" x2="75333" y2="62462"/>
                        <a14:foregroundMark x1="75111" y1="63077" x2="75111" y2="63385"/>
                        <a14:foregroundMark x1="75111" y1="63385" x2="72889" y2="63692"/>
                        <a14:foregroundMark x1="72222" y1="63692" x2="72000" y2="64308"/>
                        <a14:foregroundMark x1="72667" y1="64923" x2="73556" y2="65231"/>
                        <a14:foregroundMark x1="78444" y1="65538" x2="80444" y2="65538"/>
                        <a14:foregroundMark x1="84444" y1="65846" x2="85111" y2="65846"/>
                        <a14:foregroundMark x1="65556" y1="46462" x2="65556" y2="46462"/>
                        <a14:foregroundMark x1="71111" y1="72308" x2="71111" y2="72308"/>
                        <a14:foregroundMark x1="71778" y1="8308" x2="72222" y2="11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4686" y="4325798"/>
            <a:ext cx="2953609" cy="2133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5DF905-59ED-4220-38D8-BD3B175D65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42" b="99394" l="0" r="97636">
                        <a14:foregroundMark x1="78960" y1="55455" x2="96927" y2="45152"/>
                        <a14:foregroundMark x1="96690" y1="41818" x2="85579" y2="38485"/>
                        <a14:foregroundMark x1="86525" y1="47576" x2="83215" y2="48182"/>
                        <a14:foregroundMark x1="79905" y1="32727" x2="66667" y2="32121"/>
                        <a14:foregroundMark x1="75887" y1="32727" x2="75887" y2="32727"/>
                        <a14:foregroundMark x1="93144" y1="49091" x2="91253" y2="51212"/>
                        <a14:foregroundMark x1="89598" y1="52727" x2="89835" y2="53939"/>
                        <a14:foregroundMark x1="67139" y1="82727" x2="65248" y2="84848"/>
                        <a14:foregroundMark x1="40662" y1="86667" x2="21749" y2="85758"/>
                        <a14:foregroundMark x1="7801" y1="82424" x2="7801" y2="82424"/>
                        <a14:foregroundMark x1="7801" y1="79697" x2="8038" y2="76667"/>
                        <a14:foregroundMark x1="6856" y1="14242" x2="5674" y2="19697"/>
                        <a14:foregroundMark x1="13948" y1="11515" x2="14894" y2="8788"/>
                        <a14:foregroundMark x1="15603" y1="5758" x2="15603" y2="5758"/>
                        <a14:foregroundMark x1="51537" y1="12121" x2="51773" y2="12727"/>
                        <a14:foregroundMark x1="46099" y1="10606" x2="45863" y2="11818"/>
                        <a14:foregroundMark x1="15603" y1="9394" x2="15603" y2="9394"/>
                        <a14:foregroundMark x1="9693" y1="49697" x2="6383" y2="49697"/>
                        <a14:foregroundMark x1="11111" y1="50000" x2="12766" y2="49091"/>
                        <a14:foregroundMark x1="12057" y1="47576" x2="7092" y2="49394"/>
                        <a14:foregroundMark x1="31915" y1="74545" x2="35461" y2="77576"/>
                        <a14:foregroundMark x1="4019" y1="66667" x2="10875" y2="69394"/>
                        <a14:foregroundMark x1="2837" y1="69091" x2="9456" y2="68485"/>
                        <a14:foregroundMark x1="13712" y1="68788" x2="17494" y2="68788"/>
                        <a14:foregroundMark x1="3783" y1="83939" x2="14421" y2="88182"/>
                        <a14:foregroundMark x1="4728" y1="89394" x2="15603" y2="89091"/>
                        <a14:foregroundMark x1="10165" y1="89091" x2="21040" y2="89091"/>
                        <a14:foregroundMark x1="3546" y1="90000" x2="1418" y2="89394"/>
                        <a14:foregroundMark x1="3073" y1="87879" x2="3073" y2="87879"/>
                        <a14:foregroundMark x1="2837" y1="87879" x2="1655" y2="88182"/>
                        <a14:foregroundMark x1="946" y1="87879" x2="2128" y2="88788"/>
                        <a14:foregroundMark x1="2837" y1="88788" x2="3783" y2="88485"/>
                        <a14:foregroundMark x1="37589" y1="97273" x2="46809" y2="97273"/>
                        <a14:foregroundMark x1="38534" y1="97273" x2="48227" y2="97273"/>
                        <a14:foregroundMark x1="45626" y1="98485" x2="57210" y2="98182"/>
                        <a14:foregroundMark x1="55083" y1="98182" x2="61702" y2="98788"/>
                        <a14:foregroundMark x1="53191" y1="99394" x2="52246" y2="99394"/>
                        <a14:foregroundMark x1="47045" y1="98182" x2="47045" y2="98182"/>
                        <a14:foregroundMark x1="48936" y1="97273" x2="52482" y2="97576"/>
                        <a14:foregroundMark x1="53901" y1="97576" x2="55556" y2="97576"/>
                        <a14:foregroundMark x1="59102" y1="98182" x2="60284" y2="98182"/>
                        <a14:foregroundMark x1="61939" y1="98182" x2="60757" y2="97879"/>
                        <a14:foregroundMark x1="55083" y1="97273" x2="53428" y2="97576"/>
                        <a14:foregroundMark x1="50827" y1="97576" x2="49409" y2="97879"/>
                        <a14:foregroundMark x1="47754" y1="97879" x2="47754" y2="97879"/>
                        <a14:foregroundMark x1="53901" y1="98485" x2="54374" y2="98485"/>
                        <a14:foregroundMark x1="54846" y1="98485" x2="49409" y2="98485"/>
                        <a14:foregroundMark x1="43735" y1="98788" x2="43735" y2="98788"/>
                        <a14:foregroundMark x1="40898" y1="98788" x2="40189" y2="98485"/>
                        <a14:foregroundMark x1="40189" y1="97576" x2="39480" y2="97273"/>
                        <a14:foregroundMark x1="40189" y1="96364" x2="40662" y2="96061"/>
                        <a14:foregroundMark x1="40426" y1="94848" x2="38061" y2="90000"/>
                        <a14:foregroundMark x1="36170" y1="89394" x2="34988" y2="87576"/>
                        <a14:foregroundMark x1="36879" y1="87879" x2="39480" y2="90909"/>
                        <a14:foregroundMark x1="36879" y1="89394" x2="43026" y2="94545"/>
                        <a14:foregroundMark x1="15130" y1="68182" x2="236" y2="67273"/>
                        <a14:foregroundMark x1="6856" y1="48182" x2="10638" y2="51212"/>
                        <a14:foregroundMark x1="16076" y1="49697" x2="11820" y2="49091"/>
                        <a14:foregroundMark x1="13712" y1="48485" x2="13712" y2="49091"/>
                        <a14:foregroundMark x1="20095" y1="98485" x2="20095" y2="98485"/>
                        <a14:foregroundMark x1="69976" y1="87879" x2="69976" y2="87879"/>
                        <a14:foregroundMark x1="75414" y1="87879" x2="64066" y2="85758"/>
                        <a14:foregroundMark x1="72104" y1="86061" x2="91253" y2="84545"/>
                        <a14:foregroundMark x1="91253" y1="84545" x2="92671" y2="83636"/>
                        <a14:foregroundMark x1="88180" y1="88788" x2="87707" y2="65758"/>
                        <a14:foregroundMark x1="88652" y1="59697" x2="88889" y2="76667"/>
                        <a14:foregroundMark x1="88180" y1="86667" x2="73759" y2="87576"/>
                        <a14:foregroundMark x1="81324" y1="54242" x2="94326" y2="36970"/>
                        <a14:foregroundMark x1="94326" y1="36970" x2="97636" y2="55152"/>
                        <a14:foregroundMark x1="66667" y1="7273" x2="66667" y2="7273"/>
                        <a14:foregroundMark x1="66667" y1="6667" x2="66667" y2="6667"/>
                        <a14:foregroundMark x1="67139" y1="6667" x2="67139" y2="6667"/>
                        <a14:foregroundMark x1="69267" y1="5758" x2="69267" y2="5758"/>
                        <a14:foregroundMark x1="69976" y1="5758" x2="69976" y2="5758"/>
                        <a14:foregroundMark x1="72813" y1="5758" x2="73995" y2="5758"/>
                        <a14:foregroundMark x1="75650" y1="6364" x2="76359" y2="6364"/>
                        <a14:foregroundMark x1="78487" y1="6364" x2="78960" y2="6061"/>
                        <a14:foregroundMark x1="79905" y1="5758" x2="80615" y2="5758"/>
                        <a14:foregroundMark x1="82506" y1="5758" x2="83215" y2="5758"/>
                        <a14:foregroundMark x1="85579" y1="6667" x2="87470" y2="7273"/>
                        <a14:foregroundMark x1="89362" y1="7273" x2="89835" y2="6667"/>
                        <a14:foregroundMark x1="89362" y1="7576" x2="89835" y2="17273"/>
                        <a14:foregroundMark x1="89835" y1="17576" x2="89598" y2="38182"/>
                        <a14:foregroundMark x1="11820" y1="13939" x2="55792" y2="6970"/>
                        <a14:foregroundMark x1="55792" y1="6970" x2="68085" y2="7879"/>
                        <a14:foregroundMark x1="37825" y1="4242" x2="37825" y2="4242"/>
                        <a14:foregroundMark x1="37825" y1="5455" x2="37825" y2="5455"/>
                        <a14:foregroundMark x1="82270" y1="34545" x2="82270" y2="34545"/>
                        <a14:foregroundMark x1="82270" y1="32727" x2="82270" y2="32727"/>
                        <a14:foregroundMark x1="80851" y1="32727" x2="80851" y2="32727"/>
                        <a14:foregroundMark x1="82033" y1="32121" x2="82033" y2="32121"/>
                        <a14:foregroundMark x1="81560" y1="32121" x2="81560" y2="32121"/>
                        <a14:foregroundMark x1="83688" y1="32121" x2="83688" y2="32121"/>
                        <a14:foregroundMark x1="83688" y1="31818" x2="83688" y2="31818"/>
                        <a14:foregroundMark x1="83688" y1="31212" x2="83688" y2="31212"/>
                        <a14:foregroundMark x1="75887" y1="31212" x2="75887" y2="31212"/>
                        <a14:foregroundMark x1="14421" y1="48182" x2="14421" y2="48182"/>
                        <a14:foregroundMark x1="14657" y1="48182" x2="14657" y2="48182"/>
                        <a14:foregroundMark x1="15130" y1="48485" x2="15130" y2="484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8295" y="4237136"/>
            <a:ext cx="2847975" cy="22218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DF53DC-8BB8-6400-88E0-FB0B9775F848}"/>
              </a:ext>
            </a:extLst>
          </p:cNvPr>
          <p:cNvSpPr txBox="1"/>
          <p:nvPr/>
        </p:nvSpPr>
        <p:spPr>
          <a:xfrm>
            <a:off x="6469381" y="6458960"/>
            <a:ext cx="5177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Sample setup (left) and Circuit diagram (right) used for resistivity measurements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4FD9D2-0656-436E-BE02-03415873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Resistivity Measurements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A4AE3-8C17-410F-AFDB-112353986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Using AJ300, Was able to successfully create thin film electrodes using </a:t>
            </a:r>
            <a:r>
              <a:rPr lang="en-US" dirty="0" err="1"/>
              <a:t>Novacentrix</a:t>
            </a:r>
            <a:r>
              <a:rPr lang="en-US" dirty="0"/>
              <a:t> </a:t>
            </a:r>
            <a:r>
              <a:rPr lang="en-US" dirty="0" err="1"/>
              <a:t>nano</a:t>
            </a:r>
            <a:r>
              <a:rPr lang="en-US" dirty="0"/>
              <a:t>-silver ink using a thermal sintering process.</a:t>
            </a:r>
          </a:p>
          <a:p>
            <a:endParaRPr lang="en-US" dirty="0"/>
          </a:p>
          <a:p>
            <a:r>
              <a:rPr lang="en-US" dirty="0"/>
              <a:t>EI-616 single traces were added post thermal sintering using laser sintering at varying laser powers. (40mW, 60mW, 80mW, 100mW, 120mW, and 140mW)</a:t>
            </a:r>
          </a:p>
          <a:p>
            <a:endParaRPr lang="en-US" dirty="0"/>
          </a:p>
          <a:p>
            <a:r>
              <a:rPr lang="en-US" dirty="0"/>
              <a:t>Found early on that 40mW was not enough power to reliably generate samples for testing, replaced with samples sintered with 140mW laser.</a:t>
            </a:r>
          </a:p>
          <a:p>
            <a:endParaRPr lang="en-US" dirty="0"/>
          </a:p>
          <a:p>
            <a:r>
              <a:rPr lang="en-US" dirty="0"/>
              <a:t>Additionally adopted a batch printing process to ensure consistency with printing.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1B0765-1DA9-6388-287A-72B8E9577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199" y="0"/>
            <a:ext cx="12620624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0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49" y="1954567"/>
            <a:ext cx="11318701" cy="2948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E235A5-1C20-BB22-717A-78B24B512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4" b="90000" l="9854" r="89964">
                        <a14:foregroundMark x1="21168" y1="12105" x2="21168" y2="12105"/>
                        <a14:foregroundMark x1="75182" y1="14474" x2="75182" y2="14474"/>
                        <a14:foregroundMark x1="79015" y1="85789" x2="79015" y2="85789"/>
                        <a14:foregroundMark x1="72263" y1="77632" x2="72263" y2="77632"/>
                        <a14:foregroundMark x1="41058" y1="20000" x2="41058" y2="20000"/>
                        <a14:foregroundMark x1="56934" y1="15000" x2="56934" y2="15000"/>
                        <a14:foregroundMark x1="40876" y1="9474" x2="40876" y2="9474"/>
                        <a14:foregroundMark x1="21533" y1="85263" x2="20985" y2="85000"/>
                        <a14:foregroundMark x1="40876" y1="90000" x2="40876" y2="90000"/>
                        <a14:foregroundMark x1="57117" y1="76579" x2="57117" y2="765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7786" y="2542665"/>
            <a:ext cx="1920206" cy="1331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3FCB63-13D0-1C28-CC6B-B6055139C47A}"/>
              </a:ext>
            </a:extLst>
          </p:cNvPr>
          <p:cNvSpPr txBox="1"/>
          <p:nvPr/>
        </p:nvSpPr>
        <p:spPr>
          <a:xfrm>
            <a:off x="6474470" y="3872465"/>
            <a:ext cx="221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Layout of work function samples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70701298-A9B7-4619-E8EB-09C1490982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461" y="1457154"/>
            <a:ext cx="3501539" cy="2682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B1CD78-7603-4BA0-5CCF-D190B3523CCB}"/>
              </a:ext>
            </a:extLst>
          </p:cNvPr>
          <p:cNvSpPr txBox="1"/>
          <p:nvPr/>
        </p:nvSpPr>
        <p:spPr>
          <a:xfrm>
            <a:off x="8644434" y="4210103"/>
            <a:ext cx="35935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Initial Results from Singular Sample Submission. Work function appears to be the </a:t>
            </a:r>
            <a:r>
              <a:rPr lang="en-US" sz="1400" b="1" dirty="0"/>
              <a:t>highest at 100 </a:t>
            </a:r>
            <a:r>
              <a:rPr lang="en-US" sz="1400" b="1" dirty="0" err="1"/>
              <a:t>mW</a:t>
            </a:r>
            <a:r>
              <a:rPr lang="en-US" sz="1400" b="1" dirty="0"/>
              <a:t> </a:t>
            </a:r>
            <a:r>
              <a:rPr lang="en-US" sz="1400" dirty="0"/>
              <a:t>laser power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F35E5-F574-42E8-9070-2460469E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 Function Measurements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CF7F4-F9BC-4BAA-A9B7-449CE9763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8313" cy="37761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Created new toolpath for use in work-function study.</a:t>
            </a:r>
          </a:p>
          <a:p>
            <a:endParaRPr lang="en-US" dirty="0"/>
          </a:p>
          <a:p>
            <a:r>
              <a:rPr lang="en-US" dirty="0"/>
              <a:t>Similar process to resistivity study, electrodes printed using </a:t>
            </a:r>
            <a:r>
              <a:rPr lang="en-US" dirty="0" err="1"/>
              <a:t>Novacentrix</a:t>
            </a:r>
            <a:r>
              <a:rPr lang="en-US" dirty="0"/>
              <a:t>, area of interest printed using EI-616.</a:t>
            </a:r>
          </a:p>
          <a:p>
            <a:endParaRPr lang="en-US" dirty="0"/>
          </a:p>
          <a:p>
            <a:r>
              <a:rPr lang="en-US" dirty="0"/>
              <a:t>Sample was then laser sintered with varying laser powers (60mW – 140mW) in larger areas, then sent to Wright State for work function 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7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4E425-C3D2-7360-2148-31C8A47B1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897" y="1429472"/>
            <a:ext cx="4255377" cy="1499746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E28D877-07C5-50FF-079F-F87DAA6E3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87" y="3113188"/>
            <a:ext cx="2658999" cy="1606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D0D8CF-CA37-E4B6-C052-B126319D61D5}"/>
              </a:ext>
            </a:extLst>
          </p:cNvPr>
          <p:cNvSpPr txBox="1"/>
          <p:nvPr/>
        </p:nvSpPr>
        <p:spPr>
          <a:xfrm>
            <a:off x="7191375" y="4837871"/>
            <a:ext cx="41624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Example TCR circuit setup (bottom) and physical sample (top)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316D5A-9950-42DF-92C0-CF082737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Temperature Coefficient of Resistance Measurements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91B50-39D2-49E0-8257-859A680B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694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Created new toolpath for use in TCR study.</a:t>
            </a:r>
          </a:p>
          <a:p>
            <a:endParaRPr lang="en-US" dirty="0"/>
          </a:p>
          <a:p>
            <a:r>
              <a:rPr lang="en-US" dirty="0"/>
              <a:t>Samples were produced using only EI-616 and 100mW laser power for on glass substrates, reducing to 50mW laser power when switching to FR4 substrates.</a:t>
            </a:r>
          </a:p>
          <a:p>
            <a:endParaRPr lang="en-US" dirty="0"/>
          </a:p>
          <a:p>
            <a:r>
              <a:rPr lang="en-US" dirty="0"/>
              <a:t>Temperature ramp under constant current (20 - 100°C under 1.0mA current) in ambient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8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E2CD4A-D653-5334-0737-2829A2355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090" y="114300"/>
            <a:ext cx="13038119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9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681FDC-1B25-47ED-8804-C2E7FAB4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Ongoing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95C70-6CAE-4B5F-AE28-20E1DCA5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sample size for resistivity study to have statistically significant data.</a:t>
            </a:r>
          </a:p>
          <a:p>
            <a:r>
              <a:rPr lang="en-US" dirty="0"/>
              <a:t>Increase sample size for work function study.</a:t>
            </a:r>
          </a:p>
          <a:p>
            <a:r>
              <a:rPr lang="en-US" dirty="0"/>
              <a:t>Continue testing TCR samples using different substrates to generate comparison data.</a:t>
            </a:r>
          </a:p>
          <a:p>
            <a:r>
              <a:rPr lang="en-US" dirty="0"/>
              <a:t>Permitting, add new variable (Laser speed) to testing to generate process maps for selected ink.</a:t>
            </a:r>
          </a:p>
          <a:p>
            <a:r>
              <a:rPr lang="en-US" dirty="0"/>
              <a:t>Implement optimized parameters to produce strain gauges for study.</a:t>
            </a:r>
          </a:p>
          <a:p>
            <a:r>
              <a:rPr lang="en-US" dirty="0"/>
              <a:t>SEM imaging and characterization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6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4BC0A-6226-4E0B-90B6-9C809B06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E2829-2419-4ADE-B65F-65FC20936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factor of resistivity is minimized with laser power set to 100mW on glass.</a:t>
            </a:r>
          </a:p>
          <a:p>
            <a:r>
              <a:rPr lang="en-US" dirty="0"/>
              <a:t>Work function is maximized with laser power set to 100mW on glass.</a:t>
            </a:r>
          </a:p>
          <a:p>
            <a:r>
              <a:rPr lang="en-US" dirty="0"/>
              <a:t>Temperature coefficient of resistance (TCR) is consistent at both 50mW and 100mW on FR4 and Glass substrates respectively</a:t>
            </a:r>
          </a:p>
          <a:p>
            <a:r>
              <a:rPr lang="en-US" dirty="0"/>
              <a:t>Ongoing work to continue gathering data to support current findings.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80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618</Words>
  <Application>Microsoft Office PowerPoint</Application>
  <PresentationFormat>Widescreen</PresentationFormat>
  <Paragraphs>64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Objectives</vt:lpstr>
      <vt:lpstr>Resistivity Measurements </vt:lpstr>
      <vt:lpstr>PowerPoint Presentation</vt:lpstr>
      <vt:lpstr>Work Function Measurements </vt:lpstr>
      <vt:lpstr>Temperature Coefficient of Resistance Measurements </vt:lpstr>
      <vt:lpstr>PowerPoint Presentation</vt:lpstr>
      <vt:lpstr>Ongoing Work</vt:lpstr>
      <vt:lpstr>Summary</vt:lpstr>
      <vt:lpstr>Acknowledgements and Cited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Tye</dc:creator>
  <cp:lastModifiedBy>Mackenzie Lawson</cp:lastModifiedBy>
  <cp:revision>24</cp:revision>
  <dcterms:created xsi:type="dcterms:W3CDTF">2021-07-16T13:59:28Z</dcterms:created>
  <dcterms:modified xsi:type="dcterms:W3CDTF">2022-11-09T14:30:05Z</dcterms:modified>
</cp:coreProperties>
</file>