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89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435D520-6283-4E98-83AB-B25D854741AC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1231C24-757D-49FF-83C6-5D265CC19588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F1CA13F-4B3B-4BD7-8D74-C6CCEC01E8CB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AFAE8B5-0EAA-434E-8580-12779C5EEDF1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F761ABEF-829B-4847-B39D-4AD11BC9AB3B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D199DF18-16CF-448D-985E-9A1128864D01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6519C1C9-727E-4C2E-92F6-60DEE31C9A2D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36800A0A-F7C3-4DD6-8193-0BBCF83BB699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0E01FE51-DE27-430C-B8A9-CF7324231BF3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5E149DE1-7711-490C-AAF8-8C95720C1491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5A1FCCD8-7CB9-45FC-B6A6-33029E217D9E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7C00472-198C-4664-99CB-C6EFCC7F8F18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6F3A3663-B075-41CC-820E-ECB91470DB56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7C97A451-272F-462A-B787-497B17519138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588253A7-7A41-4409-BDB5-19A60A91295C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121A5A4B-3663-4735-B179-63EB1C89C991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D634496D-62B5-43DE-A4C9-FFD9C7177DBF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89AB151F-5537-4D9D-8C11-F4BC5E5FE7E0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CFA1D1E2-CBE5-4BB2-B9AB-BB8966C91B30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4249549-1EE2-4B6B-BE9C-81507A038A05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A80D497-30E5-49D9-8E1E-7EE19CC2B61D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C57A11E-057D-40EA-9A6A-D41305D1F20E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B386746-AD5D-4A1A-B663-B952717E6C23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4F055A4-1180-4C89-A9C1-350A04499247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ftr" idx="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ctr">
              <a:lnSpc>
                <a:spcPct val="100000"/>
              </a:lnSpc>
              <a:buNone/>
              <a:defRPr lang="en-US" sz="1400" b="0" strike="noStrike" spc="-1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US" sz="1400" b="0" strike="noStrike" spc="-1">
                <a:latin typeface="Times New Roman"/>
              </a:rPr>
              <a:t> 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sldNum" idx="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9AD2E5B8-0BBD-407D-ACD3-1B8C0E8C8BE4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>
              <a:defRPr lang="en-US" sz="1400" b="0" strike="noStrike" spc="-1">
                <a:latin typeface="Times New Roman"/>
              </a:defRPr>
            </a:lvl1pPr>
          </a:lstStyle>
          <a:p>
            <a:r>
              <a:rPr lang="en-US" sz="1400" b="0" strike="noStrike" spc="-1">
                <a:latin typeface="Times New Roman"/>
              </a:rPr>
              <a:t> 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ftr" idx="4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ctr">
              <a:lnSpc>
                <a:spcPct val="100000"/>
              </a:lnSpc>
              <a:buNone/>
              <a:defRPr lang="en-US" sz="1400" b="0" strike="noStrike" spc="-1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US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sldNum" idx="5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DB8D8FFC-B0D5-4946-A07D-4346237E8E1E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6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>
              <a:defRPr lang="en-US" sz="1400" b="0" strike="noStrike" spc="-1">
                <a:latin typeface="Times New Roman"/>
              </a:defRPr>
            </a:lvl1pPr>
          </a:lstStyle>
          <a:p>
            <a:r>
              <a:rPr lang="en-US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mailto:niunn@ucmail.uc.edu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fosspost.org/researchers-secretly-tried-to-add-vulnerabilities-to-linux-kernel/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doi.org/10.1145/2884781.2884872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/>
          </p:nvPr>
        </p:nvSpPr>
        <p:spPr>
          <a:xfrm>
            <a:off x="2405160" y="1889640"/>
            <a:ext cx="2279880" cy="39384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 fontScale="86000"/>
          </a:bodyPr>
          <a:lstStyle/>
          <a:p>
            <a:pPr>
              <a:lnSpc>
                <a:spcPct val="15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400" b="0" strike="noStrike" spc="-1">
                <a:solidFill>
                  <a:srgbClr val="404040"/>
                </a:solidFill>
                <a:latin typeface="Calibri"/>
              </a:rPr>
              <a:t>Student:</a:t>
            </a:r>
            <a:endParaRPr lang="en-US" sz="2400" b="0" strike="noStrike" spc="-1">
              <a:latin typeface="Arial"/>
            </a:endParaRPr>
          </a:p>
          <a:p>
            <a:pPr>
              <a:lnSpc>
                <a:spcPct val="15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400" b="0" strike="noStrike" spc="-1">
                <a:solidFill>
                  <a:srgbClr val="404040"/>
                </a:solidFill>
                <a:latin typeface="Calibri"/>
              </a:rPr>
              <a:t>Student Email:</a:t>
            </a:r>
            <a:endParaRPr lang="en-US" sz="2400" b="0" strike="noStrike" spc="-1">
              <a:latin typeface="Arial"/>
            </a:endParaRPr>
          </a:p>
          <a:p>
            <a:pPr>
              <a:lnSpc>
                <a:spcPct val="15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400" b="0" strike="noStrike" spc="-1">
                <a:solidFill>
                  <a:srgbClr val="404040"/>
                </a:solidFill>
                <a:latin typeface="Calibri"/>
              </a:rPr>
              <a:t>Faculty:</a:t>
            </a:r>
            <a:endParaRPr lang="en-US" sz="2400" b="0" strike="noStrike" spc="-1">
              <a:latin typeface="Arial"/>
            </a:endParaRPr>
          </a:p>
          <a:p>
            <a:pPr>
              <a:lnSpc>
                <a:spcPct val="15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400" b="0" strike="noStrike" spc="-1">
                <a:solidFill>
                  <a:srgbClr val="404040"/>
                </a:solidFill>
                <a:latin typeface="Calibri"/>
              </a:rPr>
              <a:t>Faculty Email:</a:t>
            </a:r>
            <a:endParaRPr lang="en-US" sz="2400" b="0" strike="noStrike" spc="-1">
              <a:latin typeface="Arial"/>
            </a:endParaRPr>
          </a:p>
          <a:p>
            <a:pPr>
              <a:lnSpc>
                <a:spcPct val="15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400" b="0" strike="noStrike" spc="-1">
                <a:solidFill>
                  <a:srgbClr val="404040"/>
                </a:solidFill>
                <a:latin typeface="Calibri"/>
              </a:rPr>
              <a:t>AFRL Sponsor:</a:t>
            </a:r>
            <a:endParaRPr lang="en-US" sz="2400" b="0" strike="noStrike" spc="-1">
              <a:latin typeface="Arial"/>
            </a:endParaRPr>
          </a:p>
          <a:p>
            <a:pPr>
              <a:lnSpc>
                <a:spcPct val="15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400" b="0" strike="noStrike" spc="-1">
                <a:solidFill>
                  <a:srgbClr val="404040"/>
                </a:solidFill>
                <a:latin typeface="Calibri"/>
              </a:rPr>
              <a:t>AFRL Directorate:</a:t>
            </a:r>
            <a:endParaRPr lang="en-US" sz="2400" b="0" strike="noStrike" spc="-1">
              <a:latin typeface="Arial"/>
            </a:endParaRPr>
          </a:p>
        </p:txBody>
      </p:sp>
      <p:pic>
        <p:nvPicPr>
          <p:cNvPr id="83" name="Picture 4" descr="Logo&#10;&#10;Description automatically generated"/>
          <p:cNvPicPr/>
          <p:nvPr/>
        </p:nvPicPr>
        <p:blipFill>
          <a:blip r:embed="rId2"/>
          <a:stretch/>
        </p:blipFill>
        <p:spPr>
          <a:xfrm>
            <a:off x="72720" y="6226560"/>
            <a:ext cx="2010240" cy="557280"/>
          </a:xfrm>
          <a:prstGeom prst="rect">
            <a:avLst/>
          </a:prstGeom>
          <a:ln w="0">
            <a:noFill/>
          </a:ln>
        </p:spPr>
      </p:pic>
      <p:pic>
        <p:nvPicPr>
          <p:cNvPr id="84" name="Picture 6" descr="Logo&#10;&#10;Description automatically generated with medium confidence"/>
          <p:cNvPicPr/>
          <p:nvPr/>
        </p:nvPicPr>
        <p:blipFill>
          <a:blip r:embed="rId3"/>
          <a:stretch/>
        </p:blipFill>
        <p:spPr>
          <a:xfrm>
            <a:off x="72720" y="72720"/>
            <a:ext cx="2010240" cy="803160"/>
          </a:xfrm>
          <a:prstGeom prst="rect">
            <a:avLst/>
          </a:prstGeom>
          <a:ln w="0">
            <a:noFill/>
          </a:ln>
        </p:spPr>
      </p:pic>
      <p:pic>
        <p:nvPicPr>
          <p:cNvPr id="85" name="Picture 8" descr="Logo, icon&#10;&#10;Description automatically generated"/>
          <p:cNvPicPr/>
          <p:nvPr/>
        </p:nvPicPr>
        <p:blipFill>
          <a:blip r:embed="rId4"/>
          <a:stretch/>
        </p:blipFill>
        <p:spPr>
          <a:xfrm>
            <a:off x="10107720" y="72720"/>
            <a:ext cx="2010240" cy="747720"/>
          </a:xfrm>
          <a:prstGeom prst="rect">
            <a:avLst/>
          </a:prstGeom>
          <a:ln w="0">
            <a:noFill/>
          </a:ln>
        </p:spPr>
      </p:pic>
      <p:sp>
        <p:nvSpPr>
          <p:cNvPr id="86" name="TextBox 10"/>
          <p:cNvSpPr/>
          <p:nvPr/>
        </p:nvSpPr>
        <p:spPr>
          <a:xfrm>
            <a:off x="2465640" y="459360"/>
            <a:ext cx="7363800" cy="1369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  <a:ea typeface="Calibri"/>
              </a:rPr>
              <a:t>Improvement of Exploration of Patch Generation Search Spaces Using Software Metrics in the Context of Bug Generation</a:t>
            </a:r>
            <a:endParaRPr lang="en-US" sz="2800" b="0" strike="noStrike" spc="-1">
              <a:latin typeface="Arial"/>
            </a:endParaRPr>
          </a:p>
        </p:txBody>
      </p:sp>
      <p:sp>
        <p:nvSpPr>
          <p:cNvPr id="87" name="Rectangle 12"/>
          <p:cNvSpPr/>
          <p:nvPr/>
        </p:nvSpPr>
        <p:spPr>
          <a:xfrm>
            <a:off x="3564720" y="1889640"/>
            <a:ext cx="6203880" cy="545760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8" name="Rectangle 13"/>
          <p:cNvSpPr/>
          <p:nvPr/>
        </p:nvSpPr>
        <p:spPr>
          <a:xfrm>
            <a:off x="4214160" y="2543040"/>
            <a:ext cx="5554800" cy="545760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9" name="Rectangle 14"/>
          <p:cNvSpPr/>
          <p:nvPr/>
        </p:nvSpPr>
        <p:spPr>
          <a:xfrm>
            <a:off x="3564720" y="3165480"/>
            <a:ext cx="6203880" cy="545760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0" name="Rectangle 15"/>
          <p:cNvSpPr/>
          <p:nvPr/>
        </p:nvSpPr>
        <p:spPr>
          <a:xfrm>
            <a:off x="4214160" y="3787560"/>
            <a:ext cx="5571360" cy="545760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1" name="Rectangle 16"/>
          <p:cNvSpPr/>
          <p:nvPr/>
        </p:nvSpPr>
        <p:spPr>
          <a:xfrm>
            <a:off x="4532400" y="4440960"/>
            <a:ext cx="5253480" cy="545760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2" name="Rectangle 17"/>
          <p:cNvSpPr/>
          <p:nvPr/>
        </p:nvSpPr>
        <p:spPr>
          <a:xfrm>
            <a:off x="4532400" y="5063400"/>
            <a:ext cx="5253480" cy="545760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3" name="TextBox 18"/>
          <p:cNvSpPr/>
          <p:nvPr/>
        </p:nvSpPr>
        <p:spPr>
          <a:xfrm>
            <a:off x="3564720" y="1978920"/>
            <a:ext cx="597528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800" b="0" strike="noStrike" spc="-1">
                <a:solidFill>
                  <a:srgbClr val="808080"/>
                </a:solidFill>
                <a:latin typeface="Calibri"/>
                <a:ea typeface="DejaVu Sans"/>
              </a:rPr>
              <a:t>Dr. Tyler Westland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94" name="TextBox 19"/>
          <p:cNvSpPr/>
          <p:nvPr/>
        </p:nvSpPr>
        <p:spPr>
          <a:xfrm>
            <a:off x="4214160" y="2647080"/>
            <a:ext cx="532584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800" b="0" strike="noStrike" spc="-1">
                <a:solidFill>
                  <a:srgbClr val="808080"/>
                </a:solidFill>
                <a:latin typeface="Calibri"/>
                <a:ea typeface="DejaVu Sans"/>
              </a:rPr>
              <a:t>westlatr@mail.uc.edu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95" name="TextBox 20"/>
          <p:cNvSpPr/>
          <p:nvPr/>
        </p:nvSpPr>
        <p:spPr>
          <a:xfrm>
            <a:off x="3571560" y="3275640"/>
            <a:ext cx="59688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800" b="0" strike="noStrike" spc="-1">
                <a:solidFill>
                  <a:srgbClr val="808080"/>
                </a:solidFill>
                <a:latin typeface="Calibri"/>
                <a:ea typeface="DejaVu Sans"/>
              </a:rPr>
              <a:t>Dr. Nan Niu / Dr. Rashmi Jha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96" name="TextBox 21"/>
          <p:cNvSpPr/>
          <p:nvPr/>
        </p:nvSpPr>
        <p:spPr>
          <a:xfrm>
            <a:off x="4214160" y="3906000"/>
            <a:ext cx="532584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800" b="0" u="sng" strike="noStrike" spc="-1">
                <a:solidFill>
                  <a:srgbClr val="0563C1"/>
                </a:solidFill>
                <a:uFillTx/>
                <a:latin typeface="Calibri"/>
                <a:ea typeface="DejaVu Sans"/>
                <a:hlinkClick r:id="rId5"/>
              </a:rPr>
              <a:t>niunn@ucmail.uc.edu</a:t>
            </a:r>
            <a:r>
              <a:rPr lang="en-US" sz="1800" b="0" strike="noStrike" spc="-1">
                <a:solidFill>
                  <a:srgbClr val="808080"/>
                </a:solidFill>
                <a:latin typeface="Calibri"/>
                <a:ea typeface="DejaVu Sans"/>
              </a:rPr>
              <a:t> / jhari@ucmail.uc.edu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97" name="TextBox 22"/>
          <p:cNvSpPr/>
          <p:nvPr/>
        </p:nvSpPr>
        <p:spPr>
          <a:xfrm>
            <a:off x="4532400" y="4550040"/>
            <a:ext cx="500796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800" b="0" strike="noStrike" spc="-1">
                <a:solidFill>
                  <a:srgbClr val="808080"/>
                </a:solidFill>
                <a:latin typeface="Calibri"/>
                <a:ea typeface="DejaVu Sans"/>
              </a:rPr>
              <a:t>Dr. David Kapp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98" name="TextBox 23"/>
          <p:cNvSpPr/>
          <p:nvPr/>
        </p:nvSpPr>
        <p:spPr>
          <a:xfrm>
            <a:off x="4532400" y="5178600"/>
            <a:ext cx="500796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800" b="0" strike="noStrike" spc="-1">
                <a:solidFill>
                  <a:srgbClr val="808080"/>
                </a:solidFill>
                <a:latin typeface="Calibri"/>
                <a:ea typeface="DejaVu Sans"/>
              </a:rPr>
              <a:t>AFRL/Sensors</a:t>
            </a:r>
            <a:endParaRPr lang="en-US" sz="1800" b="0" strike="noStrike" spc="-1">
              <a:latin typeface="Arial"/>
            </a:endParaRPr>
          </a:p>
        </p:txBody>
      </p:sp>
      <p:grpSp>
        <p:nvGrpSpPr>
          <p:cNvPr id="99" name="Group 26"/>
          <p:cNvGrpSpPr/>
          <p:nvPr/>
        </p:nvGrpSpPr>
        <p:grpSpPr>
          <a:xfrm>
            <a:off x="4343400" y="6134400"/>
            <a:ext cx="4571280" cy="363960"/>
            <a:chOff x="4343400" y="6134400"/>
            <a:chExt cx="4571280" cy="363960"/>
          </a:xfrm>
        </p:grpSpPr>
        <p:sp>
          <p:nvSpPr>
            <p:cNvPr id="100" name="TextBox 27"/>
            <p:cNvSpPr/>
            <p:nvPr/>
          </p:nvSpPr>
          <p:spPr>
            <a:xfrm>
              <a:off x="4343400" y="6134400"/>
              <a:ext cx="1085760" cy="36396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>
                <a:lnSpc>
                  <a:spcPct val="100000"/>
                </a:lnSpc>
                <a:buNone/>
              </a:pPr>
              <a:r>
                <a:rPr lang="en-US" sz="1800" b="0" strike="noStrike" spc="-1">
                  <a:solidFill>
                    <a:srgbClr val="262626"/>
                  </a:solidFill>
                  <a:latin typeface="Calibri"/>
                  <a:ea typeface="DejaVu Sans"/>
                </a:rPr>
                <a:t>PA #:</a:t>
              </a:r>
              <a:endParaRPr lang="en-US" sz="1800" b="0" strike="noStrike" spc="-1">
                <a:latin typeface="Arial"/>
              </a:endParaRPr>
            </a:p>
          </p:txBody>
        </p:sp>
        <p:sp>
          <p:nvSpPr>
            <p:cNvPr id="101" name="TextBox 28"/>
            <p:cNvSpPr/>
            <p:nvPr/>
          </p:nvSpPr>
          <p:spPr>
            <a:xfrm>
              <a:off x="5376960" y="6134400"/>
              <a:ext cx="3537720" cy="36396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>
                <a:lnSpc>
                  <a:spcPct val="100000"/>
                </a:lnSpc>
                <a:buNone/>
              </a:pPr>
              <a:r>
                <a:rPr lang="en-US" sz="1800" b="0" strike="noStrike" spc="-1">
                  <a:solidFill>
                    <a:srgbClr val="808080"/>
                  </a:solidFill>
                  <a:latin typeface="Calibri"/>
                  <a:ea typeface="DejaVu Sans"/>
                </a:rPr>
                <a:t>AFRL-2022-4828</a:t>
              </a:r>
              <a:endParaRPr lang="en-US" sz="1800" b="0" strike="noStrike" spc="-1">
                <a:latin typeface="Arial"/>
              </a:endParaRPr>
            </a:p>
          </p:txBody>
        </p:sp>
      </p:grpSp>
      <p:pic>
        <p:nvPicPr>
          <p:cNvPr id="102" name="Picture 5" descr="Logo&#10;&#10;Description automatically generated"/>
          <p:cNvPicPr/>
          <p:nvPr/>
        </p:nvPicPr>
        <p:blipFill>
          <a:blip r:embed="rId6"/>
          <a:stretch/>
        </p:blipFill>
        <p:spPr>
          <a:xfrm>
            <a:off x="10463400" y="5414040"/>
            <a:ext cx="1611000" cy="13755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Box 8"/>
          <p:cNvSpPr/>
          <p:nvPr/>
        </p:nvSpPr>
        <p:spPr>
          <a:xfrm>
            <a:off x="616680" y="6266160"/>
            <a:ext cx="10778760" cy="591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 lIns="90000" tIns="45000" rIns="90000" bIns="45000" numCol="1" spcCol="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[1]: </a:t>
            </a:r>
            <a:r>
              <a:rPr lang="en-US" sz="1100" b="0" strike="noStrike" spc="-1">
                <a:solidFill>
                  <a:srgbClr val="000000"/>
                </a:solidFill>
                <a:latin typeface="Calibri"/>
                <a:ea typeface="Calibri"/>
              </a:rPr>
              <a:t>SeventhQueen. “Researchers Secretly Tried To Add Vulnerabilities To Linux Kernel, Ended Up Getting Banned.” Accessed April 22, 2021. </a:t>
            </a:r>
            <a:r>
              <a:rPr lang="en-US" sz="1100" b="0" u="sng" strike="noStrike" spc="-1">
                <a:solidFill>
                  <a:srgbClr val="0563C1"/>
                </a:solidFill>
                <a:uFillTx/>
                <a:latin typeface="Calibri"/>
                <a:ea typeface="Calibri"/>
                <a:hlinkClick r:id="rId2"/>
              </a:rPr>
              <a:t>https://fosspost.org/researchers-secretly-tried-to-add-vulnerabilities-to-linux-kernel/</a:t>
            </a:r>
            <a:r>
              <a:rPr lang="en-US" sz="1100" b="0" strike="noStrike" spc="-1">
                <a:solidFill>
                  <a:srgbClr val="000000"/>
                </a:solidFill>
                <a:latin typeface="Calibri"/>
                <a:ea typeface="Calibri"/>
              </a:rPr>
              <a:t>.</a:t>
            </a:r>
            <a:endParaRPr lang="en-US" sz="11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en-US" sz="1100" b="0" strike="noStrike" spc="-1">
              <a:latin typeface="Arial"/>
            </a:endParaRPr>
          </a:p>
        </p:txBody>
      </p:sp>
      <p:pic>
        <p:nvPicPr>
          <p:cNvPr id="104" name="Content Placeholder 1" descr="A picture containing text, clock&#10;&#10;Description automatically generated"/>
          <p:cNvPicPr/>
          <p:nvPr/>
        </p:nvPicPr>
        <p:blipFill>
          <a:blip r:embed="rId3">
            <a:alphaModFix amt="3000"/>
          </a:blip>
          <a:stretch/>
        </p:blipFill>
        <p:spPr>
          <a:xfrm>
            <a:off x="436680" y="1954440"/>
            <a:ext cx="11317680" cy="2947680"/>
          </a:xfrm>
          <a:prstGeom prst="rect">
            <a:avLst/>
          </a:prstGeom>
          <a:ln w="0">
            <a:noFill/>
          </a:ln>
        </p:spPr>
      </p:pic>
      <p:sp>
        <p:nvSpPr>
          <p:cNvPr id="105" name="PlaceHolder 1"/>
          <p:cNvSpPr>
            <a:spLocks noGrp="1"/>
          </p:cNvSpPr>
          <p:nvPr>
            <p:ph/>
          </p:nvPr>
        </p:nvSpPr>
        <p:spPr>
          <a:xfrm>
            <a:off x="373680" y="273960"/>
            <a:ext cx="10514520" cy="9010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800" b="0" strike="noStrike" spc="-1">
                <a:solidFill>
                  <a:srgbClr val="000000"/>
                </a:solidFill>
                <a:latin typeface="msgothic"/>
              </a:rPr>
              <a:t>Threat Model</a:t>
            </a:r>
            <a:endParaRPr lang="en-US" sz="2800" b="0" strike="noStrike" spc="-1">
              <a:latin typeface="Arial"/>
            </a:endParaRPr>
          </a:p>
        </p:txBody>
      </p:sp>
      <p:grpSp>
        <p:nvGrpSpPr>
          <p:cNvPr id="106" name="Group 1"/>
          <p:cNvGrpSpPr/>
          <p:nvPr/>
        </p:nvGrpSpPr>
        <p:grpSpPr>
          <a:xfrm>
            <a:off x="4703040" y="6435720"/>
            <a:ext cx="3451320" cy="363960"/>
            <a:chOff x="4703040" y="6435720"/>
            <a:chExt cx="3451320" cy="363960"/>
          </a:xfrm>
        </p:grpSpPr>
        <p:sp>
          <p:nvSpPr>
            <p:cNvPr id="107" name="TextBox 1"/>
            <p:cNvSpPr/>
            <p:nvPr/>
          </p:nvSpPr>
          <p:spPr>
            <a:xfrm>
              <a:off x="4703040" y="6435720"/>
              <a:ext cx="820440" cy="36396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>
                <a:lnSpc>
                  <a:spcPct val="100000"/>
                </a:lnSpc>
                <a:buNone/>
              </a:pPr>
              <a:r>
                <a:rPr lang="en-US" sz="1800" b="0" strike="noStrike" spc="-1">
                  <a:solidFill>
                    <a:srgbClr val="262626"/>
                  </a:solidFill>
                  <a:latin typeface="Calibri"/>
                  <a:ea typeface="DejaVu Sans"/>
                </a:rPr>
                <a:t>PA #:</a:t>
              </a:r>
              <a:endParaRPr lang="en-US" sz="1800" b="0" strike="noStrike" spc="-1">
                <a:latin typeface="Arial"/>
              </a:endParaRPr>
            </a:p>
          </p:txBody>
        </p:sp>
        <p:sp>
          <p:nvSpPr>
            <p:cNvPr id="108" name="TextBox 2"/>
            <p:cNvSpPr/>
            <p:nvPr/>
          </p:nvSpPr>
          <p:spPr>
            <a:xfrm>
              <a:off x="5483520" y="6435720"/>
              <a:ext cx="2670840" cy="36396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>
                <a:lnSpc>
                  <a:spcPct val="100000"/>
                </a:lnSpc>
                <a:buNone/>
              </a:pPr>
              <a:r>
                <a:rPr lang="en-US" sz="1800" b="0" strike="noStrike" spc="-1">
                  <a:solidFill>
                    <a:srgbClr val="808080"/>
                  </a:solidFill>
                  <a:latin typeface="Calibri"/>
                  <a:ea typeface="DejaVu Sans"/>
                </a:rPr>
                <a:t>AFRL-2022-4828</a:t>
              </a:r>
              <a:endParaRPr lang="en-US" sz="1800" b="0" strike="noStrike" spc="-1">
                <a:latin typeface="Arial"/>
              </a:endParaRPr>
            </a:p>
          </p:txBody>
        </p:sp>
      </p:grpSp>
      <p:sp>
        <p:nvSpPr>
          <p:cNvPr id="109" name="TextBox 3"/>
          <p:cNvSpPr/>
          <p:nvPr/>
        </p:nvSpPr>
        <p:spPr>
          <a:xfrm>
            <a:off x="457200" y="1349280"/>
            <a:ext cx="5048640" cy="4478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 lIns="90000" tIns="45000" rIns="90000" bIns="45000" numCol="1" spcCol="0" anchor="t">
            <a:spAutoFit/>
          </a:bodyPr>
          <a:lstStyle/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The military often contracts third parties to construct code for projects. This model suggests a developer in that third party purposefully adds buggy code. The issue is that Anti-Virus systems are not meant to detect such problems.</a:t>
            </a:r>
            <a:endParaRPr lang="en-US" sz="1800" b="0" strike="noStrike" spc="-1"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Exploring this will help reveal what such an attack might look like and how to mitigate it.</a:t>
            </a:r>
            <a:endParaRPr lang="en-US" sz="1800" b="0" strike="noStrike" spc="-1">
              <a:latin typeface="Arial"/>
            </a:endParaRPr>
          </a:p>
          <a:p>
            <a:pPr marL="743040" lvl="1" indent="-285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An example of this is unethically inserting a buggy commit into the Linux Kernel to test if maintainers would catch them [1]. Our project remains ethical by not testing humans or production systems.</a:t>
            </a:r>
            <a:endParaRPr lang="en-US" sz="18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en-US" sz="18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en-US" sz="1800" b="0" strike="noStrike" spc="-1">
              <a:latin typeface="Arial"/>
            </a:endParaRPr>
          </a:p>
        </p:txBody>
      </p:sp>
      <p:pic>
        <p:nvPicPr>
          <p:cNvPr id="110" name="Picture 109"/>
          <p:cNvPicPr/>
          <p:nvPr/>
        </p:nvPicPr>
        <p:blipFill>
          <a:blip r:embed="rId4"/>
          <a:stretch/>
        </p:blipFill>
        <p:spPr>
          <a:xfrm>
            <a:off x="5715000" y="1516320"/>
            <a:ext cx="5904000" cy="37897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Box 6"/>
          <p:cNvSpPr/>
          <p:nvPr/>
        </p:nvSpPr>
        <p:spPr>
          <a:xfrm>
            <a:off x="438120" y="6058080"/>
            <a:ext cx="11160000" cy="759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 lIns="90000" tIns="45000" rIns="90000" bIns="45000" numCol="1" spcCol="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[2]: </a:t>
            </a:r>
            <a:r>
              <a:rPr lang="en-US" sz="1100" b="0" strike="noStrike" spc="-1">
                <a:solidFill>
                  <a:srgbClr val="000000"/>
                </a:solidFill>
                <a:latin typeface="Calibri"/>
                <a:ea typeface="Calibri"/>
              </a:rPr>
              <a:t>Long, Fan, and Martin Rinard. “An Analysis of the Search Spaces for Generate and Validate Patch Generation Systems.” In </a:t>
            </a:r>
            <a:r>
              <a:rPr lang="en-US" sz="1100" b="0" i="1" strike="noStrike" spc="-1">
                <a:solidFill>
                  <a:srgbClr val="000000"/>
                </a:solidFill>
                <a:latin typeface="Calibri"/>
                <a:ea typeface="Calibri"/>
              </a:rPr>
              <a:t>Proceedings of the 38th International Conference on Software Engineering</a:t>
            </a:r>
            <a:r>
              <a:rPr lang="en-US" sz="1100" b="0" strike="noStrike" spc="-1">
                <a:solidFill>
                  <a:srgbClr val="000000"/>
                </a:solidFill>
                <a:latin typeface="Calibri"/>
                <a:ea typeface="Calibri"/>
              </a:rPr>
              <a:t>, 702–13. ICSE ’16. New York, NY, USA: Association for Computing Machinery, 2016. </a:t>
            </a:r>
            <a:r>
              <a:rPr lang="en-US" sz="1100" b="0" u="sng" strike="noStrike" spc="-1">
                <a:solidFill>
                  <a:srgbClr val="0563C1"/>
                </a:solidFill>
                <a:uFillTx/>
                <a:latin typeface="Calibri"/>
                <a:ea typeface="Calibri"/>
                <a:hlinkClick r:id="rId2"/>
              </a:rPr>
              <a:t>https://doi.org/10.1145/2884781.2884872</a:t>
            </a:r>
            <a:r>
              <a:rPr lang="en-US" sz="1100" b="0" strike="noStrike" spc="-1">
                <a:solidFill>
                  <a:srgbClr val="000000"/>
                </a:solidFill>
                <a:latin typeface="Calibri"/>
                <a:ea typeface="Calibri"/>
              </a:rPr>
              <a:t>.</a:t>
            </a:r>
            <a:endParaRPr lang="en-US" sz="11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en-US" sz="1100" b="0" strike="noStrike" spc="-1">
                <a:solidFill>
                  <a:srgbClr val="000000"/>
                </a:solidFill>
                <a:latin typeface="Calibri"/>
                <a:ea typeface="Calibri"/>
              </a:rPr>
              <a:t>[3]: https://github.com/squaresLab/Darjeeling</a:t>
            </a:r>
            <a:endParaRPr lang="en-US" sz="11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en-US" sz="1100" b="0" strike="noStrike" spc="-1">
              <a:latin typeface="Arial"/>
            </a:endParaRPr>
          </a:p>
        </p:txBody>
      </p:sp>
      <p:pic>
        <p:nvPicPr>
          <p:cNvPr id="112" name="Content Placeholder 2" descr="A picture containing text, clock&#10;&#10;Description automatically generated"/>
          <p:cNvPicPr/>
          <p:nvPr/>
        </p:nvPicPr>
        <p:blipFill>
          <a:blip r:embed="rId3">
            <a:alphaModFix amt="3000"/>
          </a:blip>
          <a:stretch/>
        </p:blipFill>
        <p:spPr>
          <a:xfrm>
            <a:off x="436680" y="1954440"/>
            <a:ext cx="11317680" cy="2947680"/>
          </a:xfrm>
          <a:prstGeom prst="rect">
            <a:avLst/>
          </a:prstGeom>
          <a:ln w="0">
            <a:noFill/>
          </a:ln>
        </p:spPr>
      </p:pic>
      <p:sp>
        <p:nvSpPr>
          <p:cNvPr id="113" name="PlaceHolder 1"/>
          <p:cNvSpPr>
            <a:spLocks noGrp="1"/>
          </p:cNvSpPr>
          <p:nvPr>
            <p:ph/>
          </p:nvPr>
        </p:nvSpPr>
        <p:spPr>
          <a:xfrm>
            <a:off x="373680" y="273960"/>
            <a:ext cx="10514520" cy="9010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800" b="0" strike="noStrike" spc="-1">
                <a:solidFill>
                  <a:srgbClr val="000000"/>
                </a:solidFill>
                <a:latin typeface="msgothic"/>
              </a:rPr>
              <a:t>Patch Generation</a:t>
            </a:r>
            <a:endParaRPr lang="en-US" sz="2800" b="0" strike="noStrike" spc="-1">
              <a:latin typeface="Arial"/>
            </a:endParaRPr>
          </a:p>
        </p:txBody>
      </p:sp>
      <p:grpSp>
        <p:nvGrpSpPr>
          <p:cNvPr id="114" name="Group 2"/>
          <p:cNvGrpSpPr/>
          <p:nvPr/>
        </p:nvGrpSpPr>
        <p:grpSpPr>
          <a:xfrm>
            <a:off x="4703040" y="6435720"/>
            <a:ext cx="3451320" cy="363960"/>
            <a:chOff x="4703040" y="6435720"/>
            <a:chExt cx="3451320" cy="363960"/>
          </a:xfrm>
        </p:grpSpPr>
        <p:sp>
          <p:nvSpPr>
            <p:cNvPr id="115" name="TextBox 9"/>
            <p:cNvSpPr/>
            <p:nvPr/>
          </p:nvSpPr>
          <p:spPr>
            <a:xfrm>
              <a:off x="4703040" y="6435720"/>
              <a:ext cx="820440" cy="36396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>
                <a:lnSpc>
                  <a:spcPct val="100000"/>
                </a:lnSpc>
                <a:buNone/>
              </a:pPr>
              <a:r>
                <a:rPr lang="en-US" sz="1800" b="0" strike="noStrike" spc="-1">
                  <a:solidFill>
                    <a:srgbClr val="262626"/>
                  </a:solidFill>
                  <a:latin typeface="Calibri"/>
                  <a:ea typeface="DejaVu Sans"/>
                </a:rPr>
                <a:t>PA #:</a:t>
              </a:r>
              <a:endParaRPr lang="en-US" sz="1800" b="0" strike="noStrike" spc="-1">
                <a:latin typeface="Arial"/>
              </a:endParaRPr>
            </a:p>
          </p:txBody>
        </p:sp>
        <p:sp>
          <p:nvSpPr>
            <p:cNvPr id="116" name="TextBox 11"/>
            <p:cNvSpPr/>
            <p:nvPr/>
          </p:nvSpPr>
          <p:spPr>
            <a:xfrm>
              <a:off x="5483520" y="6435720"/>
              <a:ext cx="2670840" cy="36396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>
                <a:lnSpc>
                  <a:spcPct val="100000"/>
                </a:lnSpc>
                <a:buNone/>
              </a:pPr>
              <a:r>
                <a:rPr lang="en-US" sz="1800" b="0" strike="noStrike" spc="-1">
                  <a:solidFill>
                    <a:srgbClr val="808080"/>
                  </a:solidFill>
                  <a:latin typeface="Calibri"/>
                  <a:ea typeface="DejaVu Sans"/>
                </a:rPr>
                <a:t>AFRL-2022-4828</a:t>
              </a:r>
              <a:endParaRPr lang="en-US" sz="1800" b="0" strike="noStrike" spc="-1">
                <a:latin typeface="Arial"/>
              </a:endParaRPr>
            </a:p>
          </p:txBody>
        </p:sp>
      </p:grpSp>
      <p:sp>
        <p:nvSpPr>
          <p:cNvPr id="117" name="TextBox 12"/>
          <p:cNvSpPr/>
          <p:nvPr/>
        </p:nvSpPr>
        <p:spPr>
          <a:xfrm>
            <a:off x="438120" y="747720"/>
            <a:ext cx="11088360" cy="1644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 lIns="90000" tIns="45000" rIns="90000" bIns="45000" numCol="1" spcCol="0" anchor="t">
            <a:spAutoFit/>
          </a:bodyPr>
          <a:lstStyle/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700" b="0" strike="noStrike" spc="-1">
                <a:solidFill>
                  <a:srgbClr val="000000"/>
                </a:solidFill>
                <a:latin typeface="Calibri"/>
                <a:ea typeface="Calibri"/>
              </a:rPr>
              <a:t>Patch Generation [2] exploits the fact that bugs are made of code that is almost correct. This means a small change can be applied to fix it. We explored an attacker using this to instead create bugs. </a:t>
            </a:r>
            <a:endParaRPr lang="en-US" sz="1700" b="0" strike="noStrike" spc="-1">
              <a:latin typeface="Arial"/>
            </a:endParaRPr>
          </a:p>
          <a:p>
            <a:pPr marL="743040" lvl="1" indent="-285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700" b="0" strike="noStrike" spc="-1">
                <a:solidFill>
                  <a:srgbClr val="000000"/>
                </a:solidFill>
                <a:latin typeface="Calibri"/>
                <a:ea typeface="Calibri"/>
              </a:rPr>
              <a:t>We explored a specific type of Patch Generation called Patch Search, which uses Transformation Operators to define a search space of patches to explore.</a:t>
            </a:r>
            <a:endParaRPr lang="en-US" sz="1700" b="0" strike="noStrike" spc="-1"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700" b="0" strike="noStrike" spc="-1">
                <a:solidFill>
                  <a:srgbClr val="000000"/>
                </a:solidFill>
                <a:latin typeface="Calibri"/>
                <a:ea typeface="Calibri"/>
              </a:rPr>
              <a:t>Transformation Operators we used as part of Darjeeling [3] (delete, insert, replace). Return and infinite created by us.</a:t>
            </a:r>
            <a:endParaRPr lang="en-US" sz="1700" b="0" strike="noStrike" spc="-1">
              <a:latin typeface="Arial"/>
            </a:endParaRPr>
          </a:p>
        </p:txBody>
      </p:sp>
      <p:pic>
        <p:nvPicPr>
          <p:cNvPr id="118" name="Picture 117"/>
          <p:cNvPicPr/>
          <p:nvPr/>
        </p:nvPicPr>
        <p:blipFill>
          <a:blip r:embed="rId4"/>
          <a:stretch/>
        </p:blipFill>
        <p:spPr>
          <a:xfrm>
            <a:off x="1600200" y="2553480"/>
            <a:ext cx="8837280" cy="31611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/>
          </p:nvPr>
        </p:nvSpPr>
        <p:spPr>
          <a:xfrm>
            <a:off x="228600" y="364680"/>
            <a:ext cx="9677160" cy="12351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"/>
              <a:tabLst>
                <a:tab pos="0" algn="l"/>
              </a:tabLst>
            </a:pPr>
            <a:r>
              <a:rPr lang="en-US" sz="2800" b="0" strike="noStrike" spc="-1">
                <a:solidFill>
                  <a:srgbClr val="000000"/>
                </a:solidFill>
                <a:latin typeface="msgothic"/>
              </a:rPr>
              <a:t>Studied Programs</a:t>
            </a:r>
            <a:endParaRPr lang="en-US" sz="28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US" sz="1800" b="0" strike="noStrike" spc="-1">
              <a:latin typeface="Arial"/>
            </a:endParaRP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  <a:tabLst>
                <a:tab pos="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msgothic"/>
              </a:rPr>
              <a:t> This is information about the four modules within GSL [4]</a:t>
            </a:r>
            <a:endParaRPr lang="en-US" sz="1800" b="0" strike="noStrike" spc="-1">
              <a:latin typeface="Arial"/>
            </a:endParaRPr>
          </a:p>
        </p:txBody>
      </p:sp>
      <p:pic>
        <p:nvPicPr>
          <p:cNvPr id="120" name="Content Placeholder 6" descr="A picture containing text, clock&#10;&#10;Description automatically generated"/>
          <p:cNvPicPr/>
          <p:nvPr/>
        </p:nvPicPr>
        <p:blipFill>
          <a:blip r:embed="rId2">
            <a:alphaModFix amt="3000"/>
          </a:blip>
          <a:stretch/>
        </p:blipFill>
        <p:spPr>
          <a:xfrm>
            <a:off x="436680" y="1954440"/>
            <a:ext cx="11317320" cy="2947320"/>
          </a:xfrm>
          <a:prstGeom prst="rect">
            <a:avLst/>
          </a:prstGeom>
          <a:ln w="0">
            <a:noFill/>
          </a:ln>
        </p:spPr>
      </p:pic>
      <p:pic>
        <p:nvPicPr>
          <p:cNvPr id="121" name="Picture 120"/>
          <p:cNvPicPr/>
          <p:nvPr/>
        </p:nvPicPr>
        <p:blipFill>
          <a:blip r:embed="rId3"/>
          <a:stretch/>
        </p:blipFill>
        <p:spPr>
          <a:xfrm>
            <a:off x="2057400" y="1600200"/>
            <a:ext cx="8000640" cy="4222800"/>
          </a:xfrm>
          <a:prstGeom prst="rect">
            <a:avLst/>
          </a:prstGeom>
          <a:ln w="0">
            <a:noFill/>
          </a:ln>
        </p:spPr>
      </p:pic>
      <p:grpSp>
        <p:nvGrpSpPr>
          <p:cNvPr id="122" name="Group 6"/>
          <p:cNvGrpSpPr/>
          <p:nvPr/>
        </p:nvGrpSpPr>
        <p:grpSpPr>
          <a:xfrm>
            <a:off x="4703040" y="6435720"/>
            <a:ext cx="3451320" cy="363960"/>
            <a:chOff x="4703040" y="6435720"/>
            <a:chExt cx="3451320" cy="363960"/>
          </a:xfrm>
        </p:grpSpPr>
        <p:sp>
          <p:nvSpPr>
            <p:cNvPr id="123" name="TextBox 17"/>
            <p:cNvSpPr/>
            <p:nvPr/>
          </p:nvSpPr>
          <p:spPr>
            <a:xfrm>
              <a:off x="4703040" y="6435720"/>
              <a:ext cx="820440" cy="36396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>
                <a:lnSpc>
                  <a:spcPct val="100000"/>
                </a:lnSpc>
                <a:buNone/>
              </a:pPr>
              <a:r>
                <a:rPr lang="en-US" sz="1800" b="0" strike="noStrike" spc="-1">
                  <a:solidFill>
                    <a:srgbClr val="262626"/>
                  </a:solidFill>
                  <a:latin typeface="Calibri"/>
                  <a:ea typeface="DejaVu Sans"/>
                </a:rPr>
                <a:t>PA #:</a:t>
              </a:r>
              <a:endParaRPr lang="en-US" sz="1800" b="0" strike="noStrike" spc="-1">
                <a:latin typeface="Arial"/>
              </a:endParaRPr>
            </a:p>
          </p:txBody>
        </p:sp>
        <p:sp>
          <p:nvSpPr>
            <p:cNvPr id="124" name="TextBox 24"/>
            <p:cNvSpPr/>
            <p:nvPr/>
          </p:nvSpPr>
          <p:spPr>
            <a:xfrm>
              <a:off x="5483520" y="6435720"/>
              <a:ext cx="2670840" cy="36396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>
                <a:lnSpc>
                  <a:spcPct val="100000"/>
                </a:lnSpc>
                <a:buNone/>
              </a:pPr>
              <a:r>
                <a:rPr lang="en-US" sz="1800" b="0" strike="noStrike" spc="-1">
                  <a:solidFill>
                    <a:srgbClr val="808080"/>
                  </a:solidFill>
                  <a:latin typeface="Calibri"/>
                  <a:ea typeface="DejaVu Sans"/>
                </a:rPr>
                <a:t>AFRL-2022-4828</a:t>
              </a:r>
              <a:endParaRPr lang="en-US" sz="1800" b="0" strike="noStrike" spc="-1">
                <a:latin typeface="Arial"/>
              </a:endParaRPr>
            </a:p>
          </p:txBody>
        </p:sp>
      </p:grpSp>
      <p:sp>
        <p:nvSpPr>
          <p:cNvPr id="125" name="TextBox 31"/>
          <p:cNvSpPr/>
          <p:nvPr/>
        </p:nvSpPr>
        <p:spPr>
          <a:xfrm>
            <a:off x="438120" y="6058080"/>
            <a:ext cx="11160000" cy="257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 lIns="90000" tIns="45000" rIns="90000" bIns="45000" numCol="1" spcCol="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[4] M. Galassi et al., GNU Scientif ic Library Reference Manual, 3rd ed. </a:t>
            </a:r>
            <a:endParaRPr lang="en-US" sz="11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/>
          </p:nvPr>
        </p:nvSpPr>
        <p:spPr>
          <a:xfrm>
            <a:off x="838080" y="821880"/>
            <a:ext cx="10514160" cy="53535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/>
          </a:bodyPr>
          <a:lstStyle/>
          <a:p>
            <a:pPr marL="432000" indent="-32400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Pseudo code</a:t>
            </a: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base_line_bugs = {}</a:t>
            </a: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for m in modules:</a:t>
            </a: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  bugs[m] = darjeeling(sus=test_coverage_based_susser(m))</a:t>
            </a:r>
          </a:p>
          <a:p>
            <a:pPr>
              <a:lnSpc>
                <a:spcPct val="100000"/>
              </a:lnSpc>
              <a:buNone/>
            </a:pPr>
            <a:endParaRPr lang="en-US" sz="1800" b="0" strike="noStrike" spc="-1">
              <a:latin typeface="Arial"/>
            </a:endParaRP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metrics = {}</a:t>
            </a: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for m in modules:</a:t>
            </a: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  metrics[m] = software_metrics(m)</a:t>
            </a:r>
          </a:p>
          <a:p>
            <a:pPr>
              <a:lnSpc>
                <a:spcPct val="100000"/>
              </a:lnSpc>
              <a:buNone/>
            </a:pPr>
            <a:endParaRPr lang="en-US" sz="1800" b="0" strike="noStrike" spc="-1">
              <a:latin typeface="Arial"/>
            </a:endParaRP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naive_bugs = {}</a:t>
            </a: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for m in modules:</a:t>
            </a: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  nb = NavieBayes(filter(m, bugs), filter(m, metrics))</a:t>
            </a: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  naive_bugs[m] = darjeeling (sus=naive_bayes_susser(nb, m))</a:t>
            </a:r>
          </a:p>
          <a:p>
            <a:pPr>
              <a:lnSpc>
                <a:spcPct val="100000"/>
              </a:lnSpc>
              <a:buNone/>
            </a:pPr>
            <a:endParaRPr lang="en-US" sz="1800" b="0" strike="noStrike" spc="-1">
              <a:latin typeface="Arial"/>
            </a:endParaRP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perform_analysis(base_line_bugs, naive_bugs)</a:t>
            </a:r>
          </a:p>
          <a:p>
            <a:pPr>
              <a:lnSpc>
                <a:spcPct val="100000"/>
              </a:lnSpc>
              <a:buNone/>
            </a:pPr>
            <a:endParaRPr lang="en-US" sz="1800" b="0" strike="noStrike" spc="-1">
              <a:latin typeface="Arial"/>
            </a:endParaRPr>
          </a:p>
        </p:txBody>
      </p:sp>
      <p:pic>
        <p:nvPicPr>
          <p:cNvPr id="127" name="Content Placeholder 7" descr="A picture containing text, clock&#10;&#10;Description automatically generated"/>
          <p:cNvPicPr/>
          <p:nvPr/>
        </p:nvPicPr>
        <p:blipFill>
          <a:blip r:embed="rId2">
            <a:alphaModFix amt="3000"/>
          </a:blip>
          <a:stretch/>
        </p:blipFill>
        <p:spPr>
          <a:xfrm>
            <a:off x="436680" y="1954440"/>
            <a:ext cx="11317320" cy="2947320"/>
          </a:xfrm>
          <a:prstGeom prst="rect">
            <a:avLst/>
          </a:prstGeom>
          <a:ln w="0">
            <a:noFill/>
          </a:ln>
        </p:spPr>
      </p:pic>
      <p:grpSp>
        <p:nvGrpSpPr>
          <p:cNvPr id="128" name="Group 8"/>
          <p:cNvGrpSpPr/>
          <p:nvPr/>
        </p:nvGrpSpPr>
        <p:grpSpPr>
          <a:xfrm>
            <a:off x="4703040" y="6435720"/>
            <a:ext cx="3451320" cy="363960"/>
            <a:chOff x="4703040" y="6435720"/>
            <a:chExt cx="3451320" cy="363960"/>
          </a:xfrm>
        </p:grpSpPr>
        <p:sp>
          <p:nvSpPr>
            <p:cNvPr id="129" name="TextBox 29"/>
            <p:cNvSpPr/>
            <p:nvPr/>
          </p:nvSpPr>
          <p:spPr>
            <a:xfrm>
              <a:off x="4703040" y="6435720"/>
              <a:ext cx="820440" cy="36396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>
                <a:lnSpc>
                  <a:spcPct val="100000"/>
                </a:lnSpc>
                <a:buNone/>
              </a:pPr>
              <a:r>
                <a:rPr lang="en-US" sz="1800" b="0" strike="noStrike" spc="-1">
                  <a:solidFill>
                    <a:srgbClr val="262626"/>
                  </a:solidFill>
                  <a:latin typeface="Calibri"/>
                  <a:ea typeface="DejaVu Sans"/>
                </a:rPr>
                <a:t>PA #:</a:t>
              </a:r>
              <a:endParaRPr lang="en-US" sz="1800" b="0" strike="noStrike" spc="-1">
                <a:latin typeface="Arial"/>
              </a:endParaRPr>
            </a:p>
          </p:txBody>
        </p:sp>
        <p:sp>
          <p:nvSpPr>
            <p:cNvPr id="130" name="TextBox 30"/>
            <p:cNvSpPr/>
            <p:nvPr/>
          </p:nvSpPr>
          <p:spPr>
            <a:xfrm>
              <a:off x="5483520" y="6435720"/>
              <a:ext cx="2670840" cy="36396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>
                <a:lnSpc>
                  <a:spcPct val="100000"/>
                </a:lnSpc>
                <a:buNone/>
              </a:pPr>
              <a:r>
                <a:rPr lang="en-US" sz="1800" b="0" strike="noStrike" spc="-1">
                  <a:solidFill>
                    <a:srgbClr val="808080"/>
                  </a:solidFill>
                  <a:latin typeface="Calibri"/>
                  <a:ea typeface="DejaVu Sans"/>
                </a:rPr>
                <a:t>AFRL-2022-4828</a:t>
              </a:r>
              <a:endParaRPr lang="en-US" sz="1800" b="0" strike="noStrike" spc="-1">
                <a:latin typeface="Arial"/>
              </a:endParaRPr>
            </a:p>
          </p:txBody>
        </p:sp>
      </p:grpSp>
      <p:sp>
        <p:nvSpPr>
          <p:cNvPr id="131" name="PlaceHolder 4"/>
          <p:cNvSpPr/>
          <p:nvPr/>
        </p:nvSpPr>
        <p:spPr>
          <a:xfrm>
            <a:off x="228600" y="228600"/>
            <a:ext cx="9677160" cy="123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/>
          </a:bodyPr>
          <a:lstStyle/>
          <a:p>
            <a:pPr marL="216000" indent="-3240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"/>
              <a:tabLst>
                <a:tab pos="0" algn="l"/>
              </a:tabLst>
            </a:pPr>
            <a:r>
              <a:rPr lang="en-US" sz="2800" b="0" strike="noStrike" spc="-1">
                <a:solidFill>
                  <a:srgbClr val="000000"/>
                </a:solidFill>
                <a:latin typeface="msgothic"/>
              </a:rPr>
              <a:t>Experiment Procedure</a:t>
            </a:r>
            <a:endParaRPr lang="en-US" sz="28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US" sz="1800" b="0" strike="noStrike" spc="-1">
              <a:latin typeface="Arial"/>
            </a:endParaRPr>
          </a:p>
          <a:p>
            <a:pPr marL="216000" indent="-32400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  <a:tabLst>
                <a:tab pos="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msgothic"/>
              </a:rPr>
              <a:t> </a:t>
            </a:r>
            <a:endParaRPr lang="en-US" sz="1800" b="0" strike="noStrike" spc="-1">
              <a:latin typeface="Arial"/>
            </a:endParaRPr>
          </a:p>
        </p:txBody>
      </p:sp>
      <p:pic>
        <p:nvPicPr>
          <p:cNvPr id="132" name="Picture 131"/>
          <p:cNvPicPr/>
          <p:nvPr/>
        </p:nvPicPr>
        <p:blipFill>
          <a:blip r:embed="rId3"/>
          <a:stretch/>
        </p:blipFill>
        <p:spPr>
          <a:xfrm>
            <a:off x="7693200" y="795960"/>
            <a:ext cx="4193640" cy="49186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Picture 132"/>
          <p:cNvPicPr/>
          <p:nvPr/>
        </p:nvPicPr>
        <p:blipFill>
          <a:blip r:embed="rId2"/>
          <a:stretch/>
        </p:blipFill>
        <p:spPr>
          <a:xfrm>
            <a:off x="837720" y="2242440"/>
            <a:ext cx="10514160" cy="2512440"/>
          </a:xfrm>
          <a:prstGeom prst="rect">
            <a:avLst/>
          </a:prstGeom>
          <a:ln w="0">
            <a:noFill/>
          </a:ln>
        </p:spPr>
      </p:pic>
      <p:pic>
        <p:nvPicPr>
          <p:cNvPr id="134" name="Content Placeholder 3" descr="A picture containing text, clock&#10;&#10;Description automatically generated"/>
          <p:cNvPicPr/>
          <p:nvPr/>
        </p:nvPicPr>
        <p:blipFill>
          <a:blip r:embed="rId3">
            <a:alphaModFix amt="3000"/>
          </a:blip>
          <a:stretch/>
        </p:blipFill>
        <p:spPr>
          <a:xfrm>
            <a:off x="436680" y="1954440"/>
            <a:ext cx="11317320" cy="2947320"/>
          </a:xfrm>
          <a:prstGeom prst="rect">
            <a:avLst/>
          </a:prstGeom>
          <a:ln w="0">
            <a:noFill/>
          </a:ln>
        </p:spPr>
      </p:pic>
      <p:grpSp>
        <p:nvGrpSpPr>
          <p:cNvPr id="135" name="Group 3"/>
          <p:cNvGrpSpPr/>
          <p:nvPr/>
        </p:nvGrpSpPr>
        <p:grpSpPr>
          <a:xfrm>
            <a:off x="4703040" y="6435720"/>
            <a:ext cx="3451320" cy="363960"/>
            <a:chOff x="4703040" y="6435720"/>
            <a:chExt cx="3451320" cy="363960"/>
          </a:xfrm>
        </p:grpSpPr>
        <p:sp>
          <p:nvSpPr>
            <p:cNvPr id="136" name="TextBox 4"/>
            <p:cNvSpPr/>
            <p:nvPr/>
          </p:nvSpPr>
          <p:spPr>
            <a:xfrm>
              <a:off x="4703040" y="6435720"/>
              <a:ext cx="820440" cy="36396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>
                <a:lnSpc>
                  <a:spcPct val="100000"/>
                </a:lnSpc>
                <a:buNone/>
              </a:pPr>
              <a:r>
                <a:rPr lang="en-US" sz="1800" b="0" strike="noStrike" spc="-1">
                  <a:solidFill>
                    <a:srgbClr val="262626"/>
                  </a:solidFill>
                  <a:latin typeface="Calibri"/>
                  <a:ea typeface="DejaVu Sans"/>
                </a:rPr>
                <a:t>PA #:</a:t>
              </a:r>
              <a:endParaRPr lang="en-US" sz="1800" b="0" strike="noStrike" spc="-1">
                <a:latin typeface="Arial"/>
              </a:endParaRPr>
            </a:p>
          </p:txBody>
        </p:sp>
        <p:sp>
          <p:nvSpPr>
            <p:cNvPr id="137" name="TextBox 5"/>
            <p:cNvSpPr/>
            <p:nvPr/>
          </p:nvSpPr>
          <p:spPr>
            <a:xfrm>
              <a:off x="5483520" y="6435720"/>
              <a:ext cx="2670840" cy="36396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>
                <a:lnSpc>
                  <a:spcPct val="100000"/>
                </a:lnSpc>
                <a:buNone/>
              </a:pPr>
              <a:r>
                <a:rPr lang="en-US" sz="1800" b="0" strike="noStrike" spc="-1">
                  <a:solidFill>
                    <a:srgbClr val="808080"/>
                  </a:solidFill>
                  <a:latin typeface="Calibri"/>
                  <a:ea typeface="DejaVu Sans"/>
                </a:rPr>
                <a:t>AFRL-2022-4828</a:t>
              </a:r>
              <a:endParaRPr lang="en-US" sz="1800" b="0" strike="noStrike" spc="-1">
                <a:latin typeface="Arial"/>
              </a:endParaRPr>
            </a:p>
          </p:txBody>
        </p:sp>
      </p:grpSp>
      <p:sp>
        <p:nvSpPr>
          <p:cNvPr id="138" name="PlaceHolder 9"/>
          <p:cNvSpPr/>
          <p:nvPr/>
        </p:nvSpPr>
        <p:spPr>
          <a:xfrm>
            <a:off x="228600" y="228600"/>
            <a:ext cx="9677160" cy="123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/>
          </a:bodyPr>
          <a:lstStyle/>
          <a:p>
            <a:pPr marL="216000" indent="-3240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"/>
              <a:tabLst>
                <a:tab pos="0" algn="l"/>
              </a:tabLst>
            </a:pPr>
            <a:r>
              <a:rPr lang="en-US" sz="2800" b="0" strike="noStrike" spc="-1">
                <a:solidFill>
                  <a:srgbClr val="000000"/>
                </a:solidFill>
                <a:latin typeface="msgothic"/>
              </a:rPr>
              <a:t>Normalized Results: Scaling Factor</a:t>
            </a:r>
            <a:endParaRPr lang="en-US" sz="28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US" sz="1800" b="0" strike="noStrike" spc="-1">
              <a:latin typeface="Arial"/>
            </a:endParaRPr>
          </a:p>
          <a:p>
            <a:pPr marL="216000" indent="-32400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  <a:tabLst>
                <a:tab pos="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msgothic"/>
              </a:rPr>
              <a:t> </a:t>
            </a:r>
            <a:endParaRPr lang="en-US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Picture 138"/>
          <p:cNvPicPr/>
          <p:nvPr/>
        </p:nvPicPr>
        <p:blipFill>
          <a:blip r:embed="rId2"/>
          <a:stretch/>
        </p:blipFill>
        <p:spPr>
          <a:xfrm>
            <a:off x="837720" y="2242440"/>
            <a:ext cx="10514160" cy="2512440"/>
          </a:xfrm>
          <a:prstGeom prst="rect">
            <a:avLst/>
          </a:prstGeom>
          <a:ln w="0">
            <a:noFill/>
          </a:ln>
        </p:spPr>
      </p:pic>
      <p:pic>
        <p:nvPicPr>
          <p:cNvPr id="140" name="Content Placeholder 5" descr="A picture containing text, clock&#10;&#10;Description automatically generated"/>
          <p:cNvPicPr/>
          <p:nvPr/>
        </p:nvPicPr>
        <p:blipFill>
          <a:blip r:embed="rId3">
            <a:alphaModFix amt="3000"/>
          </a:blip>
          <a:stretch/>
        </p:blipFill>
        <p:spPr>
          <a:xfrm>
            <a:off x="436680" y="1954440"/>
            <a:ext cx="11317320" cy="2947320"/>
          </a:xfrm>
          <a:prstGeom prst="rect">
            <a:avLst/>
          </a:prstGeom>
          <a:ln w="0">
            <a:noFill/>
          </a:ln>
        </p:spPr>
      </p:pic>
      <p:grpSp>
        <p:nvGrpSpPr>
          <p:cNvPr id="141" name="Group 5"/>
          <p:cNvGrpSpPr/>
          <p:nvPr/>
        </p:nvGrpSpPr>
        <p:grpSpPr>
          <a:xfrm>
            <a:off x="4703040" y="6435720"/>
            <a:ext cx="3451320" cy="363960"/>
            <a:chOff x="4703040" y="6435720"/>
            <a:chExt cx="3451320" cy="363960"/>
          </a:xfrm>
        </p:grpSpPr>
        <p:sp>
          <p:nvSpPr>
            <p:cNvPr id="142" name="TextBox 14"/>
            <p:cNvSpPr/>
            <p:nvPr/>
          </p:nvSpPr>
          <p:spPr>
            <a:xfrm>
              <a:off x="4703040" y="6435720"/>
              <a:ext cx="820440" cy="36396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>
                <a:lnSpc>
                  <a:spcPct val="100000"/>
                </a:lnSpc>
                <a:buNone/>
              </a:pPr>
              <a:r>
                <a:rPr lang="en-US" sz="1800" b="0" strike="noStrike" spc="-1">
                  <a:solidFill>
                    <a:srgbClr val="262626"/>
                  </a:solidFill>
                  <a:latin typeface="Calibri"/>
                  <a:ea typeface="DejaVu Sans"/>
                </a:rPr>
                <a:t>PA #:</a:t>
              </a:r>
              <a:endParaRPr lang="en-US" sz="1800" b="0" strike="noStrike" spc="-1">
                <a:latin typeface="Arial"/>
              </a:endParaRPr>
            </a:p>
          </p:txBody>
        </p:sp>
        <p:sp>
          <p:nvSpPr>
            <p:cNvPr id="143" name="TextBox 15"/>
            <p:cNvSpPr/>
            <p:nvPr/>
          </p:nvSpPr>
          <p:spPr>
            <a:xfrm>
              <a:off x="5483520" y="6435720"/>
              <a:ext cx="2670840" cy="36396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>
                <a:lnSpc>
                  <a:spcPct val="100000"/>
                </a:lnSpc>
                <a:buNone/>
              </a:pPr>
              <a:r>
                <a:rPr lang="en-US" sz="1800" b="0" strike="noStrike" spc="-1">
                  <a:solidFill>
                    <a:srgbClr val="808080"/>
                  </a:solidFill>
                  <a:latin typeface="Calibri"/>
                  <a:ea typeface="DejaVu Sans"/>
                </a:rPr>
                <a:t>AFRL-2022-4828</a:t>
              </a:r>
              <a:endParaRPr lang="en-US" sz="1800" b="0" strike="noStrike" spc="-1">
                <a:latin typeface="Arial"/>
              </a:endParaRPr>
            </a:p>
          </p:txBody>
        </p:sp>
      </p:grpSp>
      <p:sp>
        <p:nvSpPr>
          <p:cNvPr id="144" name="PlaceHolder 6"/>
          <p:cNvSpPr/>
          <p:nvPr/>
        </p:nvSpPr>
        <p:spPr>
          <a:xfrm>
            <a:off x="228600" y="228600"/>
            <a:ext cx="9677160" cy="123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/>
          </a:bodyPr>
          <a:lstStyle/>
          <a:p>
            <a:pPr marL="216000" indent="-3240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"/>
              <a:tabLst>
                <a:tab pos="0" algn="l"/>
              </a:tabLst>
            </a:pPr>
            <a:r>
              <a:rPr lang="en-US" sz="2800" b="0" strike="noStrike" spc="-1">
                <a:solidFill>
                  <a:srgbClr val="000000"/>
                </a:solidFill>
                <a:latin typeface="msgothic"/>
              </a:rPr>
              <a:t>Normalized Results: Estimator</a:t>
            </a:r>
            <a:endParaRPr lang="en-US" sz="28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US" sz="1800" b="0" strike="noStrike" spc="-1">
              <a:latin typeface="Arial"/>
            </a:endParaRPr>
          </a:p>
          <a:p>
            <a:pPr marL="216000" indent="-32400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  <a:tabLst>
                <a:tab pos="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msgothic"/>
              </a:rPr>
              <a:t> </a:t>
            </a:r>
            <a:endParaRPr lang="en-US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Picture 144"/>
          <p:cNvPicPr/>
          <p:nvPr/>
        </p:nvPicPr>
        <p:blipFill>
          <a:blip r:embed="rId2"/>
          <a:stretch/>
        </p:blipFill>
        <p:spPr>
          <a:xfrm>
            <a:off x="837720" y="2242440"/>
            <a:ext cx="10514160" cy="2512440"/>
          </a:xfrm>
          <a:prstGeom prst="rect">
            <a:avLst/>
          </a:prstGeom>
          <a:ln w="0">
            <a:noFill/>
          </a:ln>
        </p:spPr>
      </p:pic>
      <p:pic>
        <p:nvPicPr>
          <p:cNvPr id="146" name="Content Placeholder 8" descr="A picture containing text, clock&#10;&#10;Description automatically generated"/>
          <p:cNvPicPr/>
          <p:nvPr/>
        </p:nvPicPr>
        <p:blipFill>
          <a:blip r:embed="rId3">
            <a:alphaModFix amt="3000"/>
          </a:blip>
          <a:stretch/>
        </p:blipFill>
        <p:spPr>
          <a:xfrm>
            <a:off x="436680" y="1954440"/>
            <a:ext cx="11317320" cy="2947320"/>
          </a:xfrm>
          <a:prstGeom prst="rect">
            <a:avLst/>
          </a:prstGeom>
          <a:ln w="0">
            <a:noFill/>
          </a:ln>
        </p:spPr>
      </p:pic>
      <p:grpSp>
        <p:nvGrpSpPr>
          <p:cNvPr id="147" name="Group 9"/>
          <p:cNvGrpSpPr/>
          <p:nvPr/>
        </p:nvGrpSpPr>
        <p:grpSpPr>
          <a:xfrm>
            <a:off x="4703040" y="6435720"/>
            <a:ext cx="3451320" cy="363960"/>
            <a:chOff x="4703040" y="6435720"/>
            <a:chExt cx="3451320" cy="363960"/>
          </a:xfrm>
        </p:grpSpPr>
        <p:sp>
          <p:nvSpPr>
            <p:cNvPr id="148" name="TextBox 16"/>
            <p:cNvSpPr/>
            <p:nvPr/>
          </p:nvSpPr>
          <p:spPr>
            <a:xfrm>
              <a:off x="4703040" y="6435720"/>
              <a:ext cx="820440" cy="36396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>
                <a:lnSpc>
                  <a:spcPct val="100000"/>
                </a:lnSpc>
                <a:buNone/>
              </a:pPr>
              <a:r>
                <a:rPr lang="en-US" sz="1800" b="0" strike="noStrike" spc="-1">
                  <a:solidFill>
                    <a:srgbClr val="262626"/>
                  </a:solidFill>
                  <a:latin typeface="Calibri"/>
                  <a:ea typeface="DejaVu Sans"/>
                </a:rPr>
                <a:t>PA #:</a:t>
              </a:r>
              <a:endParaRPr lang="en-US" sz="1800" b="0" strike="noStrike" spc="-1">
                <a:latin typeface="Arial"/>
              </a:endParaRPr>
            </a:p>
          </p:txBody>
        </p:sp>
        <p:sp>
          <p:nvSpPr>
            <p:cNvPr id="149" name="TextBox 32"/>
            <p:cNvSpPr/>
            <p:nvPr/>
          </p:nvSpPr>
          <p:spPr>
            <a:xfrm>
              <a:off x="5483520" y="6435720"/>
              <a:ext cx="2670840" cy="36396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>
                <a:lnSpc>
                  <a:spcPct val="100000"/>
                </a:lnSpc>
                <a:buNone/>
              </a:pPr>
              <a:r>
                <a:rPr lang="en-US" sz="1800" b="0" strike="noStrike" spc="-1">
                  <a:solidFill>
                    <a:srgbClr val="808080"/>
                  </a:solidFill>
                  <a:latin typeface="Calibri"/>
                  <a:ea typeface="DejaVu Sans"/>
                </a:rPr>
                <a:t>AFRL-2022-4828</a:t>
              </a:r>
              <a:endParaRPr lang="en-US" sz="1800" b="0" strike="noStrike" spc="-1">
                <a:latin typeface="Arial"/>
              </a:endParaRPr>
            </a:p>
          </p:txBody>
        </p:sp>
      </p:grpSp>
      <p:sp>
        <p:nvSpPr>
          <p:cNvPr id="150" name="PlaceHolder 10"/>
          <p:cNvSpPr/>
          <p:nvPr/>
        </p:nvSpPr>
        <p:spPr>
          <a:xfrm>
            <a:off x="228600" y="228600"/>
            <a:ext cx="9677160" cy="123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/>
          </a:bodyPr>
          <a:lstStyle/>
          <a:p>
            <a:pPr marL="216000" indent="-3240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"/>
              <a:tabLst>
                <a:tab pos="0" algn="l"/>
              </a:tabLst>
            </a:pPr>
            <a:r>
              <a:rPr lang="en-US" sz="2800" b="0" strike="noStrike" spc="-1">
                <a:solidFill>
                  <a:srgbClr val="000000"/>
                </a:solidFill>
                <a:latin typeface="msgothic"/>
              </a:rPr>
              <a:t>Normalized Results: Metrics</a:t>
            </a:r>
            <a:endParaRPr lang="en-US" sz="28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US" sz="1800" b="0" strike="noStrike" spc="-1">
              <a:latin typeface="Arial"/>
            </a:endParaRPr>
          </a:p>
          <a:p>
            <a:pPr marL="216000" indent="-32400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  <a:tabLst>
                <a:tab pos="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msgothic"/>
              </a:rPr>
              <a:t> </a:t>
            </a:r>
            <a:endParaRPr lang="en-US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</TotalTime>
  <Words>571</Words>
  <Application>Microsoft Office PowerPoint</Application>
  <PresentationFormat>Widescreen</PresentationFormat>
  <Paragraphs>71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msgothic</vt:lpstr>
      <vt:lpstr>Symbol</vt:lpstr>
      <vt:lpstr>Times New Roman</vt:lpstr>
      <vt:lpstr>Wingdings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Thomas Tye</dc:creator>
  <dc:description/>
  <cp:lastModifiedBy>Mackenzie Lawson</cp:lastModifiedBy>
  <cp:revision>24</cp:revision>
  <dcterms:created xsi:type="dcterms:W3CDTF">2021-07-16T13:59:28Z</dcterms:created>
  <dcterms:modified xsi:type="dcterms:W3CDTF">2022-11-09T14:29:16Z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i4>2</vt:i4>
  </property>
</Properties>
</file>