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75866" y="819733"/>
            <a:ext cx="12498018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300" b="1" dirty="0">
                <a:ea typeface="+mn-lt"/>
                <a:cs typeface="+mn-lt"/>
              </a:rPr>
              <a:t>Temporal Convergence and Stability Assessment of the Generalized Finite Element Method for Multi-Scale Field Problems</a:t>
            </a:r>
            <a:endParaRPr lang="en-US" sz="3300" b="1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alibri"/>
              </a:rPr>
              <a:t>TJ Miller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Miller.8306@buckeyemail.osu.edu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Jack McNamara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Mcnamara.190@osu.edu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 O'Hara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AFRL/RQ</a:t>
            </a:r>
            <a:endParaRPr lang="en-US" dirty="0"/>
          </a:p>
        </p:txBody>
      </p:sp>
      <p:pic>
        <p:nvPicPr>
          <p:cNvPr id="2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D2BEA1-B06C-95AE-6764-4722D9CB5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250" y="5676719"/>
            <a:ext cx="1938068" cy="11117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865C8A-E48F-AB3B-A65F-C691F6812D1F}"/>
              </a:ext>
            </a:extLst>
          </p:cNvPr>
          <p:cNvSpPr txBox="1"/>
          <p:nvPr/>
        </p:nvSpPr>
        <p:spPr>
          <a:xfrm>
            <a:off x="2916625" y="6039790"/>
            <a:ext cx="569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Statement A: Approved for public release;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is unlimited. PA#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AFRL-2022-4616 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37A2-03EC-4A68-A7E9-B4227474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4DAA-A46D-4470-B1BC-CC32B692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69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180340" indent="-180340"/>
            <a:r>
              <a:rPr lang="en-US" sz="2800" dirty="0">
                <a:ea typeface="Cambria"/>
              </a:rPr>
              <a:t>Temporal convergence obtained with time-dependent, solution tailored enrichments on coarse grids</a:t>
            </a:r>
          </a:p>
          <a:p>
            <a:pPr marL="180340" indent="-180340"/>
            <a:r>
              <a:rPr lang="en-US" sz="2800" dirty="0">
                <a:ea typeface="Cambria"/>
              </a:rPr>
              <a:t>Convergence study demonstrates GFEM can achieve accurate solutions on coarse meshes </a:t>
            </a:r>
            <a:r>
              <a:rPr lang="en-US" dirty="0">
                <a:ea typeface="Cambria"/>
              </a:rPr>
              <a:t>and</a:t>
            </a:r>
            <a:r>
              <a:rPr lang="en-US" sz="2800" dirty="0">
                <a:ea typeface="Cambria"/>
              </a:rPr>
              <a:t> larger time steps</a:t>
            </a:r>
          </a:p>
          <a:p>
            <a:r>
              <a:rPr lang="en-US" dirty="0"/>
              <a:t>Results provide improved confidence in the ability of GFEM to enable simulations of design critical multi-scale, multi-physics problems of hypersonic systems</a:t>
            </a:r>
          </a:p>
          <a:p>
            <a:r>
              <a:rPr lang="en-US" dirty="0"/>
              <a:t>Initial stability study (</a:t>
            </a:r>
            <a:r>
              <a:rPr lang="en-US"/>
              <a:t>not shown) </a:t>
            </a:r>
            <a:r>
              <a:rPr lang="en-US" dirty="0"/>
              <a:t>and convergence results indicate potential for GFEM to increase critical time steps with solution-tailored enrichments </a:t>
            </a:r>
          </a:p>
          <a:p>
            <a:endParaRPr lang="en-US" dirty="0"/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Expanding analysis to higher dimensional space</a:t>
            </a:r>
          </a:p>
          <a:p>
            <a:pPr lvl="1"/>
            <a:r>
              <a:rPr lang="en-US" dirty="0"/>
              <a:t>Explore different types of enrichments for the model problem</a:t>
            </a:r>
          </a:p>
          <a:p>
            <a:pPr lvl="1"/>
            <a:r>
              <a:rPr lang="en-US" dirty="0"/>
              <a:t>Conduct an in-depth stability analysis to determine how the choice of approximation effects critical time steps  </a:t>
            </a:r>
          </a:p>
        </p:txBody>
      </p:sp>
      <p:pic>
        <p:nvPicPr>
          <p:cNvPr id="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C5807F6-C4AE-44E4-AF91-1A2BD57910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4192-F14C-CCE1-D746-7F88D4CD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-2369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Objectives</a:t>
            </a:r>
            <a:endParaRPr lang="en-US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8C0680-9173-48A9-9417-5FAC40A328DB}"/>
              </a:ext>
            </a:extLst>
          </p:cNvPr>
          <p:cNvSpPr/>
          <p:nvPr/>
        </p:nvSpPr>
        <p:spPr>
          <a:xfrm>
            <a:off x="146149" y="862602"/>
            <a:ext cx="11899701" cy="15348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300" b="1" dirty="0">
                <a:solidFill>
                  <a:schemeClr val="bg1"/>
                </a:solidFill>
              </a:rPr>
              <a:t>Goal: Expand research on multi-scale numerical modeling strategies to transient heat transfer problems with highly localized loading conditions through establishing implementation strategies and characterizing the temporal convergence behavior of GFEM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5D781A-97EB-4175-9DA2-D35436BDC7D9}"/>
              </a:ext>
            </a:extLst>
          </p:cNvPr>
          <p:cNvSpPr/>
          <p:nvPr/>
        </p:nvSpPr>
        <p:spPr>
          <a:xfrm>
            <a:off x="146149" y="2528919"/>
            <a:ext cx="11899701" cy="10969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1. Assess the temporal convergence and accuracy of GFEM applied to a model problem in multiple dimensions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9D311E-FC70-4176-A121-E232E4005C8B}"/>
              </a:ext>
            </a:extLst>
          </p:cNvPr>
          <p:cNvSpPr/>
          <p:nvPr/>
        </p:nvSpPr>
        <p:spPr>
          <a:xfrm>
            <a:off x="146149" y="5597930"/>
            <a:ext cx="11899701" cy="8342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4. 	         Shed light on nuances and implementation strategies of the GFEM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B51C6A-72EF-47E7-98F1-11B9C89DC97E}"/>
              </a:ext>
            </a:extLst>
          </p:cNvPr>
          <p:cNvSpPr/>
          <p:nvPr/>
        </p:nvSpPr>
        <p:spPr>
          <a:xfrm>
            <a:off x="139700" y="4726348"/>
            <a:ext cx="11899701" cy="7457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3. 	         Investigate computational savings compared to standard methods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E5438-0A98-4887-8C0D-450680F166CE}"/>
              </a:ext>
            </a:extLst>
          </p:cNvPr>
          <p:cNvSpPr/>
          <p:nvPr/>
        </p:nvSpPr>
        <p:spPr>
          <a:xfrm>
            <a:off x="146149" y="3780618"/>
            <a:ext cx="11899701" cy="8342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C00000"/>
                </a:solidFill>
              </a:rPr>
              <a:t>2.		Assess temporal stability of the GFEM in heat transfer analysis </a:t>
            </a:r>
          </a:p>
        </p:txBody>
      </p:sp>
    </p:spTree>
    <p:extLst>
      <p:ext uri="{BB962C8B-B14F-4D97-AF65-F5344CB8AC3E}">
        <p14:creationId xmlns:p14="http://schemas.microsoft.com/office/powerpoint/2010/main" val="4436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7957-79E3-598B-A8BE-4F2F11E9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266182"/>
            <a:ext cx="10515600" cy="411163"/>
          </a:xfrm>
        </p:spPr>
        <p:txBody>
          <a:bodyPr>
            <a:noAutofit/>
          </a:bodyPr>
          <a:lstStyle/>
          <a:p>
            <a:r>
              <a:rPr lang="en-US" sz="4000" dirty="0">
                <a:cs typeface="Calibri Light"/>
              </a:rPr>
              <a:t>Challenges with Hypersonic Analysis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BF5-0A26-ECF1-61B5-4E152773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777480"/>
            <a:ext cx="5527965" cy="4997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cs typeface="Calibri"/>
              </a:rPr>
              <a:t>Modern day engineering problems in hypersonic vehicle design are dominated by heat transfer</a:t>
            </a:r>
          </a:p>
          <a:p>
            <a:pPr lvl="1"/>
            <a:r>
              <a:rPr lang="en-US" sz="1900" dirty="0">
                <a:cs typeface="Calibri"/>
              </a:rPr>
              <a:t>Fine-scale and transient loading conditions</a:t>
            </a:r>
          </a:p>
          <a:p>
            <a:pPr lvl="1"/>
            <a:r>
              <a:rPr lang="en-US" sz="1900" dirty="0">
                <a:cs typeface="Calibri"/>
              </a:rPr>
              <a:t>Coupled, multi-physic interactions</a:t>
            </a:r>
            <a:endParaRPr lang="en-US" sz="1900" dirty="0">
              <a:ea typeface="+mn-lt"/>
              <a:cs typeface="+mn-lt"/>
            </a:endParaRPr>
          </a:p>
          <a:p>
            <a:r>
              <a:rPr lang="en-US" sz="2200" dirty="0">
                <a:cs typeface="Calibri"/>
              </a:rPr>
              <a:t>Current multi-scale modeling strategies lack power to resolve all spatial-temporal scales on a global level</a:t>
            </a:r>
          </a:p>
          <a:p>
            <a:pPr lvl="1"/>
            <a:r>
              <a:rPr lang="en-US" sz="1900" dirty="0">
                <a:cs typeface="Calibri"/>
              </a:rPr>
              <a:t>Fine meshes needed for spatial gradients</a:t>
            </a:r>
          </a:p>
          <a:p>
            <a:pPr lvl="1"/>
            <a:r>
              <a:rPr lang="en-US" sz="1900" dirty="0">
                <a:cs typeface="Calibri"/>
              </a:rPr>
              <a:t>Broad regions of refinement for transient features</a:t>
            </a:r>
          </a:p>
          <a:p>
            <a:pPr lvl="1"/>
            <a:r>
              <a:rPr lang="en-US" sz="1900" dirty="0">
                <a:cs typeface="Calibri"/>
              </a:rPr>
              <a:t>Small time steps to maintain temporal stability </a:t>
            </a:r>
          </a:p>
          <a:p>
            <a:r>
              <a:rPr lang="en-US" sz="2200" dirty="0">
                <a:cs typeface="Calibri"/>
              </a:rPr>
              <a:t>High-fidelity solutions often require large amounts of CPU power, time and memory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284C0F-0432-CEF1-0F7E-AE8E6D30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98" y="800389"/>
            <a:ext cx="5657909" cy="2832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1F0B6-73AF-E8C6-B600-3A13338ACD77}"/>
              </a:ext>
            </a:extLst>
          </p:cNvPr>
          <p:cNvSpPr txBox="1"/>
          <p:nvPr/>
        </p:nvSpPr>
        <p:spPr>
          <a:xfrm>
            <a:off x="6773671" y="3826862"/>
            <a:ext cx="505873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Above is the flow and temperature field over a torque tube experiencing sharp thermal gradients on a small scale due to shock-boundary layer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Accurately resolving local features across all spatial-temporal scales, while avoiding local mesh refinement and advanced multi-scale methods, is essential for practical modeling of multi-physic simulations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AA39F-3FEC-4FFB-A610-B9F3FAF08748}"/>
              </a:ext>
            </a:extLst>
          </p:cNvPr>
          <p:cNvSpPr/>
          <p:nvPr/>
        </p:nvSpPr>
        <p:spPr>
          <a:xfrm>
            <a:off x="187420" y="5389457"/>
            <a:ext cx="6497697" cy="120236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Question: How can we simultaneously capture fine-scale features and global phenomena within a multi-physics simulation?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C83DB-913A-4C71-853B-EA7D6BE9C976}"/>
              </a:ext>
            </a:extLst>
          </p:cNvPr>
          <p:cNvSpPr txBox="1"/>
          <p:nvPr/>
        </p:nvSpPr>
        <p:spPr>
          <a:xfrm>
            <a:off x="6096000" y="1599977"/>
            <a:ext cx="6096000" cy="41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Witeof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Neegard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et al 2014]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2BD01-E77E-4177-B48D-3455909FC283}"/>
              </a:ext>
            </a:extLst>
          </p:cNvPr>
          <p:cNvSpPr txBox="1"/>
          <p:nvPr/>
        </p:nvSpPr>
        <p:spPr>
          <a:xfrm>
            <a:off x="6685117" y="3610771"/>
            <a:ext cx="37486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Image courtesy if Jon Willem, The Ohio State University </a:t>
            </a:r>
            <a:endParaRPr lang="en-US" sz="1200" dirty="0"/>
          </a:p>
        </p:txBody>
      </p:sp>
      <p:pic>
        <p:nvPicPr>
          <p:cNvPr id="10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A5B36E4-ECE5-4DA7-99A5-1030C4EDB4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F217-F7F1-4ACC-FCDD-D5331D52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5691"/>
            <a:ext cx="10515600" cy="69296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Motivation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0D82-2163-C3E4-B000-C2E01ECB41AB}"/>
              </a:ext>
            </a:extLst>
          </p:cNvPr>
          <p:cNvSpPr txBox="1"/>
          <p:nvPr/>
        </p:nvSpPr>
        <p:spPr>
          <a:xfrm>
            <a:off x="-88252" y="544099"/>
            <a:ext cx="605993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Heat transfer in extreme environments is multi-scale and coupled with fluids and structural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Mathematically, heat transfer is a scalar equation</a:t>
            </a:r>
          </a:p>
          <a:p>
            <a:pPr lvl="2"/>
            <a:r>
              <a:rPr lang="en-US" b="1" dirty="0">
                <a:solidFill>
                  <a:srgbClr val="C00000"/>
                </a:solidFill>
                <a:cs typeface="Calibri" panose="020F0502020204030204"/>
              </a:rPr>
              <a:t>Implementation differs from vectoral analysis of fluids and tensorial analysis of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Enabling solutions of heat transfer problems in extreme conditions is essential for high-speed vehicle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The GFEM incorporates solution-tailored shape functions to alleviate the need for local mesh refinement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Current work has focused on ability for GFEM to capture localized features efficiently and stabilization of fluids and structural problems in multi-scale environments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Lack of research to extend these concepts to heat transfer analysis leads to a gap in knowledge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6D536C-29E9-40D9-AB3C-9CC0323BA80A}"/>
              </a:ext>
            </a:extLst>
          </p:cNvPr>
          <p:cNvSpPr/>
          <p:nvPr/>
        </p:nvSpPr>
        <p:spPr>
          <a:xfrm>
            <a:off x="7074464" y="531337"/>
            <a:ext cx="3818917" cy="34312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884391-C342-4116-BEBA-EA2F2CCC822A}"/>
              </a:ext>
            </a:extLst>
          </p:cNvPr>
          <p:cNvSpPr/>
          <p:nvPr/>
        </p:nvSpPr>
        <p:spPr>
          <a:xfrm>
            <a:off x="5846997" y="2584923"/>
            <a:ext cx="3791137" cy="343129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CA4FB7-6DCA-44D6-A18D-96E09E4DA665}"/>
              </a:ext>
            </a:extLst>
          </p:cNvPr>
          <p:cNvSpPr/>
          <p:nvPr/>
        </p:nvSpPr>
        <p:spPr>
          <a:xfrm>
            <a:off x="8267143" y="2595277"/>
            <a:ext cx="3805857" cy="3381665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9F14FC-EC65-4203-99E0-A6F6980A9D7A}"/>
              </a:ext>
            </a:extLst>
          </p:cNvPr>
          <p:cNvSpPr txBox="1"/>
          <p:nvPr/>
        </p:nvSpPr>
        <p:spPr>
          <a:xfrm>
            <a:off x="9248538" y="5289583"/>
            <a:ext cx="215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Computational efficiency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C0939-9760-48B9-81FD-ECAC5EAA3291}"/>
              </a:ext>
            </a:extLst>
          </p:cNvPr>
          <p:cNvSpPr txBox="1"/>
          <p:nvPr/>
        </p:nvSpPr>
        <p:spPr>
          <a:xfrm>
            <a:off x="6638119" y="5336936"/>
            <a:ext cx="225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Handling localized features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1C158-F5A8-45CF-B6C0-A21AC6277FAB}"/>
              </a:ext>
            </a:extLst>
          </p:cNvPr>
          <p:cNvSpPr txBox="1"/>
          <p:nvPr/>
        </p:nvSpPr>
        <p:spPr>
          <a:xfrm>
            <a:off x="8267143" y="630635"/>
            <a:ext cx="14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Stability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F00E3-FD2F-48A0-8BEA-5A6C28DEEE50}"/>
              </a:ext>
            </a:extLst>
          </p:cNvPr>
          <p:cNvSpPr txBox="1"/>
          <p:nvPr/>
        </p:nvSpPr>
        <p:spPr>
          <a:xfrm>
            <a:off x="8237247" y="3383029"/>
            <a:ext cx="143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Knowledge Gap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4B08D-20F1-4747-AE2A-E244B4144AE9}"/>
              </a:ext>
            </a:extLst>
          </p:cNvPr>
          <p:cNvSpPr txBox="1"/>
          <p:nvPr/>
        </p:nvSpPr>
        <p:spPr>
          <a:xfrm>
            <a:off x="7522545" y="1137731"/>
            <a:ext cx="3055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Fluid dynamics: Incompressibility and stabilizing advection dominated problems [</a:t>
            </a:r>
            <a:r>
              <a:rPr lang="en-US" sz="1300" dirty="0" err="1"/>
              <a:t>Shilt</a:t>
            </a:r>
            <a:r>
              <a:rPr lang="en-US" sz="1300" dirty="0"/>
              <a:t> et al. 2020, 2021]</a:t>
            </a:r>
            <a:r>
              <a:rPr lang="en-US" sz="1300" dirty="0">
                <a:cs typeface="Calibri" panose="020F050202020403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Structural Dynamics: Reduction of critical time step [Sanchez-</a:t>
            </a:r>
            <a:r>
              <a:rPr lang="en-US" sz="1300" dirty="0" err="1">
                <a:cs typeface="Calibri" panose="020F0502020204030204"/>
              </a:rPr>
              <a:t>Rivadeneira</a:t>
            </a:r>
            <a:r>
              <a:rPr lang="en-US" sz="1300" dirty="0">
                <a:cs typeface="Calibri" panose="020F0502020204030204"/>
              </a:rPr>
              <a:t>, Duarte 2021]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9E7CF-2015-4E2A-A527-4B55CDD02B0E}"/>
              </a:ext>
            </a:extLst>
          </p:cNvPr>
          <p:cNvSpPr txBox="1"/>
          <p:nvPr/>
        </p:nvSpPr>
        <p:spPr>
          <a:xfrm>
            <a:off x="6007633" y="3719923"/>
            <a:ext cx="2259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Handling sharp thermal gradients [O'Hara, Eason, Duarte 2011]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3D fatigue crack propagation [Pereira et al. 2009]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0B9EA-41D9-484F-8706-78BEB8A45930}"/>
              </a:ext>
            </a:extLst>
          </p:cNvPr>
          <p:cNvSpPr txBox="1"/>
          <p:nvPr/>
        </p:nvSpPr>
        <p:spPr>
          <a:xfrm>
            <a:off x="9569518" y="3767276"/>
            <a:ext cx="253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Retain expected convergence criterion [O'Hara, Eason, Duarte 2011, 2009]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/>
              </a:rPr>
              <a:t>Accurate solutions on coarser meshes and larger time steps [O’Hara, Eason, Duarte 2009]</a:t>
            </a:r>
          </a:p>
          <a:p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F9DE78-0ABC-4978-B2EC-7801582BF525}"/>
              </a:ext>
            </a:extLst>
          </p:cNvPr>
          <p:cNvSpPr/>
          <p:nvPr/>
        </p:nvSpPr>
        <p:spPr>
          <a:xfrm>
            <a:off x="307184" y="5459506"/>
            <a:ext cx="5539813" cy="1235584"/>
          </a:xfrm>
          <a:prstGeom prst="roundRect">
            <a:avLst>
              <a:gd name="adj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</a:rPr>
              <a:t>Hypothesis: GFEM can enable high-fidelity solutions of extreme multi-scale heat transfer problems </a:t>
            </a:r>
            <a:r>
              <a:rPr lang="en-US" sz="2000" b="1" dirty="0">
                <a:solidFill>
                  <a:schemeClr val="bg1"/>
                </a:solidFill>
              </a:rPr>
              <a:t>that are currently prohibitive in the context of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</a:rPr>
              <a:t> multi-physics simulations</a:t>
            </a:r>
            <a:endParaRPr 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5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2EE2-2B60-10E6-BDB0-52C45E15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81" y="220971"/>
            <a:ext cx="10515600" cy="67858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Overview of the GFEM</a:t>
            </a:r>
            <a:endParaRPr lang="en-US" dirty="0"/>
          </a:p>
        </p:txBody>
      </p:sp>
      <p:pic>
        <p:nvPicPr>
          <p:cNvPr id="4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A3112373-9E1D-12A2-EE7C-998FF95CC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43"/>
          <a:stretch/>
        </p:blipFill>
        <p:spPr>
          <a:xfrm>
            <a:off x="9242421" y="1735980"/>
            <a:ext cx="2409371" cy="2884848"/>
          </a:xfr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472722-6305-4E04-8046-B159117A938F}"/>
              </a:ext>
            </a:extLst>
          </p:cNvPr>
          <p:cNvSpPr/>
          <p:nvPr/>
        </p:nvSpPr>
        <p:spPr>
          <a:xfrm>
            <a:off x="455068" y="1723546"/>
            <a:ext cx="3130519" cy="9008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FEM Approximation Space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416CB2-59F4-43F3-8AD1-2AEBDE695EFF}"/>
              </a:ext>
            </a:extLst>
          </p:cNvPr>
          <p:cNvSpPr/>
          <p:nvPr/>
        </p:nvSpPr>
        <p:spPr>
          <a:xfrm>
            <a:off x="909002" y="2941914"/>
            <a:ext cx="2227272" cy="9841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Enrichment Space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D8EF5-F04A-4ADE-AEF5-D27B3BC07129}"/>
              </a:ext>
            </a:extLst>
          </p:cNvPr>
          <p:cNvSpPr txBox="1"/>
          <p:nvPr/>
        </p:nvSpPr>
        <p:spPr>
          <a:xfrm>
            <a:off x="1816583" y="2604255"/>
            <a:ext cx="4121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+mj-lt"/>
              </a:rPr>
              <a:t>*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16A054-870C-42D4-B266-297E6C16E63D}"/>
              </a:ext>
            </a:extLst>
          </p:cNvPr>
          <p:cNvCxnSpPr>
            <a:cxnSpLocks/>
          </p:cNvCxnSpPr>
          <p:nvPr/>
        </p:nvCxnSpPr>
        <p:spPr>
          <a:xfrm>
            <a:off x="3585587" y="2850305"/>
            <a:ext cx="716896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F4BB7F-06EB-49FF-A906-96574496D61D}"/>
              </a:ext>
            </a:extLst>
          </p:cNvPr>
          <p:cNvSpPr/>
          <p:nvPr/>
        </p:nvSpPr>
        <p:spPr>
          <a:xfrm>
            <a:off x="4486980" y="2353269"/>
            <a:ext cx="3251800" cy="10757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GFEM Enrichment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321D30-D5C7-4470-8A76-4E3F77950BE5}"/>
                  </a:ext>
                </a:extLst>
              </p:cNvPr>
              <p:cNvSpPr txBox="1"/>
              <p:nvPr/>
            </p:nvSpPr>
            <p:spPr>
              <a:xfrm>
                <a:off x="1398800" y="3363830"/>
                <a:ext cx="1247675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321D30-D5C7-4470-8A76-4E3F7795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00" y="3363830"/>
                <a:ext cx="1247675" cy="562205"/>
              </a:xfrm>
              <a:prstGeom prst="rect">
                <a:avLst/>
              </a:prstGeom>
              <a:blipFill>
                <a:blip r:embed="rId3"/>
                <a:stretch>
                  <a:fillRect r="-975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1B6443-9DC7-4765-B042-1D8EDAC6045E}"/>
                  </a:ext>
                </a:extLst>
              </p:cNvPr>
              <p:cNvSpPr txBox="1"/>
              <p:nvPr/>
            </p:nvSpPr>
            <p:spPr>
              <a:xfrm>
                <a:off x="1350604" y="2148779"/>
                <a:ext cx="1288949" cy="40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1B6443-9DC7-4765-B042-1D8EDAC60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04" y="2148779"/>
                <a:ext cx="1288949" cy="405367"/>
              </a:xfrm>
              <a:prstGeom prst="rect">
                <a:avLst/>
              </a:prstGeom>
              <a:blipFill>
                <a:blip r:embed="rId4"/>
                <a:stretch>
                  <a:fillRect r="-758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508DE-AFA6-49B6-952E-BE0055A0FD01}"/>
                  </a:ext>
                </a:extLst>
              </p:cNvPr>
              <p:cNvSpPr txBox="1"/>
              <p:nvPr/>
            </p:nvSpPr>
            <p:spPr>
              <a:xfrm>
                <a:off x="4693245" y="2778413"/>
                <a:ext cx="2839269" cy="573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3508DE-AFA6-49B6-952E-BE0055A0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245" y="2778413"/>
                <a:ext cx="2839269" cy="573151"/>
              </a:xfrm>
              <a:prstGeom prst="rect">
                <a:avLst/>
              </a:prstGeom>
              <a:blipFill>
                <a:blip r:embed="rId5"/>
                <a:stretch>
                  <a:fillRect l="-85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3519C3-6AAF-4492-B4C0-100EC1D7272B}"/>
              </a:ext>
            </a:extLst>
          </p:cNvPr>
          <p:cNvSpPr/>
          <p:nvPr/>
        </p:nvSpPr>
        <p:spPr>
          <a:xfrm>
            <a:off x="9284346" y="3318335"/>
            <a:ext cx="1799404" cy="10213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5059D3-D17E-4E11-80D8-E0E9F020AA14}"/>
              </a:ext>
            </a:extLst>
          </p:cNvPr>
          <p:cNvCxnSpPr>
            <a:cxnSpLocks/>
          </p:cNvCxnSpPr>
          <p:nvPr/>
        </p:nvCxnSpPr>
        <p:spPr>
          <a:xfrm>
            <a:off x="10184048" y="4339647"/>
            <a:ext cx="0" cy="75284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9907757-D76E-482F-875A-07F8FD3294D2}"/>
              </a:ext>
            </a:extLst>
          </p:cNvPr>
          <p:cNvSpPr txBox="1"/>
          <p:nvPr/>
        </p:nvSpPr>
        <p:spPr>
          <a:xfrm>
            <a:off x="8738156" y="5102947"/>
            <a:ext cx="3047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Includes discontinuity into shape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E37585-E5A0-4E1B-8036-54E2B00679B0}"/>
                  </a:ext>
                </a:extLst>
              </p:cNvPr>
              <p:cNvSpPr txBox="1"/>
              <p:nvPr/>
            </p:nvSpPr>
            <p:spPr>
              <a:xfrm>
                <a:off x="1070393" y="5198709"/>
                <a:ext cx="7614455" cy="439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a typeface="Calibri" panose="020F0502020204030204"/>
                    <a:cs typeface="Calibri" panose="020F0502020204030204"/>
                  </a:rPr>
                  <a:t>Final approximation</a:t>
                </a:r>
                <a:r>
                  <a:rPr lang="en-US" dirty="0">
                    <a:ea typeface="Calibri" panose="020F0502020204030204"/>
                    <a:cs typeface="Calibri" panose="020F0502020204030204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7E37585-E5A0-4E1B-8036-54E2B0067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93" y="5198709"/>
                <a:ext cx="7614455" cy="439159"/>
              </a:xfrm>
              <a:prstGeom prst="rect">
                <a:avLst/>
              </a:prstGeom>
              <a:blipFill>
                <a:blip r:embed="rId6"/>
                <a:stretch>
                  <a:fillRect l="-721" t="-95833" b="-1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10C6039-A5E3-4529-9788-8540079F4549}"/>
              </a:ext>
            </a:extLst>
          </p:cNvPr>
          <p:cNvSpPr/>
          <p:nvPr/>
        </p:nvSpPr>
        <p:spPr>
          <a:xfrm>
            <a:off x="440234" y="831149"/>
            <a:ext cx="11311532" cy="72510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/>
              <a:t>Modifies FEM framework to introduce solution tailored “enrichments” </a:t>
            </a:r>
          </a:p>
          <a:p>
            <a:pPr algn="ctr"/>
            <a:r>
              <a:rPr lang="en-US" sz="2400" dirty="0"/>
              <a:t>into standard FEM space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24D0E8-EDC2-45B4-8AFF-9E4FB3954B16}"/>
              </a:ext>
            </a:extLst>
          </p:cNvPr>
          <p:cNvSpPr txBox="1"/>
          <p:nvPr/>
        </p:nvSpPr>
        <p:spPr>
          <a:xfrm>
            <a:off x="725249" y="3992351"/>
            <a:ext cx="3218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any function; typically derived from </a:t>
            </a:r>
            <a:r>
              <a:rPr lang="en-US" i="1" dirty="0"/>
              <a:t>a priori </a:t>
            </a:r>
            <a:r>
              <a:rPr lang="en-US" dirty="0"/>
              <a:t>knowledge</a:t>
            </a:r>
            <a:endParaRPr lang="en-US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4AA506-E688-4CD1-B9BA-CFE3BAB8F0F4}"/>
              </a:ext>
            </a:extLst>
          </p:cNvPr>
          <p:cNvSpPr txBox="1"/>
          <p:nvPr/>
        </p:nvSpPr>
        <p:spPr>
          <a:xfrm>
            <a:off x="4241895" y="3429000"/>
            <a:ext cx="370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GFEM shape functions formed through a product of standard FEM shape functions and enriched trial space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E511774-AA59-4E9E-A54F-FE8E96C73678}"/>
              </a:ext>
            </a:extLst>
          </p:cNvPr>
          <p:cNvSpPr/>
          <p:nvPr/>
        </p:nvSpPr>
        <p:spPr>
          <a:xfrm>
            <a:off x="474623" y="5894484"/>
            <a:ext cx="11311532" cy="8221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GFEM elegantly handles fine-scale features by directly introducing these features into the computational domain, alleviating local mesh refinement</a:t>
            </a:r>
          </a:p>
        </p:txBody>
      </p:sp>
      <p:pic>
        <p:nvPicPr>
          <p:cNvPr id="42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4053073E-1B93-4FE2-8378-D802BBA0E94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4825-7488-496A-A4DF-A8561AB0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49" y="-190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Challenges with GFEM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E7DBF7-4681-4E39-9049-719AC66A4B49}"/>
              </a:ext>
            </a:extLst>
          </p:cNvPr>
          <p:cNvSpPr/>
          <p:nvPr/>
        </p:nvSpPr>
        <p:spPr>
          <a:xfrm>
            <a:off x="146148" y="868059"/>
            <a:ext cx="11899701" cy="1770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GFEM shape functions inherently linearly dependent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Singular matrices, even after boundary condition application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</a:rPr>
              <a:t>Leads to difficulties in solving the system and potential errors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Ill-conditions matrices due to close to singular matrices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Leads to errors in the solution</a:t>
            </a:r>
          </a:p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2ED122-F3A2-4C78-BB21-1BB1BBEB7D6B}"/>
              </a:ext>
            </a:extLst>
          </p:cNvPr>
          <p:cNvSpPr/>
          <p:nvPr/>
        </p:nvSpPr>
        <p:spPr>
          <a:xfrm>
            <a:off x="146147" y="3062893"/>
            <a:ext cx="11899701" cy="18405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Implementation rarely straightforward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Difficult to apply boundary conditions due to enrichments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Enrichments not necessarily zero at the nodes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</a:rPr>
              <a:t>a priori </a:t>
            </a:r>
            <a:r>
              <a:rPr lang="en-US" sz="2400" dirty="0">
                <a:solidFill>
                  <a:schemeClr val="tx1"/>
                </a:solidFill>
              </a:rPr>
              <a:t>information not always available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</a:rPr>
              <a:t>Difficult to derive proper enrichment functions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DC1CA7-E2A6-47D9-B091-615EE21AC3EF}"/>
              </a:ext>
            </a:extLst>
          </p:cNvPr>
          <p:cNvSpPr/>
          <p:nvPr/>
        </p:nvSpPr>
        <p:spPr>
          <a:xfrm>
            <a:off x="146146" y="5257727"/>
            <a:ext cx="11899701" cy="1045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bg1"/>
                </a:solidFill>
              </a:rPr>
              <a:t>Need: Development of GFEM to confidently expand its use cases and identify technical challenges that must be overcome </a:t>
            </a:r>
          </a:p>
        </p:txBody>
      </p:sp>
      <p:pic>
        <p:nvPicPr>
          <p:cNvPr id="7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2D75A12-620D-45F3-B1BA-BED4435B33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9686-E336-4782-DCE2-7ACCC81F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88" y="223688"/>
            <a:ext cx="10515600" cy="63230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Model Problem from Merle and </a:t>
            </a:r>
            <a:r>
              <a:rPr lang="en-US" dirty="0" err="1">
                <a:cs typeface="Calibri Light"/>
              </a:rPr>
              <a:t>Dolbow</a:t>
            </a:r>
            <a:r>
              <a:rPr lang="en-US" dirty="0">
                <a:cs typeface="Calibri Light"/>
              </a:rPr>
              <a:t> 2002</a:t>
            </a:r>
            <a:endParaRPr lang="en-US" dirty="0"/>
          </a:p>
        </p:txBody>
      </p:sp>
      <p:pic>
        <p:nvPicPr>
          <p:cNvPr id="4" name="myVideoFile">
            <a:hlinkClick r:id="" action="ppaction://media"/>
            <a:extLst>
              <a:ext uri="{FF2B5EF4-FFF2-40B4-BE49-F238E27FC236}">
                <a16:creationId xmlns:a16="http://schemas.microsoft.com/office/drawing/2014/main" id="{1935EDAA-4864-4965-AC96-D40EB5EE88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3283" y="1757639"/>
            <a:ext cx="6868498" cy="4778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86E8E932-A337-4323-BF80-5DF83645BB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700" y="2201003"/>
                <a:ext cx="2831361" cy="2997630"/>
              </a:xfrm>
              <a:prstGeom prst="rect">
                <a:avLst/>
              </a:prstGeom>
            </p:spPr>
            <p:txBody>
              <a:bodyPr vert="horz" lIns="91440" tIns="45720" rIns="91440" bIns="45720" anchor="t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ambria"/>
                  <a:ea typeface="Cambria"/>
                </a:endParaRPr>
              </a:p>
              <a:p>
                <a:r>
                  <a:rPr lang="en-US" sz="2000" dirty="0">
                    <a:latin typeface="Cambria"/>
                    <a:ea typeface="Cambria"/>
                  </a:rPr>
                  <a:t>Property Definitions:</a:t>
                </a:r>
              </a:p>
              <a:p>
                <a:pPr marL="549910" lvl="1" indent="-342900"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sz="18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8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8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85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18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5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50" dirty="0">
                  <a:latin typeface="Cambria"/>
                  <a:ea typeface="Cambria"/>
                </a:endParaRPr>
              </a:p>
              <a:p>
                <a:pPr marL="549910" lvl="1" indent="-342900"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sz="1850" i="1" smtClean="0">
                        <a:latin typeface="Cambria Math" panose="02040503050406030204" pitchFamily="18" charset="0"/>
                        <a:ea typeface="Cambria"/>
                      </a:rPr>
                      <m:t>𝑘</m:t>
                    </m:r>
                    <m:r>
                      <a:rPr lang="en-US" sz="1850" i="1" smtClean="0">
                        <a:latin typeface="Cambria Math" panose="02040503050406030204" pitchFamily="18" charset="0"/>
                        <a:ea typeface="Cambria"/>
                      </a:rPr>
                      <m:t>=1</m:t>
                    </m:r>
                    <m:f>
                      <m:fPr>
                        <m:ctrlPr>
                          <a:rPr lang="en-US" sz="1850" i="1" smtClean="0">
                            <a:latin typeface="Cambria Math" panose="02040503050406030204" pitchFamily="18" charset="0"/>
                            <a:ea typeface="Cambria"/>
                          </a:rPr>
                        </m:ctrlPr>
                      </m:fPr>
                      <m:num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"/>
                          </a:rPr>
                          <m:t>𝑊</m:t>
                        </m:r>
                      </m:num>
                      <m:den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"/>
                          </a:rPr>
                          <m:t>𝐾</m:t>
                        </m:r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"/>
                          </a:rPr>
                          <m:t>∗</m:t>
                        </m:r>
                        <m:r>
                          <a:rPr lang="en-US" sz="1850" i="1" smtClean="0">
                            <a:latin typeface="Cambria Math" panose="02040503050406030204" pitchFamily="18" charset="0"/>
                            <a:ea typeface="Cambria"/>
                          </a:rPr>
                          <m:t>𝑚𝑚</m:t>
                        </m:r>
                      </m:den>
                    </m:f>
                  </m:oMath>
                </a14:m>
                <a:endParaRPr lang="en-US" sz="1850" dirty="0">
                  <a:latin typeface="Cambria"/>
                  <a:ea typeface="Cambria"/>
                </a:endParaRPr>
              </a:p>
              <a:p>
                <a:pPr marL="549910" lvl="1" indent="-342900"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 marL="549910" lvl="1" indent="-342900">
                  <a:buFontTx/>
                  <a:buChar char="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 marL="549910" lvl="1" indent="-342900">
                  <a:buFontTx/>
                  <a:buChar char="−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marL="549910" lvl="1" indent="-342900">
                  <a:buFontTx/>
                  <a:buChar char="−"/>
                </a:pP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86E8E932-A337-4323-BF80-5DF83645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201003"/>
                <a:ext cx="2831361" cy="2997630"/>
              </a:xfrm>
              <a:prstGeom prst="rect">
                <a:avLst/>
              </a:prstGeom>
              <a:blipFill>
                <a:blip r:embed="rId5"/>
                <a:stretch>
                  <a:fillRect l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5FCDA-AEF7-488F-9163-31FCE6C1AEBC}"/>
                  </a:ext>
                </a:extLst>
              </p:cNvPr>
              <p:cNvSpPr txBox="1"/>
              <p:nvPr/>
            </p:nvSpPr>
            <p:spPr>
              <a:xfrm>
                <a:off x="2510219" y="1331700"/>
                <a:ext cx="259481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𝑓𝑟𝑜𝑛𝑡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𝑉𝑡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5FCDA-AEF7-488F-9163-31FCE6C1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19" y="1331700"/>
                <a:ext cx="2594810" cy="4247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90FEE-AAEC-4DB5-A4D0-7B0BB5EDE61F}"/>
                  </a:ext>
                </a:extLst>
              </p:cNvPr>
              <p:cNvSpPr txBox="1"/>
              <p:nvPr/>
            </p:nvSpPr>
            <p:spPr>
              <a:xfrm>
                <a:off x="1383261" y="887129"/>
                <a:ext cx="4848727" cy="61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𝑓𝑟𝑜𝑛𝑡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790FEE-AAEC-4DB5-A4D0-7B0BB5ED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61" y="887129"/>
                <a:ext cx="4848727" cy="6174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5FD4B7-F322-4F7F-836A-F7BCD93D33B2}"/>
                  </a:ext>
                </a:extLst>
              </p:cNvPr>
              <p:cNvSpPr txBox="1"/>
              <p:nvPr/>
            </p:nvSpPr>
            <p:spPr>
              <a:xfrm>
                <a:off x="6088991" y="976904"/>
                <a:ext cx="5269769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5FD4B7-F322-4F7F-836A-F7BCD93D3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1" y="976904"/>
                <a:ext cx="5269769" cy="6176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75734D5-4A44-4323-B351-B617B68E62D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740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1DB3-21C2-4C47-A890-1DA6640D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Time Evolution of Internal Energy for Different Approximation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A52C0-8137-48FE-AAD8-4CC2ACC6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900" y="1360488"/>
            <a:ext cx="507364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Energy evolution prediction depends on ability for approximation space to capture the spike in loading/temperature</a:t>
            </a:r>
          </a:p>
          <a:p>
            <a:pPr lvl="1"/>
            <a:r>
              <a:rPr lang="en-US" sz="2000" dirty="0"/>
              <a:t>Low order FEM and GFEM cannot capture this fine-scale feature (5mm) </a:t>
            </a:r>
            <a:r>
              <a:rPr lang="en-US" sz="2000" b="1" dirty="0"/>
              <a:t>on a coarse mesh of 100mm elements</a:t>
            </a:r>
          </a:p>
          <a:p>
            <a:pPr lvl="1"/>
            <a:r>
              <a:rPr lang="en-US" sz="2000" dirty="0"/>
              <a:t>Exponential GFEM does capture the gradient </a:t>
            </a:r>
            <a:r>
              <a:rPr lang="en-US" sz="2000" b="1" dirty="0"/>
              <a:t>without mesh refinement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GFEM enables accurate multi-scale solutions on coarse meshes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A2568-3731-479B-91B0-0A1984BC1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5071" r="7854"/>
          <a:stretch/>
        </p:blipFill>
        <p:spPr>
          <a:xfrm>
            <a:off x="171451" y="2294666"/>
            <a:ext cx="6585329" cy="4213776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8CB877E-574A-469E-A015-DD43B671A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8268"/>
              </p:ext>
            </p:extLst>
          </p:nvPr>
        </p:nvGraphicFramePr>
        <p:xfrm>
          <a:off x="539764" y="1344706"/>
          <a:ext cx="4126830" cy="94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8464">
                  <a:extLst>
                    <a:ext uri="{9D8B030D-6E8A-4147-A177-3AD203B41FA5}">
                      <a16:colId xmlns:a16="http://schemas.microsoft.com/office/drawing/2014/main" val="275050138"/>
                    </a:ext>
                  </a:extLst>
                </a:gridCol>
                <a:gridCol w="1439183">
                  <a:extLst>
                    <a:ext uri="{9D8B030D-6E8A-4147-A177-3AD203B41FA5}">
                      <a16:colId xmlns:a16="http://schemas.microsoft.com/office/drawing/2014/main" val="3516832364"/>
                    </a:ext>
                  </a:extLst>
                </a:gridCol>
                <a:gridCol w="1439183">
                  <a:extLst>
                    <a:ext uri="{9D8B030D-6E8A-4147-A177-3AD203B41FA5}">
                      <a16:colId xmlns:a16="http://schemas.microsoft.com/office/drawing/2014/main" val="1274587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Element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Spike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Time Step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6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100mm</a:t>
                      </a:r>
                    </a:p>
                    <a:p>
                      <a:pPr algn="ctr"/>
                      <a:r>
                        <a:rPr lang="en-US" sz="1600" dirty="0"/>
                        <a:t>(5 elements)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0.20s</a:t>
                      </a:r>
                    </a:p>
                    <a:p>
                      <a:pPr algn="ctr"/>
                      <a:r>
                        <a:rPr lang="en-US" sz="1600" dirty="0"/>
                        <a:t>(50 time steps)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5681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91C455-11B4-438A-8C21-ED6AF4BCFD4E}"/>
                  </a:ext>
                </a:extLst>
              </p:cNvPr>
              <p:cNvSpPr txBox="1"/>
              <p:nvPr/>
            </p:nvSpPr>
            <p:spPr>
              <a:xfrm>
                <a:off x="6575426" y="5321142"/>
                <a:ext cx="3898899" cy="86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Quadratic+Exponential GFEM: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𝑓𝑟𝑜𝑛𝑡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91C455-11B4-438A-8C21-ED6AF4BCF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26" y="5321142"/>
                <a:ext cx="3898899" cy="863185"/>
              </a:xfrm>
              <a:prstGeom prst="rect">
                <a:avLst/>
              </a:prstGeom>
              <a:blipFill>
                <a:blip r:embed="rId3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8CE805-F999-4EA2-85EC-50691C451CCE}"/>
                  </a:ext>
                </a:extLst>
              </p:cNvPr>
              <p:cNvSpPr txBox="1"/>
              <p:nvPr/>
            </p:nvSpPr>
            <p:spPr>
              <a:xfrm>
                <a:off x="10140569" y="5321142"/>
                <a:ext cx="21590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Quadratic GFEM:</a:t>
                </a:r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8CE805-F999-4EA2-85EC-50691C451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569" y="5321142"/>
                <a:ext cx="2159000" cy="781368"/>
              </a:xfrm>
              <a:prstGeom prst="rect">
                <a:avLst/>
              </a:prstGeom>
              <a:blipFill>
                <a:blip r:embed="rId4"/>
                <a:stretch>
                  <a:fillRect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70636B2-62DA-4881-8B51-71B6240E88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4ABA30F1-73B7-4462-8686-C6B77159F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3577" r="24837" b="1630"/>
          <a:stretch/>
        </p:blipFill>
        <p:spPr>
          <a:xfrm>
            <a:off x="152400" y="1529234"/>
            <a:ext cx="6413500" cy="478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14C65-1FBE-4991-BD3F-9CDED216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68" y="975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Temporal Convergence of GFEM for the Model Problem with Different Time Integrators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DAC3-98DD-4307-BA70-0EAFDA0E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28" y="1529234"/>
            <a:ext cx="4830472" cy="5116042"/>
          </a:xfrm>
        </p:spPr>
        <p:txBody>
          <a:bodyPr>
            <a:normAutofit/>
          </a:bodyPr>
          <a:lstStyle/>
          <a:p>
            <a:r>
              <a:rPr lang="en-US" sz="2400" dirty="0"/>
              <a:t>Shown left are accurate multi-scale solutions with </a:t>
            </a:r>
            <a:r>
              <a:rPr lang="en-US" sz="2400" b="1" dirty="0"/>
              <a:t>larger time steps</a:t>
            </a:r>
            <a:endParaRPr lang="en-US" sz="2400" dirty="0"/>
          </a:p>
          <a:p>
            <a:r>
              <a:rPr lang="en-US" sz="2400" dirty="0"/>
              <a:t>GFEM using </a:t>
            </a:r>
            <a:r>
              <a:rPr lang="en-US" sz="2400" b="1" dirty="0"/>
              <a:t>solution-tailored, exponential enrichments </a:t>
            </a:r>
            <a:r>
              <a:rPr lang="en-US" sz="2400" dirty="0"/>
              <a:t>obtains temporal convergence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Lower order approximations</a:t>
            </a:r>
            <a:r>
              <a:rPr lang="en-US" sz="2400" dirty="0"/>
              <a:t> obtain no temporal convergence </a:t>
            </a:r>
          </a:p>
          <a:p>
            <a:r>
              <a:rPr lang="en-US" sz="2400" dirty="0"/>
              <a:t>Spatial error dominates due to not capturing the spike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GFEM enables temporally convergent multi-scale 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1F7AE-F51D-40D7-8302-AE5BD622E470}"/>
              </a:ext>
            </a:extLst>
          </p:cNvPr>
          <p:cNvSpPr txBox="1"/>
          <p:nvPr/>
        </p:nvSpPr>
        <p:spPr>
          <a:xfrm>
            <a:off x="4168590" y="1744910"/>
            <a:ext cx="346329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+mj-lt"/>
              </a:rPr>
              <a:t>Quadratic+Exponential</a:t>
            </a:r>
            <a:r>
              <a:rPr lang="en-US" dirty="0">
                <a:latin typeface="+mj-lt"/>
              </a:rPr>
              <a:t> GFEM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Quadratic GFEM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p=1 FEM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AB7127-3C4E-4AAA-8816-C5F5BF8B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7" t="7736" r="84937" b="89226"/>
          <a:stretch/>
        </p:blipFill>
        <p:spPr>
          <a:xfrm>
            <a:off x="987530" y="2246168"/>
            <a:ext cx="426609" cy="60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927C66-C2A3-47A8-804A-05B03E2D063B}"/>
              </a:ext>
            </a:extLst>
          </p:cNvPr>
          <p:cNvSpPr txBox="1"/>
          <p:nvPr/>
        </p:nvSpPr>
        <p:spPr>
          <a:xfrm>
            <a:off x="963798" y="1859732"/>
            <a:ext cx="6096001" cy="1126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latin typeface="+mj-lt"/>
              </a:rPr>
              <a:t>       </a:t>
            </a:r>
            <a:r>
              <a:rPr lang="en-US" sz="2000" dirty="0">
                <a:latin typeface="+mj-lt"/>
              </a:rPr>
              <a:t>Backwards Euler</a:t>
            </a:r>
            <a:endParaRPr lang="en-US" sz="2000" dirty="0">
              <a:solidFill>
                <a:srgbClr val="000000"/>
              </a:solidFill>
              <a:latin typeface="Cambria"/>
            </a:endParaRPr>
          </a:p>
          <a:p>
            <a:pPr algn="l">
              <a:lnSpc>
                <a:spcPct val="150000"/>
              </a:lnSpc>
            </a:pPr>
            <a:r>
              <a:rPr lang="en-US" sz="2000" dirty="0"/>
              <a:t>        </a:t>
            </a:r>
            <a:r>
              <a:rPr lang="en-US" sz="2000" dirty="0">
                <a:latin typeface="+mj-lt"/>
              </a:rPr>
              <a:t>Crank-Nicholson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950294-37FB-4429-826A-60CDF1A9B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0" t="52315" r="84289" b="35689"/>
          <a:stretch/>
        </p:blipFill>
        <p:spPr>
          <a:xfrm>
            <a:off x="1113127" y="2570009"/>
            <a:ext cx="340965" cy="239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7F1991-A373-49B0-B975-A13ED03FC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2" t="4631" r="84075" b="84556"/>
          <a:stretch/>
        </p:blipFill>
        <p:spPr>
          <a:xfrm>
            <a:off x="3690948" y="1928395"/>
            <a:ext cx="401996" cy="2161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DA85F0-2E80-416B-84D0-D4FCC032DD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2" t="13716" r="84015" b="64795"/>
          <a:stretch/>
        </p:blipFill>
        <p:spPr>
          <a:xfrm>
            <a:off x="3729656" y="2213205"/>
            <a:ext cx="340966" cy="364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5BB0CE-26CD-495F-8DBC-643B58A45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35398" r="86492" b="52434"/>
          <a:stretch/>
        </p:blipFill>
        <p:spPr>
          <a:xfrm>
            <a:off x="3798555" y="2733564"/>
            <a:ext cx="214860" cy="2432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3A9517-185B-48E9-9A5A-32966216594A}"/>
              </a:ext>
            </a:extLst>
          </p:cNvPr>
          <p:cNvSpPr txBox="1"/>
          <p:nvPr/>
        </p:nvSpPr>
        <p:spPr>
          <a:xfrm>
            <a:off x="814468" y="4241800"/>
            <a:ext cx="105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0.9565</a:t>
            </a:r>
          </a:p>
        </p:txBody>
      </p:sp>
    </p:spTree>
    <p:extLst>
      <p:ext uri="{BB962C8B-B14F-4D97-AF65-F5344CB8AC3E}">
        <p14:creationId xmlns:p14="http://schemas.microsoft.com/office/powerpoint/2010/main" val="20991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22416</TotalTime>
  <Words>1051</Words>
  <Application>Microsoft Office PowerPoint</Application>
  <PresentationFormat>Widescreen</PresentationFormat>
  <Paragraphs>127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OpenSans</vt:lpstr>
      <vt:lpstr>Times New Roman</vt:lpstr>
      <vt:lpstr>Office Theme</vt:lpstr>
      <vt:lpstr>PowerPoint Presentation</vt:lpstr>
      <vt:lpstr>Objectives</vt:lpstr>
      <vt:lpstr>Challenges with Hypersonic Analysis</vt:lpstr>
      <vt:lpstr>Motivation</vt:lpstr>
      <vt:lpstr>Overview of the GFEM</vt:lpstr>
      <vt:lpstr>Challenges with GFEM</vt:lpstr>
      <vt:lpstr>Model Problem from Merle and Dolbow 2002</vt:lpstr>
      <vt:lpstr>Time Evolution of Internal Energy for Different Approximation Spaces</vt:lpstr>
      <vt:lpstr>Temporal Convergence of GFEM for the Model Problem with Different Time Integrators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444</cp:revision>
  <dcterms:created xsi:type="dcterms:W3CDTF">2021-07-16T13:59:28Z</dcterms:created>
  <dcterms:modified xsi:type="dcterms:W3CDTF">2022-11-09T14:26:44Z</dcterms:modified>
</cp:coreProperties>
</file>