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95"/>
  </p:normalViewPr>
  <p:slideViewPr>
    <p:cSldViewPr snapToGrid="0" snapToObjects="1">
      <p:cViewPr varScale="1">
        <p:scale>
          <a:sx n="51" d="100"/>
          <a:sy n="51" d="100"/>
        </p:scale>
        <p:origin x="89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B4E6-1EED-724F-A921-252B19BE7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5935-7DBD-EA47-ADB0-D3BFE190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7031D-AE0A-CC45-9240-9DECD0B1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E46A-936D-F646-BFF0-2EA16D7D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FA06-229E-9243-9CF2-A7A84A53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1D5A-A3C2-C449-A109-3F340221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E3382-6CA3-9649-9464-AD13B8DEF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06A7-E396-164A-81DE-88B7557C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69C1-E170-D54A-B407-B8323998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4DE5-9F6B-1D4A-ABDA-DDFB3393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2FF63-25D2-5148-AF24-59B4488B5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7B968-010E-484D-9986-225BE1F30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979A-D73C-AB49-B924-2A0F6DA2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754F-D4DB-1045-A761-744C58D1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21C49-8436-5A47-B7E0-7D3672C9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C9DD-0C62-B64F-A1C0-3E385E5C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BFC7-E0C1-0F47-B58B-A4DFD94B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4E77-F06B-0447-A36B-FD210FD5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AE28-58E4-3A47-9FE6-5893A9AD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C007-7F22-2F47-A7CD-0003414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BFB7-11C0-6D4F-BCF2-E17642C1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3FF-84B9-DA40-B96F-95F95B6E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532B-1859-964D-BC32-28B37BC9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996B8-8EBF-564E-BC34-16CA120A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9273-2ED4-7B47-8D93-759FC7AA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21E2-3DDD-E547-A458-37776FC1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EA11-D4FC-134A-B58A-4A23AB97A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E436E-6BBD-AF45-AD76-BD249F8B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AD812-7C10-CD47-A7DD-14E4907C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A14BD-AEB1-E241-A355-281A34B9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FC8E-F43F-9443-A814-822B8261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D678-4F32-B146-B801-3993066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FB1E5-39AF-054B-A897-671C0819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17D83-B182-4141-83D7-77B41241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C77D8-72D8-B844-8901-16C03E477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1D851-95BA-474D-B9F2-925DC36AB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D761B-2120-3344-81D1-808E1678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50943-096E-294F-AA19-B473E3AB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9738E-70E4-9B4B-9A0E-2333FA8E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0346-CDD0-824A-A259-BBE55F38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577BD-F2FB-0E40-8C9A-EBFE7BFC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E913A-5F0C-454E-BE70-9DF609AD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7F23-56E1-B141-B418-CEE0623E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76D35-8D32-3343-894D-D237503A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43131-994F-424F-A3FC-8A749445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6002-8DC6-BD4C-A2CF-495BD716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CB5A-5B22-2346-ABC6-621F091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2638-A53E-8B40-9AFA-0628993E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514B0-ADEE-054C-BF16-C9530708E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7FCC5-691F-874F-A34A-4A05EBBF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0D3E1-717B-284E-946A-5F7F74C8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C7E59-EAAA-7841-B116-8896B595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0D52-9B99-914A-AE2A-333ADFD1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CBA36-4CAB-4C47-8187-86FDBD57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488A7-297F-FA4A-AE8F-7F137977F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D918A-7A06-9646-98E3-A0520A49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C0FB6-6809-1544-B988-B2D1AC4C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28AA6-B713-EB46-B45F-10E91CAD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20ABD-EE86-F749-95A1-42BE23B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60C2C-C9C8-B840-B977-327F4FC07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B0C8-258B-554A-AD80-28F25483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D470-FFF2-E74E-B11B-54DFFFEAB41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511C-23F0-164C-B66E-17EA084E9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E248-A631-D744-9E8D-E8BFE6556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gif"/><Relationship Id="rId7" Type="http://schemas.openxmlformats.org/officeDocument/2006/relationships/image" Target="../media/image35.png"/><Relationship Id="rId12" Type="http://schemas.openxmlformats.org/officeDocument/2006/relationships/image" Target="../media/image4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EB38A-5B81-0841-BCCF-9AB1F286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4996" y="1889761"/>
            <a:ext cx="2281304" cy="39399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Sponsor: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Directorate: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EA9FBFD-E846-F647-93FC-EE455740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" y="6226631"/>
            <a:ext cx="2011680" cy="558799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AC3F0D6-04C5-6C4E-B9C6-383D0B439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72570"/>
            <a:ext cx="2011680" cy="804672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608B782-F8BF-E24F-B397-45968D3D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750" y="72570"/>
            <a:ext cx="2011680" cy="749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FADE1-C177-8C4C-BF1C-622837E8F1E8}"/>
              </a:ext>
            </a:extLst>
          </p:cNvPr>
          <p:cNvSpPr txBox="1"/>
          <p:nvPr/>
        </p:nvSpPr>
        <p:spPr>
          <a:xfrm>
            <a:off x="2404996" y="877242"/>
            <a:ext cx="736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Maturation of Generalized Finite Element Technology for </a:t>
            </a:r>
            <a:br>
              <a:rPr lang="en-US" sz="2000" b="1" dirty="0"/>
            </a:br>
            <a:r>
              <a:rPr lang="en-US" sz="2000" b="1" dirty="0"/>
              <a:t>Multi-Scale Solid and Fluid Mechanics Applications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58490-A0F6-B243-A712-809756481001}"/>
              </a:ext>
            </a:extLst>
          </p:cNvPr>
          <p:cNvSpPr/>
          <p:nvPr/>
        </p:nvSpPr>
        <p:spPr>
          <a:xfrm>
            <a:off x="3564835" y="1889762"/>
            <a:ext cx="6205467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2D90C-60A7-E44C-8129-F177D2275F9D}"/>
              </a:ext>
            </a:extLst>
          </p:cNvPr>
          <p:cNvSpPr/>
          <p:nvPr/>
        </p:nvSpPr>
        <p:spPr>
          <a:xfrm>
            <a:off x="4214192" y="2543203"/>
            <a:ext cx="5556110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55E2D-B87F-3849-BABB-17C9A9F6396C}"/>
              </a:ext>
            </a:extLst>
          </p:cNvPr>
          <p:cNvSpPr/>
          <p:nvPr/>
        </p:nvSpPr>
        <p:spPr>
          <a:xfrm>
            <a:off x="3564835" y="3165449"/>
            <a:ext cx="6205466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A05CDE-DD5A-B245-BF6D-AC38601DAB8A}"/>
              </a:ext>
            </a:extLst>
          </p:cNvPr>
          <p:cNvSpPr/>
          <p:nvPr/>
        </p:nvSpPr>
        <p:spPr>
          <a:xfrm>
            <a:off x="4214191" y="3787695"/>
            <a:ext cx="557281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76B66B-4A4B-9E4D-BA06-22744C1F05E4}"/>
              </a:ext>
            </a:extLst>
          </p:cNvPr>
          <p:cNvSpPr/>
          <p:nvPr/>
        </p:nvSpPr>
        <p:spPr>
          <a:xfrm>
            <a:off x="4532241" y="4441136"/>
            <a:ext cx="525476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FABCD9-7A27-5D4C-825F-E3CC67F91D79}"/>
              </a:ext>
            </a:extLst>
          </p:cNvPr>
          <p:cNvSpPr/>
          <p:nvPr/>
        </p:nvSpPr>
        <p:spPr>
          <a:xfrm>
            <a:off x="4532242" y="5063382"/>
            <a:ext cx="5254761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8BE691-AF07-C248-841F-B952730487EB}"/>
              </a:ext>
            </a:extLst>
          </p:cNvPr>
          <p:cNvSpPr txBox="1"/>
          <p:nvPr/>
        </p:nvSpPr>
        <p:spPr>
          <a:xfrm>
            <a:off x="3564835" y="1978927"/>
            <a:ext cx="59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Rohit Deshmukh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9CABD-C9D9-7946-98EB-68D6EF8BC808}"/>
              </a:ext>
            </a:extLst>
          </p:cNvPr>
          <p:cNvSpPr txBox="1"/>
          <p:nvPr/>
        </p:nvSpPr>
        <p:spPr>
          <a:xfrm>
            <a:off x="4214191" y="2646975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deshmukh.17@osu.edu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D2263-2E17-7A4A-9F1D-355F5F4EB651}"/>
              </a:ext>
            </a:extLst>
          </p:cNvPr>
          <p:cNvSpPr txBox="1"/>
          <p:nvPr/>
        </p:nvSpPr>
        <p:spPr>
          <a:xfrm>
            <a:off x="3571461" y="3275695"/>
            <a:ext cx="597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Jack J. McNamara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61992D-E1B3-574E-886B-20AB8536078A}"/>
              </a:ext>
            </a:extLst>
          </p:cNvPr>
          <p:cNvSpPr txBox="1"/>
          <p:nvPr/>
        </p:nvSpPr>
        <p:spPr>
          <a:xfrm>
            <a:off x="4214191" y="3906013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mcnamara.190@osu.edu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CB6E95-77F8-4643-9D7A-2DA17EBE2A2C}"/>
              </a:ext>
            </a:extLst>
          </p:cNvPr>
          <p:cNvSpPr txBox="1"/>
          <p:nvPr/>
        </p:nvSpPr>
        <p:spPr>
          <a:xfrm>
            <a:off x="4532241" y="454994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Patrick O’Hara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65DF7-80A5-064B-BEB3-02016047B264}"/>
              </a:ext>
            </a:extLst>
          </p:cNvPr>
          <p:cNvSpPr txBox="1"/>
          <p:nvPr/>
        </p:nvSpPr>
        <p:spPr>
          <a:xfrm>
            <a:off x="4532241" y="517866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AFRL/RQ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607878-3EAD-C26D-D15C-0B28EE79B854}"/>
              </a:ext>
            </a:extLst>
          </p:cNvPr>
          <p:cNvSpPr txBox="1"/>
          <p:nvPr/>
        </p:nvSpPr>
        <p:spPr>
          <a:xfrm>
            <a:off x="3048001" y="6095171"/>
            <a:ext cx="543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Distribution Statement A: Approved for public release; </a:t>
            </a: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Distribution is unlimited. PA#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AFRL-2022-4807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1" name="TheOhioStateUniversity-HorizK-RGBHEX.pdf">
            <a:extLst>
              <a:ext uri="{FF2B5EF4-FFF2-40B4-BE49-F238E27FC236}">
                <a16:creationId xmlns:a16="http://schemas.microsoft.com/office/drawing/2014/main" id="{FC80F091-5374-3344-A7BD-DF3F17E4073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878505" y="6318997"/>
            <a:ext cx="3253804" cy="4716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7180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B16A6B-A4A6-CE4A-BD1B-0F363BB6AC80}"/>
              </a:ext>
            </a:extLst>
          </p:cNvPr>
          <p:cNvSpPr/>
          <p:nvPr/>
        </p:nvSpPr>
        <p:spPr>
          <a:xfrm>
            <a:off x="146149" y="270175"/>
            <a:ext cx="11899701" cy="12624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chemeClr val="bg1"/>
                </a:solidFill>
              </a:rPr>
              <a:t>Vision:  Develop efficient, scalable, and accurate computational tools to enable multi-scale fluid-thermal-structural interactions analyses </a:t>
            </a:r>
            <a:endParaRPr lang="en-US" sz="23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533A603F-51AA-154D-83B8-B3112513A77F}"/>
              </a:ext>
            </a:extLst>
          </p:cNvPr>
          <p:cNvSpPr/>
          <p:nvPr/>
        </p:nvSpPr>
        <p:spPr>
          <a:xfrm>
            <a:off x="146149" y="1723341"/>
            <a:ext cx="11899701" cy="12624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chemeClr val="bg1"/>
                </a:solidFill>
              </a:rPr>
              <a:t>Project Goal:  Introduce and advance fluid solver capabilities in a well-established, scalable, multi-scale computational solid and thermal mechanics tool ISET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5831B05B-8B7C-7B4E-832F-7268AAEF188B}"/>
              </a:ext>
            </a:extLst>
          </p:cNvPr>
          <p:cNvSpPr/>
          <p:nvPr/>
        </p:nvSpPr>
        <p:spPr>
          <a:xfrm>
            <a:off x="146149" y="3176507"/>
            <a:ext cx="11899701" cy="109692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</a:rPr>
              <a:t>Objective #1: Implement steady-state advection diffusion equation solver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0BF7B629-33F0-4549-B39B-05585DFB397C}"/>
              </a:ext>
            </a:extLst>
          </p:cNvPr>
          <p:cNvSpPr/>
          <p:nvPr/>
        </p:nvSpPr>
        <p:spPr>
          <a:xfrm>
            <a:off x="146148" y="4411391"/>
            <a:ext cx="11899701" cy="109692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</a:rPr>
              <a:t>Objective #2: Implement steady-state Burgers’ equation solver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42D904FC-84B1-E748-BA2B-9538F6159513}"/>
              </a:ext>
            </a:extLst>
          </p:cNvPr>
          <p:cNvSpPr/>
          <p:nvPr/>
        </p:nvSpPr>
        <p:spPr>
          <a:xfrm>
            <a:off x="146149" y="5646276"/>
            <a:ext cx="11899701" cy="109692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</a:rPr>
              <a:t>Objective #3: Assess the potential of a multi-scale approach Generalized Finite Element Method for solving full Navier Stokes equations </a:t>
            </a:r>
          </a:p>
        </p:txBody>
      </p:sp>
    </p:spTree>
    <p:extLst>
      <p:ext uri="{BB962C8B-B14F-4D97-AF65-F5344CB8AC3E}">
        <p14:creationId xmlns:p14="http://schemas.microsoft.com/office/powerpoint/2010/main" val="212116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D064-4A36-3443-B668-915C551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5" y="244699"/>
            <a:ext cx="11333409" cy="63106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Fluid-Structure Interactions under high-speed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B4EF1-0553-5346-A43B-DBE9408B2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64" y="991673"/>
            <a:ext cx="6700235" cy="5048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Key Features:</a:t>
            </a:r>
          </a:p>
          <a:p>
            <a:pPr>
              <a:lnSpc>
                <a:spcPct val="60000"/>
              </a:lnSpc>
            </a:pPr>
            <a:r>
              <a:rPr lang="en-US" sz="2200" dirty="0"/>
              <a:t>Large number of DOFs for high-fidelity analysis</a:t>
            </a:r>
          </a:p>
          <a:p>
            <a:pPr>
              <a:lnSpc>
                <a:spcPct val="60000"/>
              </a:lnSpc>
            </a:pPr>
            <a:r>
              <a:rPr lang="en-US" sz="2200" dirty="0"/>
              <a:t>Parameter rich</a:t>
            </a:r>
          </a:p>
          <a:p>
            <a:pPr>
              <a:lnSpc>
                <a:spcPct val="60000"/>
              </a:lnSpc>
            </a:pPr>
            <a:r>
              <a:rPr lang="en-US" sz="2200" dirty="0"/>
              <a:t>Nonlinear coupled systems</a:t>
            </a:r>
          </a:p>
          <a:p>
            <a:pPr>
              <a:lnSpc>
                <a:spcPct val="60000"/>
              </a:lnSpc>
            </a:pPr>
            <a:r>
              <a:rPr lang="en-US" sz="2200" dirty="0"/>
              <a:t>Highly multi-scale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Challenge:</a:t>
            </a:r>
            <a:r>
              <a:rPr lang="en-US" sz="2400" b="1" dirty="0"/>
              <a:t>  </a:t>
            </a:r>
            <a:r>
              <a:rPr lang="en-US" sz="2200" dirty="0"/>
              <a:t>How do we solve this </a:t>
            </a:r>
            <a:r>
              <a:rPr lang="en-US" sz="2200" b="1" dirty="0"/>
              <a:t>large</a:t>
            </a:r>
            <a:r>
              <a:rPr lang="en-US" sz="2200" dirty="0"/>
              <a:t> and </a:t>
            </a:r>
            <a:r>
              <a:rPr lang="en-US" sz="2200" b="1" dirty="0"/>
              <a:t>complex</a:t>
            </a:r>
            <a:r>
              <a:rPr lang="en-US" sz="2200" dirty="0"/>
              <a:t> </a:t>
            </a:r>
            <a:r>
              <a:rPr lang="en-US" sz="2200" b="1" dirty="0"/>
              <a:t>multidisciplinary</a:t>
            </a:r>
            <a:r>
              <a:rPr lang="en-US" sz="2200" dirty="0"/>
              <a:t> problem at </a:t>
            </a:r>
            <a:r>
              <a:rPr lang="en-US" sz="2200" b="1" dirty="0"/>
              <a:t>scale</a:t>
            </a:r>
            <a:r>
              <a:rPr lang="en-US" sz="2200" dirty="0"/>
              <a:t> with </a:t>
            </a:r>
            <a:r>
              <a:rPr lang="en-US" sz="2200" b="1" dirty="0"/>
              <a:t>comprehensive computational tools</a:t>
            </a:r>
            <a:r>
              <a:rPr lang="en-US" sz="2200" dirty="0"/>
              <a:t>?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Proposed Solution</a:t>
            </a:r>
            <a:r>
              <a:rPr lang="en-US" sz="2200" dirty="0"/>
              <a:t>:  Leverage an </a:t>
            </a:r>
            <a:r>
              <a:rPr lang="en-US" sz="2200" b="1" dirty="0"/>
              <a:t>efficient</a:t>
            </a:r>
            <a:r>
              <a:rPr lang="en-US" sz="2200" dirty="0"/>
              <a:t> </a:t>
            </a:r>
            <a:r>
              <a:rPr lang="en-US" sz="2200" b="1" dirty="0"/>
              <a:t>multi-scale</a:t>
            </a:r>
            <a:r>
              <a:rPr lang="en-US" sz="2200" dirty="0"/>
              <a:t> approach called </a:t>
            </a:r>
            <a:r>
              <a:rPr lang="en-US" sz="2200" b="1" dirty="0"/>
              <a:t>Generalized Finite Element Method (GFEM) </a:t>
            </a:r>
            <a:r>
              <a:rPr lang="en-US" sz="2200" dirty="0"/>
              <a:t>to simultaneously model fluid, structural and thermal components. A well-established C++ library, ISET exists for structural and thermal modeling with GFEM.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8ED3491-D658-654B-9410-EBB2A2A55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230" y="1043188"/>
            <a:ext cx="5022760" cy="2814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60798E-A74A-1440-8579-26D5FC43741F}"/>
              </a:ext>
            </a:extLst>
          </p:cNvPr>
          <p:cNvSpPr txBox="1"/>
          <p:nvPr/>
        </p:nvSpPr>
        <p:spPr>
          <a:xfrm>
            <a:off x="6877318" y="3868778"/>
            <a:ext cx="5181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High-fidelity simulation of fluid-structure interaction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under high-strength shock impingement.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Both structural and fluid responses are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highly spatially and temporally multi-scale.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7ABAA0-B498-274A-872A-D4F9C298A32B}"/>
              </a:ext>
            </a:extLst>
          </p:cNvPr>
          <p:cNvSpPr/>
          <p:nvPr/>
        </p:nvSpPr>
        <p:spPr>
          <a:xfrm>
            <a:off x="10087593" y="1096226"/>
            <a:ext cx="1889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sym typeface="Wingdings" pitchFamily="2" charset="2"/>
              </a:rPr>
              <a:t>[Shinde et al. 2021]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2F8170-34F2-4741-98D5-065E8F356BD3}"/>
              </a:ext>
            </a:extLst>
          </p:cNvPr>
          <p:cNvSpPr txBox="1">
            <a:spLocks/>
          </p:cNvSpPr>
          <p:nvPr/>
        </p:nvSpPr>
        <p:spPr>
          <a:xfrm>
            <a:off x="386364" y="5866328"/>
            <a:ext cx="11590989" cy="779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/>
                </a:solidFill>
              </a:rPr>
              <a:t>Gap:  </a:t>
            </a:r>
            <a:r>
              <a:rPr lang="en-US" sz="2400" b="1" dirty="0"/>
              <a:t>GFEM based tools need to be further developed and evaluated for fluid problems.</a:t>
            </a:r>
          </a:p>
        </p:txBody>
      </p:sp>
    </p:spTree>
    <p:extLst>
      <p:ext uri="{BB962C8B-B14F-4D97-AF65-F5344CB8AC3E}">
        <p14:creationId xmlns:p14="http://schemas.microsoft.com/office/powerpoint/2010/main" val="78177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D064-4A36-3443-B668-915C551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5" y="244699"/>
            <a:ext cx="11333409" cy="63106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Generalized Finite Element Method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1695B4-B6F5-B849-AC9E-CA158FDA91EE}"/>
              </a:ext>
            </a:extLst>
          </p:cNvPr>
          <p:cNvSpPr txBox="1">
            <a:spLocks/>
          </p:cNvSpPr>
          <p:nvPr/>
        </p:nvSpPr>
        <p:spPr>
          <a:xfrm>
            <a:off x="389747" y="952683"/>
            <a:ext cx="6313373" cy="5529958"/>
          </a:xfrm>
          <a:prstGeom prst="rect">
            <a:avLst/>
          </a:prstGeom>
        </p:spPr>
        <p:txBody>
          <a:bodyPr vert="horz"/>
          <a:lstStyle>
            <a:lvl1pPr marL="241087" indent="-241087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Cambria" panose="02040503050406030204" pitchFamily="18" charset="0"/>
              </a:defRPr>
            </a:lvl1pPr>
            <a:lvl2pPr marL="515926" indent="-239707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Cambria" panose="02040503050406030204" pitchFamily="18" charset="0"/>
              <a:buChar char="̶"/>
              <a:defRPr sz="2400" b="0" i="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Cambria" panose="02040503050406030204" pitchFamily="18" charset="0"/>
              </a:defRPr>
            </a:lvl2pPr>
            <a:lvl3pPr marL="627047" indent="-228594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Cambria" panose="02040503050406030204" pitchFamily="18" charset="0"/>
              </a:defRPr>
            </a:lvl3pPr>
            <a:lvl4pPr marL="917561" indent="-34290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Wingdings" pitchFamily="2" charset="2"/>
              <a:buChar char="§"/>
              <a:tabLst/>
              <a:defRPr sz="2000" b="0" i="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Cambria" panose="02040503050406030204" pitchFamily="18" charset="0"/>
              </a:defRPr>
            </a:lvl4pPr>
            <a:lvl5pPr marL="241087" indent="0" algn="l" defTabSz="914377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Babuska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et al., 1994; Duarte and Oden, 1995]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Maintains C0 continuity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incorporation of </a:t>
            </a: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solution-specific, non-polynomial/arbitrary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enrichment functions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Hypothesis: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solution-specific enrichment functions will improve stability and accuracy of fluid mechanics models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boldsymbol_u_h_(.pdf">
            <a:extLst>
              <a:ext uri="{FF2B5EF4-FFF2-40B4-BE49-F238E27FC236}">
                <a16:creationId xmlns:a16="http://schemas.microsoft.com/office/drawing/2014/main" id="{9B1A0FD5-400D-6741-9906-05F592F3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8" y="1606989"/>
            <a:ext cx="3660526" cy="1645920"/>
          </a:xfrm>
          <a:prstGeom prst="rect">
            <a:avLst/>
          </a:prstGeom>
        </p:spPr>
      </p:pic>
      <p:sp>
        <p:nvSpPr>
          <p:cNvPr id="13" name="Double Brace 12">
            <a:extLst>
              <a:ext uri="{FF2B5EF4-FFF2-40B4-BE49-F238E27FC236}">
                <a16:creationId xmlns:a16="http://schemas.microsoft.com/office/drawing/2014/main" id="{32EEA5A8-08B4-C941-AD42-239EDB6988D2}"/>
              </a:ext>
            </a:extLst>
          </p:cNvPr>
          <p:cNvSpPr/>
          <p:nvPr/>
        </p:nvSpPr>
        <p:spPr>
          <a:xfrm>
            <a:off x="1901495" y="1570476"/>
            <a:ext cx="2297657" cy="850392"/>
          </a:xfrm>
          <a:prstGeom prst="bracePair">
            <a:avLst/>
          </a:prstGeom>
          <a:noFill/>
          <a:ln w="34925" cap="flat">
            <a:solidFill>
              <a:srgbClr val="4F81BD">
                <a:alpha val="60000"/>
              </a:srgbClr>
            </a:solidFill>
            <a:prstDash val="solid"/>
            <a:bevel/>
          </a:ln>
          <a:effectLst>
            <a:outerShdw blurRad="127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" name="Double Brace 13">
            <a:extLst>
              <a:ext uri="{FF2B5EF4-FFF2-40B4-BE49-F238E27FC236}">
                <a16:creationId xmlns:a16="http://schemas.microsoft.com/office/drawing/2014/main" id="{4A5A8075-3FD7-284E-9807-A33F61579CF5}"/>
              </a:ext>
            </a:extLst>
          </p:cNvPr>
          <p:cNvSpPr/>
          <p:nvPr/>
        </p:nvSpPr>
        <p:spPr>
          <a:xfrm>
            <a:off x="729751" y="2454506"/>
            <a:ext cx="3469402" cy="844120"/>
          </a:xfrm>
          <a:prstGeom prst="bracePair">
            <a:avLst/>
          </a:prstGeom>
          <a:noFill/>
          <a:ln w="34925" cap="flat">
            <a:solidFill>
              <a:schemeClr val="accent2">
                <a:lumMod val="50000"/>
                <a:alpha val="60000"/>
              </a:schemeClr>
            </a:solidFill>
            <a:prstDash val="solid"/>
            <a:bevel/>
          </a:ln>
          <a:effectLst>
            <a:outerShdw blurRad="127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8E6F2-3AFF-894F-A4CE-29758A959390}"/>
              </a:ext>
            </a:extLst>
          </p:cNvPr>
          <p:cNvSpPr txBox="1"/>
          <p:nvPr/>
        </p:nvSpPr>
        <p:spPr>
          <a:xfrm>
            <a:off x="4284170" y="1700322"/>
            <a:ext cx="2079078" cy="6894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576" tIns="36576" rIns="36576" bIns="36576" rtlCol="0" anchor="ctr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+mj-lt"/>
              </a:rPr>
              <a:t>FEM approximation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2FD373-F2C6-A24D-86F9-05272C9305F0}"/>
              </a:ext>
            </a:extLst>
          </p:cNvPr>
          <p:cNvSpPr txBox="1"/>
          <p:nvPr/>
        </p:nvSpPr>
        <p:spPr>
          <a:xfrm>
            <a:off x="4315201" y="2516863"/>
            <a:ext cx="1428817" cy="6894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576" tIns="36576" rIns="36576" bIns="36576" rtlCol="0" anchor="ctr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Enrichment</a:t>
            </a: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of FEM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BAA479-D361-E84F-8A28-629257A6DD79}"/>
              </a:ext>
            </a:extLst>
          </p:cNvPr>
          <p:cNvGrpSpPr/>
          <p:nvPr/>
        </p:nvGrpSpPr>
        <p:grpSpPr>
          <a:xfrm>
            <a:off x="6489958" y="991320"/>
            <a:ext cx="5560031" cy="4602902"/>
            <a:chOff x="6322260" y="1441485"/>
            <a:chExt cx="5560031" cy="4602902"/>
          </a:xfrm>
        </p:grpSpPr>
        <p:pic>
          <p:nvPicPr>
            <p:cNvPr id="18" name="Picture 17" descr="Chart&#10;&#10;Description automatically generated">
              <a:extLst>
                <a:ext uri="{FF2B5EF4-FFF2-40B4-BE49-F238E27FC236}">
                  <a16:creationId xmlns:a16="http://schemas.microsoft.com/office/drawing/2014/main" id="{3E1A3135-808D-964C-ADC0-38B34A06E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1122" y="1441485"/>
              <a:ext cx="2271169" cy="4602902"/>
            </a:xfrm>
            <a:prstGeom prst="rect">
              <a:avLst/>
            </a:prstGeom>
          </p:spPr>
        </p:pic>
        <p:pic>
          <p:nvPicPr>
            <p:cNvPr id="19" name="Picture 1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9D29D0E-0DFD-474D-A096-CD588ADDE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8258" y="1441485"/>
              <a:ext cx="2271169" cy="460290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EAD936-0F99-1145-A603-C078EA9541D9}"/>
                </a:ext>
              </a:extLst>
            </p:cNvPr>
            <p:cNvSpPr txBox="1"/>
            <p:nvPr/>
          </p:nvSpPr>
          <p:spPr>
            <a:xfrm>
              <a:off x="6425000" y="1641831"/>
              <a:ext cx="2599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Bilinear</a:t>
              </a:r>
              <a:r>
                <a:rPr lang="en-US" sz="2000" dirty="0">
                  <a:latin typeface="+mj-lt"/>
                </a:rPr>
                <a:t> </a:t>
              </a:r>
              <a:r>
                <a:rPr lang="en-US" sz="1600" b="1" dirty="0">
                  <a:latin typeface="+mj-lt"/>
                </a:rPr>
                <a:t>FEM shape function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9ABEDBB-9FA3-5D49-AF27-334422AC3D1C}"/>
                </a:ext>
              </a:extLst>
            </p:cNvPr>
            <p:cNvCxnSpPr>
              <a:cxnSpLocks/>
            </p:cNvCxnSpPr>
            <p:nvPr/>
          </p:nvCxnSpPr>
          <p:spPr>
            <a:xfrm>
              <a:off x="7443652" y="2107860"/>
              <a:ext cx="529323" cy="3498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4F3512-2732-314B-B3D5-B8D7DB843B2E}"/>
                </a:ext>
              </a:extLst>
            </p:cNvPr>
            <p:cNvSpPr txBox="1"/>
            <p:nvPr/>
          </p:nvSpPr>
          <p:spPr>
            <a:xfrm>
              <a:off x="6322260" y="3462904"/>
              <a:ext cx="1909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Enrichment function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2B0C77E-685F-294B-AFCA-77AF5F390B87}"/>
                </a:ext>
              </a:extLst>
            </p:cNvPr>
            <p:cNvCxnSpPr>
              <a:cxnSpLocks/>
            </p:cNvCxnSpPr>
            <p:nvPr/>
          </p:nvCxnSpPr>
          <p:spPr>
            <a:xfrm>
              <a:off x="7357278" y="3872766"/>
              <a:ext cx="4922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D2698B8-6B28-E14B-A9FA-64B3B18CAF45}"/>
                </a:ext>
              </a:extLst>
            </p:cNvPr>
            <p:cNvSpPr txBox="1"/>
            <p:nvPr/>
          </p:nvSpPr>
          <p:spPr>
            <a:xfrm>
              <a:off x="6648362" y="5237832"/>
              <a:ext cx="1709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GFEM shape function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0D1E019-F374-8643-BDA5-CA72968C5F77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7503309" y="4883329"/>
              <a:ext cx="608367" cy="3545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023CD6A-F420-6646-ABB5-3FDFCE601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6336" y="3214360"/>
              <a:ext cx="457200" cy="2159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C9A9766-39EF-1142-AD44-C0957B6BB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44177" y="3564791"/>
              <a:ext cx="457200" cy="2159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82C23F-44FC-4049-8495-7F8982DF7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90069" y="4266564"/>
              <a:ext cx="546100" cy="2159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A9859E0-DF2C-884B-9CEB-8EE646784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31477" y="4304664"/>
              <a:ext cx="546100" cy="21590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69651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D064-4A36-3443-B668-915C551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5" y="244699"/>
            <a:ext cx="11333409" cy="63106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Steady-state advection-diffusion equation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9CF1084-9154-944B-B8A6-B44EB780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39" y="1014209"/>
            <a:ext cx="5782613" cy="5691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Problem:</a:t>
            </a:r>
            <a:r>
              <a:rPr lang="en-US" sz="2000" dirty="0"/>
              <a:t> Linear, one-dimensional, steady state advection-diffusion equation: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dirty="0"/>
              <a:t>Body force:</a:t>
            </a:r>
          </a:p>
          <a:p>
            <a:pPr marL="0" indent="0">
              <a:buNone/>
            </a:pPr>
            <a:endParaRPr lang="en-US" sz="1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Key challenge:</a:t>
            </a:r>
            <a:r>
              <a:rPr lang="en-US" sz="2000" dirty="0"/>
              <a:t>  stabilization of the standard FEM model on coarse grids for high advection (    ) values 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2000" b="1" dirty="0"/>
              <a:t>Contributions:</a:t>
            </a:r>
            <a:r>
              <a:rPr lang="en-US" sz="2000" dirty="0"/>
              <a:t>  </a:t>
            </a:r>
            <a:r>
              <a:rPr lang="en-US" sz="2000" dirty="0" err="1"/>
              <a:t>Shilt</a:t>
            </a:r>
            <a:r>
              <a:rPr lang="en-US" sz="2000" dirty="0"/>
              <a:t> et al. (2021) addressed this issue in a MATLAB version; this work extends the implementation to a scalable C++ library</a:t>
            </a:r>
          </a:p>
          <a:p>
            <a:r>
              <a:rPr lang="en-US" sz="1800" dirty="0"/>
              <a:t>Implemented a user-defined body force implementation for advection-diffusion</a:t>
            </a:r>
          </a:p>
          <a:p>
            <a:r>
              <a:rPr lang="en-US" sz="1800" dirty="0"/>
              <a:t>Developed a user-defined function for solution-specific exponential enrichment function</a:t>
            </a:r>
          </a:p>
          <a:p>
            <a:r>
              <a:rPr lang="en-US" sz="1800" dirty="0"/>
              <a:t>The exponential enrichment stabilizes the GFEM model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5932A0F1-0DE8-0B49-BA71-61944B442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30" y="2981458"/>
            <a:ext cx="4157727" cy="2286000"/>
          </a:xfrm>
          <a:prstGeom prst="rect">
            <a:avLst/>
          </a:prstGeom>
        </p:spPr>
      </p:pic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382D0DC7-9EEF-0B40-9B8B-058D57C38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30" y="862885"/>
            <a:ext cx="4156023" cy="2286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EC2DA2-53C8-914B-8C40-BE0288A9AB50}"/>
              </a:ext>
            </a:extLst>
          </p:cNvPr>
          <p:cNvSpPr txBox="1"/>
          <p:nvPr/>
        </p:nvSpPr>
        <p:spPr>
          <a:xfrm>
            <a:off x="6354271" y="5226228"/>
            <a:ext cx="5782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The GFEM models are stable with solution-specific exponential enrichment function, whereas the FEM model is inaccurate for similar #DOFs. The ISET (C++) convergence rates are also in agreement with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Shilt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et al. 2021.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76B0BF-49E5-BE40-98E5-F33D9A5A4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47" y="1700826"/>
            <a:ext cx="4368800" cy="749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18795E-DF5F-6646-9FC4-47E25FDD7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732" y="2573727"/>
            <a:ext cx="3086100" cy="304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356134-5464-B244-A4AE-A11CB9393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768" y="3565393"/>
            <a:ext cx="241300" cy="165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4BFA008-5B87-B443-A60A-049F78A2B8ED}"/>
              </a:ext>
            </a:extLst>
          </p:cNvPr>
          <p:cNvSpPr txBox="1"/>
          <p:nvPr/>
        </p:nvSpPr>
        <p:spPr>
          <a:xfrm>
            <a:off x="9607641" y="1060223"/>
            <a:ext cx="127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Solutions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D63AB7-8EA9-F443-8497-52E064D7A42A}"/>
              </a:ext>
            </a:extLst>
          </p:cNvPr>
          <p:cNvSpPr txBox="1"/>
          <p:nvPr/>
        </p:nvSpPr>
        <p:spPr>
          <a:xfrm>
            <a:off x="9453092" y="4408729"/>
            <a:ext cx="151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249568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D064-4A36-3443-B668-915C551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5" y="244699"/>
            <a:ext cx="11333409" cy="63106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Steady-state Burgers’ equation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9A4371-06E5-D249-AA12-C60F07F16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39" y="1014209"/>
            <a:ext cx="5782613" cy="55990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Problem:</a:t>
            </a:r>
            <a:r>
              <a:rPr lang="en-US" sz="2000" dirty="0"/>
              <a:t> Nonlinear steady state Burgers’ equation: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9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9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Key challenges:</a:t>
            </a:r>
            <a:r>
              <a:rPr lang="en-US" sz="2000" dirty="0"/>
              <a:t> Nonlinearity introduces complexities in formulation and implementation. Shock sharpness increases with decreasing viscosity (</a:t>
            </a:r>
            <a:r>
              <a:rPr lang="en-US" sz="2000" i="1" dirty="0" err="1">
                <a:latin typeface="Beirut" pitchFamily="2" charset="-78"/>
                <a:ea typeface="Arial Unicode MS" panose="020B0604020202020204" pitchFamily="34" charset="-128"/>
                <a:cs typeface="Beirut" pitchFamily="2" charset="-78"/>
              </a:rPr>
              <a:t>ν</a:t>
            </a:r>
            <a:r>
              <a:rPr lang="en-US" sz="2000" dirty="0"/>
              <a:t>), requiring more DOFs to stabilize the standard-FEM model.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Analytical solution: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2000" b="1" dirty="0"/>
              <a:t>Contributions:</a:t>
            </a:r>
            <a:endParaRPr lang="en-US" sz="2000" dirty="0"/>
          </a:p>
          <a:p>
            <a:r>
              <a:rPr lang="en-US" sz="1800" dirty="0"/>
              <a:t>Nonlinear Burgers’ implementation in C++</a:t>
            </a:r>
          </a:p>
          <a:p>
            <a:r>
              <a:rPr lang="en-US" sz="1800" dirty="0"/>
              <a:t>Newton’s approach for nonlinear systems</a:t>
            </a:r>
          </a:p>
          <a:p>
            <a:r>
              <a:rPr lang="en-US" sz="1800" dirty="0"/>
              <a:t>MATLAB finite difference implementation for verification at </a:t>
            </a:r>
            <a:r>
              <a:rPr lang="en-US" sz="1800" i="1" dirty="0" err="1">
                <a:latin typeface="Beirut" pitchFamily="2" charset="-78"/>
                <a:ea typeface="Arial Unicode MS" panose="020B0604020202020204" pitchFamily="34" charset="-128"/>
                <a:cs typeface="Beirut" pitchFamily="2" charset="-78"/>
              </a:rPr>
              <a:t>ν</a:t>
            </a:r>
            <a:r>
              <a:rPr lang="en-US" sz="1800" i="1" dirty="0">
                <a:latin typeface="Beirut" pitchFamily="2" charset="-78"/>
                <a:ea typeface="Arial Unicode MS" panose="020B0604020202020204" pitchFamily="34" charset="-128"/>
                <a:cs typeface="Beirut" pitchFamily="2" charset="-78"/>
              </a:rPr>
              <a:t> </a:t>
            </a:r>
            <a:r>
              <a:rPr lang="en-US" sz="1800" dirty="0">
                <a:latin typeface="Beirut" pitchFamily="2" charset="-78"/>
                <a:ea typeface="Arial Unicode MS" panose="020B0604020202020204" pitchFamily="34" charset="-128"/>
                <a:cs typeface="Beirut" pitchFamily="2" charset="-78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&gt; 0.05 </a:t>
            </a:r>
            <a:r>
              <a:rPr lang="en-US" sz="1800" dirty="0">
                <a:latin typeface="Beirut" pitchFamily="2" charset="-78"/>
                <a:ea typeface="Arial Unicode MS" panose="020B0604020202020204" pitchFamily="34" charset="-128"/>
                <a:cs typeface="Beirut" pitchFamily="2" charset="-78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where the analytical solution is invalid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B5D2CB-CE56-CC48-809F-9353A3B6D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439" y="1461842"/>
            <a:ext cx="4279900" cy="1384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683F0-05BC-4A46-A7D3-E15BE5EFA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341" y="4136595"/>
            <a:ext cx="3556000" cy="622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2DCE0B8-8BA5-CC41-853F-86DF8889ABB6}"/>
              </a:ext>
            </a:extLst>
          </p:cNvPr>
          <p:cNvGrpSpPr/>
          <p:nvPr/>
        </p:nvGrpSpPr>
        <p:grpSpPr>
          <a:xfrm>
            <a:off x="6461077" y="731833"/>
            <a:ext cx="5034850" cy="5191138"/>
            <a:chOff x="6461077" y="731833"/>
            <a:chExt cx="5034850" cy="5191138"/>
          </a:xfrm>
        </p:grpSpPr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74FEE69-74BF-9746-A0D3-1451A3E0E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527" y="4094171"/>
              <a:ext cx="2438400" cy="1828800"/>
            </a:xfrm>
            <a:prstGeom prst="rect">
              <a:avLst/>
            </a:prstGeom>
          </p:spPr>
        </p:pic>
        <p:pic>
          <p:nvPicPr>
            <p:cNvPr id="14" name="Picture 13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AF71DCAF-450F-1046-B644-2E5EBA464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527" y="2382596"/>
              <a:ext cx="2438400" cy="1828800"/>
            </a:xfrm>
            <a:prstGeom prst="rect">
              <a:avLst/>
            </a:prstGeom>
          </p:spPr>
        </p:pic>
        <p:pic>
          <p:nvPicPr>
            <p:cNvPr id="12" name="Picture 11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568B7124-A3E6-8944-BC18-D9ACF61D2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077" y="4094171"/>
              <a:ext cx="2446020" cy="1828800"/>
            </a:xfrm>
            <a:prstGeom prst="rect">
              <a:avLst/>
            </a:prstGeom>
          </p:spPr>
        </p:pic>
        <p:pic>
          <p:nvPicPr>
            <p:cNvPr id="11" name="Picture 10" descr="Chart, line chart&#10;&#10;Description automatically generated">
              <a:extLst>
                <a:ext uri="{FF2B5EF4-FFF2-40B4-BE49-F238E27FC236}">
                  <a16:creationId xmlns:a16="http://schemas.microsoft.com/office/drawing/2014/main" id="{A8755A71-F12F-3C45-920B-CCDF03EEA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077" y="2382596"/>
              <a:ext cx="2446020" cy="1828800"/>
            </a:xfrm>
            <a:prstGeom prst="rect">
              <a:avLst/>
            </a:prstGeom>
          </p:spPr>
        </p:pic>
        <p:pic>
          <p:nvPicPr>
            <p:cNvPr id="10" name="Picture 9" descr="Chart, line chart&#10;&#10;Description automatically generated">
              <a:extLst>
                <a:ext uri="{FF2B5EF4-FFF2-40B4-BE49-F238E27FC236}">
                  <a16:creationId xmlns:a16="http://schemas.microsoft.com/office/drawing/2014/main" id="{3AD02E88-FD08-2C40-B5F9-11792C97D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077" y="731833"/>
              <a:ext cx="2446020" cy="1828800"/>
            </a:xfrm>
            <a:prstGeom prst="rect">
              <a:avLst/>
            </a:prstGeom>
          </p:spPr>
        </p:pic>
        <p:pic>
          <p:nvPicPr>
            <p:cNvPr id="13" name="Picture 1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B04278A-A40E-AD4D-B46A-877DE6B31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7527" y="731833"/>
              <a:ext cx="2438400" cy="18288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6B3CCE-9B95-0C48-A268-94F96FFD2243}"/>
                </a:ext>
              </a:extLst>
            </p:cNvPr>
            <p:cNvSpPr txBox="1"/>
            <p:nvPr/>
          </p:nvSpPr>
          <p:spPr>
            <a:xfrm>
              <a:off x="7684087" y="1061829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err="1">
                  <a:solidFill>
                    <a:schemeClr val="accent2">
                      <a:lumMod val="50000"/>
                    </a:schemeClr>
                  </a:solidFill>
                  <a:latin typeface="Beirut" pitchFamily="2" charset="-78"/>
                  <a:ea typeface="Arial Unicode MS" panose="020B0604020202020204" pitchFamily="34" charset="-128"/>
                  <a:cs typeface="Beirut" pitchFamily="2" charset="-78"/>
                </a:rPr>
                <a:t>ν</a:t>
              </a:r>
              <a:r>
                <a:rPr lang="en-US" sz="1800" b="1" i="1" dirty="0">
                  <a:solidFill>
                    <a:schemeClr val="accent2">
                      <a:lumMod val="50000"/>
                    </a:schemeClr>
                  </a:solidFill>
                  <a:latin typeface="Beirut" pitchFamily="2" charset="-78"/>
                  <a:ea typeface="Arial Unicode MS" panose="020B0604020202020204" pitchFamily="34" charset="-128"/>
                  <a:cs typeface="Beirut" pitchFamily="2" charset="-78"/>
                </a:rPr>
                <a:t>  </a:t>
              </a:r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= 1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1E053F-1E72-2D44-9A43-379D7D36F993}"/>
                </a:ext>
              </a:extLst>
            </p:cNvPr>
            <p:cNvSpPr txBox="1"/>
            <p:nvPr/>
          </p:nvSpPr>
          <p:spPr>
            <a:xfrm>
              <a:off x="7684087" y="2661476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err="1">
                  <a:solidFill>
                    <a:schemeClr val="accent2">
                      <a:lumMod val="50000"/>
                    </a:schemeClr>
                  </a:solidFill>
                  <a:latin typeface="Beirut" pitchFamily="2" charset="-78"/>
                  <a:ea typeface="Arial Unicode MS" panose="020B0604020202020204" pitchFamily="34" charset="-128"/>
                  <a:cs typeface="Beirut" pitchFamily="2" charset="-78"/>
                </a:rPr>
                <a:t>ν</a:t>
              </a:r>
              <a:r>
                <a:rPr lang="en-US" sz="1800" b="1" i="1" dirty="0">
                  <a:solidFill>
                    <a:schemeClr val="accent2">
                      <a:lumMod val="50000"/>
                    </a:schemeClr>
                  </a:solidFill>
                  <a:latin typeface="Beirut" pitchFamily="2" charset="-78"/>
                  <a:ea typeface="Arial Unicode MS" panose="020B0604020202020204" pitchFamily="34" charset="-128"/>
                  <a:cs typeface="Beirut" pitchFamily="2" charset="-78"/>
                </a:rPr>
                <a:t>  </a:t>
              </a:r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= 0.5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9E99A9-CDEE-854B-BE20-F2F93F5931A6}"/>
                </a:ext>
              </a:extLst>
            </p:cNvPr>
            <p:cNvSpPr txBox="1"/>
            <p:nvPr/>
          </p:nvSpPr>
          <p:spPr>
            <a:xfrm>
              <a:off x="7684087" y="4488847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err="1">
                  <a:solidFill>
                    <a:schemeClr val="accent2">
                      <a:lumMod val="50000"/>
                    </a:schemeClr>
                  </a:solidFill>
                  <a:latin typeface="Beirut" pitchFamily="2" charset="-78"/>
                  <a:ea typeface="Arial Unicode MS" panose="020B0604020202020204" pitchFamily="34" charset="-128"/>
                  <a:cs typeface="Beirut" pitchFamily="2" charset="-78"/>
                </a:rPr>
                <a:t>ν</a:t>
              </a:r>
              <a:r>
                <a:rPr lang="en-US" sz="1800" b="1" i="1" dirty="0">
                  <a:solidFill>
                    <a:schemeClr val="accent2">
                      <a:lumMod val="50000"/>
                    </a:schemeClr>
                  </a:solidFill>
                  <a:latin typeface="Beirut" pitchFamily="2" charset="-78"/>
                  <a:ea typeface="Arial Unicode MS" panose="020B0604020202020204" pitchFamily="34" charset="-128"/>
                  <a:cs typeface="Beirut" pitchFamily="2" charset="-78"/>
                </a:rPr>
                <a:t>  </a:t>
              </a:r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= 0.1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122782-BC4E-094E-AD20-E30AD5521D79}"/>
                </a:ext>
              </a:extLst>
            </p:cNvPr>
            <p:cNvSpPr txBox="1"/>
            <p:nvPr/>
          </p:nvSpPr>
          <p:spPr>
            <a:xfrm>
              <a:off x="10309231" y="1059895"/>
              <a:ext cx="95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err="1">
                  <a:solidFill>
                    <a:schemeClr val="accent2">
                      <a:lumMod val="50000"/>
                    </a:schemeClr>
                  </a:solidFill>
                  <a:latin typeface="Beirut" pitchFamily="2" charset="-78"/>
                  <a:ea typeface="Arial Unicode MS" panose="020B0604020202020204" pitchFamily="34" charset="-128"/>
                  <a:cs typeface="Beirut" pitchFamily="2" charset="-78"/>
                </a:rPr>
                <a:t>ν</a:t>
              </a:r>
              <a:r>
                <a:rPr lang="en-US" sz="1800" b="1" i="1" dirty="0">
                  <a:solidFill>
                    <a:schemeClr val="accent2">
                      <a:lumMod val="50000"/>
                    </a:schemeClr>
                  </a:solidFill>
                  <a:latin typeface="Beirut" pitchFamily="2" charset="-78"/>
                  <a:ea typeface="Arial Unicode MS" panose="020B0604020202020204" pitchFamily="34" charset="-128"/>
                  <a:cs typeface="Beirut" pitchFamily="2" charset="-78"/>
                </a:rPr>
                <a:t>  </a:t>
              </a:r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= 0.05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A29F8E-690D-3348-BB51-4146B7B8A4A7}"/>
                </a:ext>
              </a:extLst>
            </p:cNvPr>
            <p:cNvSpPr txBox="1"/>
            <p:nvPr/>
          </p:nvSpPr>
          <p:spPr>
            <a:xfrm>
              <a:off x="10309231" y="2659542"/>
              <a:ext cx="95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err="1">
                  <a:solidFill>
                    <a:schemeClr val="accent2">
                      <a:lumMod val="50000"/>
                    </a:schemeClr>
                  </a:solidFill>
                  <a:latin typeface="Beirut" pitchFamily="2" charset="-78"/>
                  <a:ea typeface="Arial Unicode MS" panose="020B0604020202020204" pitchFamily="34" charset="-128"/>
                  <a:cs typeface="Beirut" pitchFamily="2" charset="-78"/>
                </a:rPr>
                <a:t>ν</a:t>
              </a:r>
              <a:r>
                <a:rPr lang="en-US" sz="1800" b="1" i="1" dirty="0">
                  <a:solidFill>
                    <a:schemeClr val="accent2">
                      <a:lumMod val="50000"/>
                    </a:schemeClr>
                  </a:solidFill>
                  <a:latin typeface="Beirut" pitchFamily="2" charset="-78"/>
                  <a:ea typeface="Arial Unicode MS" panose="020B0604020202020204" pitchFamily="34" charset="-128"/>
                  <a:cs typeface="Beirut" pitchFamily="2" charset="-78"/>
                </a:rPr>
                <a:t>  </a:t>
              </a:r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= 0.01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965437-49F1-5344-A0D4-B19E15C10CF7}"/>
                </a:ext>
              </a:extLst>
            </p:cNvPr>
            <p:cNvSpPr txBox="1"/>
            <p:nvPr/>
          </p:nvSpPr>
          <p:spPr>
            <a:xfrm>
              <a:off x="10309231" y="4486913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err="1">
                  <a:solidFill>
                    <a:schemeClr val="accent2">
                      <a:lumMod val="50000"/>
                    </a:schemeClr>
                  </a:solidFill>
                  <a:latin typeface="Beirut" pitchFamily="2" charset="-78"/>
                  <a:ea typeface="Arial Unicode MS" panose="020B0604020202020204" pitchFamily="34" charset="-128"/>
                  <a:cs typeface="Beirut" pitchFamily="2" charset="-78"/>
                </a:rPr>
                <a:t>ν</a:t>
              </a:r>
              <a:r>
                <a:rPr lang="en-US" sz="1800" b="1" i="1" dirty="0">
                  <a:solidFill>
                    <a:schemeClr val="accent2">
                      <a:lumMod val="50000"/>
                    </a:schemeClr>
                  </a:solidFill>
                  <a:latin typeface="Beirut" pitchFamily="2" charset="-78"/>
                  <a:ea typeface="Arial Unicode MS" panose="020B0604020202020204" pitchFamily="34" charset="-128"/>
                  <a:cs typeface="Beirut" pitchFamily="2" charset="-78"/>
                </a:rPr>
                <a:t>  </a:t>
              </a:r>
              <a:r>
                <a:rPr lang="en-US" sz="1800" b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= 0.005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F90B75E-AFEA-4043-B8A8-3997FF10724B}"/>
              </a:ext>
            </a:extLst>
          </p:cNvPr>
          <p:cNvSpPr txBox="1"/>
          <p:nvPr/>
        </p:nvSpPr>
        <p:spPr>
          <a:xfrm>
            <a:off x="6461077" y="5901978"/>
            <a:ext cx="5258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1000-element FEM Solutions from the newly developed ISET (C++) Burgers’ module are compared against the analytical and finite difference solutions.</a:t>
            </a:r>
          </a:p>
        </p:txBody>
      </p:sp>
    </p:spTree>
    <p:extLst>
      <p:ext uri="{BB962C8B-B14F-4D97-AF65-F5344CB8AC3E}">
        <p14:creationId xmlns:p14="http://schemas.microsoft.com/office/powerpoint/2010/main" val="286366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D064-4A36-3443-B668-915C551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5" y="244699"/>
            <a:ext cx="11333409" cy="63106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Low Reynolds number Navier Stokes solver in MATLAB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3A30D-7590-2840-B58E-7E7FEB91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59" y="1454464"/>
            <a:ext cx="4851400" cy="533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A9419-01BF-604F-94F8-0187DA61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39" y="1014209"/>
            <a:ext cx="5782613" cy="5373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Problem:</a:t>
            </a:r>
            <a:r>
              <a:rPr lang="en-US" sz="2000" dirty="0"/>
              <a:t> Incompressible Navier Stokes equation</a:t>
            </a:r>
          </a:p>
          <a:p>
            <a:pPr marL="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Key challenges:</a:t>
            </a:r>
          </a:p>
          <a:p>
            <a:pPr>
              <a:lnSpc>
                <a:spcPct val="60000"/>
              </a:lnSpc>
            </a:pPr>
            <a:r>
              <a:rPr lang="en-US" sz="2000" dirty="0"/>
              <a:t>Nonlinearity</a:t>
            </a:r>
          </a:p>
          <a:p>
            <a:pPr>
              <a:lnSpc>
                <a:spcPct val="60000"/>
              </a:lnSpc>
            </a:pPr>
            <a:r>
              <a:rPr lang="en-US" sz="2000" dirty="0"/>
              <a:t>Multi-scale at medium to high Re</a:t>
            </a:r>
          </a:p>
          <a:p>
            <a:pPr>
              <a:lnSpc>
                <a:spcPct val="60000"/>
              </a:lnSpc>
            </a:pPr>
            <a:r>
              <a:rPr lang="en-US" sz="2000" dirty="0"/>
              <a:t>Unsteadiness</a:t>
            </a:r>
          </a:p>
          <a:p>
            <a:pPr>
              <a:lnSpc>
                <a:spcPct val="60000"/>
              </a:lnSpc>
            </a:pPr>
            <a:r>
              <a:rPr lang="en-US" sz="2000" dirty="0"/>
              <a:t>Stability </a:t>
            </a:r>
            <a:r>
              <a:rPr lang="en-US" sz="2000" dirty="0">
                <a:sym typeface="Wingdings" pitchFamily="2" charset="2"/>
              </a:rPr>
              <a:t> appropriate dissipation required</a:t>
            </a:r>
          </a:p>
          <a:p>
            <a:pPr marL="0" indent="0">
              <a:lnSpc>
                <a:spcPct val="60000"/>
              </a:lnSpc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2000" b="1" dirty="0"/>
              <a:t>Contributions:</a:t>
            </a:r>
            <a:endParaRPr lang="en-US" sz="2000" dirty="0"/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Developed an unsteady incompressible Navier Stokes (low Re) solver in MATLAB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Demonstrated stabilization properties of GFEM for medium Re values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F8C49-A67F-E848-8D2D-2C90D6C85D37}"/>
              </a:ext>
            </a:extLst>
          </p:cNvPr>
          <p:cNvSpPr txBox="1"/>
          <p:nvPr/>
        </p:nvSpPr>
        <p:spPr>
          <a:xfrm>
            <a:off x="6246252" y="1014209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Configuration: </a:t>
            </a:r>
            <a:r>
              <a:rPr lang="en-US" sz="1800" dirty="0"/>
              <a:t>2D lid-driven cavity at Re 1000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97C656-8797-E94C-8463-3906CC55DA69}"/>
              </a:ext>
            </a:extLst>
          </p:cNvPr>
          <p:cNvGrpSpPr>
            <a:grpSpLocks noChangeAspect="1"/>
          </p:cNvGrpSpPr>
          <p:nvPr/>
        </p:nvGrpSpPr>
        <p:grpSpPr>
          <a:xfrm>
            <a:off x="5804079" y="1625912"/>
            <a:ext cx="2730237" cy="2406549"/>
            <a:chOff x="8269357" y="1076859"/>
            <a:chExt cx="2722626" cy="246888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4394E3-95FB-5F4C-B6CD-64D6039F1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9357" y="1076859"/>
              <a:ext cx="2722626" cy="246888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49B5B1-2097-A243-86DE-04FEB66FF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75033" y="1521382"/>
              <a:ext cx="596349" cy="14457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B3502E-08A7-2D4B-BAFC-32FB1E42C3D6}"/>
                </a:ext>
              </a:extLst>
            </p:cNvPr>
            <p:cNvSpPr/>
            <p:nvPr/>
          </p:nvSpPr>
          <p:spPr>
            <a:xfrm>
              <a:off x="8691008" y="1300232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486C155-EC1B-CB40-802A-A345319E1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298" y="1863249"/>
            <a:ext cx="1755283" cy="1737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09B129-B35A-F34A-B3A0-0F83081BA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4159" y="1863248"/>
            <a:ext cx="1755283" cy="17373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04673C-6979-0F48-BF34-5464A9946F9B}"/>
              </a:ext>
            </a:extLst>
          </p:cNvPr>
          <p:cNvSpPr txBox="1"/>
          <p:nvPr/>
        </p:nvSpPr>
        <p:spPr>
          <a:xfrm>
            <a:off x="8581826" y="1493959"/>
            <a:ext cx="1666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component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112C3C-2C9D-8D41-BDDA-5499F70D0E52}"/>
              </a:ext>
            </a:extLst>
          </p:cNvPr>
          <p:cNvSpPr txBox="1"/>
          <p:nvPr/>
        </p:nvSpPr>
        <p:spPr>
          <a:xfrm>
            <a:off x="10577598" y="1477026"/>
            <a:ext cx="12422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</a:p>
        </p:txBody>
      </p:sp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10905AD8-CB6C-A04F-8D26-E1FE6213A1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86" y="4047405"/>
            <a:ext cx="3291840" cy="21945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12B6AE-EEB4-6D48-8FBE-B35567BC720C}"/>
              </a:ext>
            </a:extLst>
          </p:cNvPr>
          <p:cNvSpPr txBox="1"/>
          <p:nvPr/>
        </p:nvSpPr>
        <p:spPr>
          <a:xfrm>
            <a:off x="9052087" y="4178091"/>
            <a:ext cx="3058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Stable models with with quadratic velocity enrichment and linear pressure</a:t>
            </a:r>
          </a:p>
        </p:txBody>
      </p:sp>
    </p:spTree>
    <p:extLst>
      <p:ext uri="{BB962C8B-B14F-4D97-AF65-F5344CB8AC3E}">
        <p14:creationId xmlns:p14="http://schemas.microsoft.com/office/powerpoint/2010/main" val="226876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D064-4A36-3443-B668-915C551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5" y="244699"/>
            <a:ext cx="11333409" cy="63106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Balance of energy production and dissipation rates</a:t>
            </a:r>
          </a:p>
        </p:txBody>
      </p:sp>
      <p:pic>
        <p:nvPicPr>
          <p:cNvPr id="22" name="Content Placeholder 10" descr="Chart, scatter chart&#10;&#10;Description automatically generated">
            <a:extLst>
              <a:ext uri="{FF2B5EF4-FFF2-40B4-BE49-F238E27FC236}">
                <a16:creationId xmlns:a16="http://schemas.microsoft.com/office/drawing/2014/main" id="{ACB15F46-9FD9-144C-8E46-AAC8C78BF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1" y="2844740"/>
            <a:ext cx="5281630" cy="3657600"/>
          </a:xfrm>
          <a:prstGeom prst="rect">
            <a:avLst/>
          </a:prstGeom>
        </p:spPr>
      </p:pic>
      <p:pic>
        <p:nvPicPr>
          <p:cNvPr id="23" name="Picture 22" descr="re30k_dns.gif">
            <a:extLst>
              <a:ext uri="{FF2B5EF4-FFF2-40B4-BE49-F238E27FC236}">
                <a16:creationId xmlns:a16="http://schemas.microsoft.com/office/drawing/2014/main" id="{7DED7AA5-6FAE-EC4C-B78F-E91E3874F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9" y="914033"/>
            <a:ext cx="2138637" cy="2138637"/>
          </a:xfrm>
          <a:prstGeom prst="rect">
            <a:avLst/>
          </a:prstGeom>
        </p:spPr>
      </p:pic>
      <p:pic>
        <p:nvPicPr>
          <p:cNvPr id="24" name="Picture 23" descr="latex-image-1.pdf">
            <a:extLst>
              <a:ext uri="{FF2B5EF4-FFF2-40B4-BE49-F238E27FC236}">
                <a16:creationId xmlns:a16="http://schemas.microsoft.com/office/drawing/2014/main" id="{FE000DF8-02F0-D444-92FD-D4F5F3916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44" y="2576008"/>
            <a:ext cx="1706476" cy="23988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3CAD3C1-6C5D-5A44-A89D-18CAC1519064}"/>
              </a:ext>
            </a:extLst>
          </p:cNvPr>
          <p:cNvGrpSpPr/>
          <p:nvPr/>
        </p:nvGrpSpPr>
        <p:grpSpPr>
          <a:xfrm>
            <a:off x="7325187" y="2485438"/>
            <a:ext cx="2259362" cy="369332"/>
            <a:chOff x="7325187" y="2485438"/>
            <a:chExt cx="2259362" cy="369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6BC463-A722-DC47-882F-677F94F4ADAB}"/>
                </a:ext>
              </a:extLst>
            </p:cNvPr>
            <p:cNvSpPr txBox="1"/>
            <p:nvPr/>
          </p:nvSpPr>
          <p:spPr>
            <a:xfrm>
              <a:off x="7450949" y="248543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:  mean velocity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B811A53-47C0-A24A-BEA6-FC4D29761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5187" y="2593641"/>
              <a:ext cx="177800" cy="1778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99D09A-EB5B-9A4B-B25E-EC1FE654131E}"/>
              </a:ext>
            </a:extLst>
          </p:cNvPr>
          <p:cNvGrpSpPr/>
          <p:nvPr/>
        </p:nvGrpSpPr>
        <p:grpSpPr>
          <a:xfrm>
            <a:off x="9293393" y="2510653"/>
            <a:ext cx="2370242" cy="369332"/>
            <a:chOff x="9293393" y="2510653"/>
            <a:chExt cx="2370242" cy="3693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0AF771-D0EA-CB4A-BAFD-0612900EA9B1}"/>
                </a:ext>
              </a:extLst>
            </p:cNvPr>
            <p:cNvSpPr txBox="1"/>
            <p:nvPr/>
          </p:nvSpPr>
          <p:spPr>
            <a:xfrm>
              <a:off x="9373270" y="2510653"/>
              <a:ext cx="2290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:  fluctuating velocity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19CD482-B7B6-B440-B5A0-ADB8C420C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93393" y="2627077"/>
              <a:ext cx="139700" cy="1524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DE9C768-59CE-5442-8F3D-ABF3D5D7101C}"/>
              </a:ext>
            </a:extLst>
          </p:cNvPr>
          <p:cNvGrpSpPr/>
          <p:nvPr/>
        </p:nvGrpSpPr>
        <p:grpSpPr>
          <a:xfrm>
            <a:off x="5036089" y="2844740"/>
            <a:ext cx="6969187" cy="3657600"/>
            <a:chOff x="5036089" y="2844740"/>
            <a:chExt cx="6969187" cy="3657600"/>
          </a:xfrm>
        </p:grpSpPr>
        <p:pic>
          <p:nvPicPr>
            <p:cNvPr id="32" name="Picture 31" descr="Chart, scatter chart&#10;&#10;Description automatically generated">
              <a:extLst>
                <a:ext uri="{FF2B5EF4-FFF2-40B4-BE49-F238E27FC236}">
                  <a16:creationId xmlns:a16="http://schemas.microsoft.com/office/drawing/2014/main" id="{79834377-4C20-5949-8F18-EEA7F30D0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089" y="2844740"/>
              <a:ext cx="5281631" cy="3657600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F53E851-9E67-7E4B-907E-4DE3830692D7}"/>
                </a:ext>
              </a:extLst>
            </p:cNvPr>
            <p:cNvGrpSpPr/>
            <p:nvPr/>
          </p:nvGrpSpPr>
          <p:grpSpPr>
            <a:xfrm>
              <a:off x="9888860" y="4119846"/>
              <a:ext cx="2085622" cy="405317"/>
              <a:chOff x="457200" y="914400"/>
              <a:chExt cx="2085622" cy="307777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FD72555-A142-244F-8BD4-6946BDDF9B0B}"/>
                  </a:ext>
                </a:extLst>
              </p:cNvPr>
              <p:cNvCxnSpPr/>
              <p:nvPr/>
            </p:nvCxnSpPr>
            <p:spPr>
              <a:xfrm>
                <a:off x="457200" y="1080911"/>
                <a:ext cx="457200" cy="0"/>
              </a:xfrm>
              <a:prstGeom prst="line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1EA3336-832E-134C-9F05-A2A02A87E380}"/>
                  </a:ext>
                </a:extLst>
              </p:cNvPr>
              <p:cNvSpPr txBox="1"/>
              <p:nvPr/>
            </p:nvSpPr>
            <p:spPr>
              <a:xfrm>
                <a:off x="942622" y="914400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/>
                  </a:rPr>
                  <a:t>DNS, production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4041DA-4C4E-1B40-AB31-DFA6A1E640EB}"/>
                </a:ext>
              </a:extLst>
            </p:cNvPr>
            <p:cNvGrpSpPr/>
            <p:nvPr/>
          </p:nvGrpSpPr>
          <p:grpSpPr>
            <a:xfrm>
              <a:off x="9906688" y="4454550"/>
              <a:ext cx="2085622" cy="307777"/>
              <a:chOff x="457200" y="914400"/>
              <a:chExt cx="2085622" cy="307777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E465748-46C9-2349-83A8-D5F757C734A7}"/>
                  </a:ext>
                </a:extLst>
              </p:cNvPr>
              <p:cNvCxnSpPr/>
              <p:nvPr/>
            </p:nvCxnSpPr>
            <p:spPr>
              <a:xfrm>
                <a:off x="457200" y="1080911"/>
                <a:ext cx="457200" cy="0"/>
              </a:xfrm>
              <a:prstGeom prst="line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F2B8426-604C-0E45-9681-9443B393E676}"/>
                  </a:ext>
                </a:extLst>
              </p:cNvPr>
              <p:cNvSpPr txBox="1"/>
              <p:nvPr/>
            </p:nvSpPr>
            <p:spPr>
              <a:xfrm>
                <a:off x="942622" y="914400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/>
                  </a:rPr>
                  <a:t>DNS, </a:t>
                </a:r>
                <a:r>
                  <a:rPr lang="en-US" sz="1400" dirty="0">
                    <a:solidFill>
                      <a:prstClr val="black"/>
                    </a:solidFill>
                    <a:latin typeface="Cambria"/>
                  </a:rPr>
                  <a:t>dissipation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4DA529-A43B-7046-8B3C-5A5363C14D71}"/>
                </a:ext>
              </a:extLst>
            </p:cNvPr>
            <p:cNvSpPr txBox="1"/>
            <p:nvPr/>
          </p:nvSpPr>
          <p:spPr>
            <a:xfrm>
              <a:off x="10392110" y="4894372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</a:rPr>
                <a:t>FEM, production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3D1CDB-F204-6245-BCFE-DF6FB18A366F}"/>
                </a:ext>
              </a:extLst>
            </p:cNvPr>
            <p:cNvSpPr txBox="1"/>
            <p:nvPr/>
          </p:nvSpPr>
          <p:spPr>
            <a:xfrm>
              <a:off x="10402620" y="5202149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</a:rPr>
                <a:t>FEM, dissipation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EA70572-C0A3-1D45-B80E-50C17F2A9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58753" y="4968118"/>
              <a:ext cx="177800" cy="1905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FCB9E68-A530-8C47-9B37-9F11FAFB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68393" y="5280978"/>
              <a:ext cx="177800" cy="177800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7FAF1B-BEF0-F54B-8417-22914ABAACCF}"/>
                </a:ext>
              </a:extLst>
            </p:cNvPr>
            <p:cNvSpPr/>
            <p:nvPr/>
          </p:nvSpPr>
          <p:spPr>
            <a:xfrm>
              <a:off x="9953298" y="3053184"/>
              <a:ext cx="364422" cy="2382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C7D171C-4D47-584C-8E1B-A3ADE97C45B2}"/>
                </a:ext>
              </a:extLst>
            </p:cNvPr>
            <p:cNvSpPr/>
            <p:nvPr/>
          </p:nvSpPr>
          <p:spPr>
            <a:xfrm>
              <a:off x="9953298" y="3739097"/>
              <a:ext cx="364422" cy="2382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2D67B19-3B1F-CC4F-BEF9-740E1BE5B438}"/>
                </a:ext>
              </a:extLst>
            </p:cNvPr>
            <p:cNvSpPr txBox="1"/>
            <p:nvPr/>
          </p:nvSpPr>
          <p:spPr>
            <a:xfrm>
              <a:off x="10405076" y="5641971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/>
                </a:rPr>
                <a:t>Remaining markers are GFEM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170B575-E39F-F145-BC65-17F1CF6F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02620" y="2914712"/>
              <a:ext cx="850900" cy="5461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F62B418-B8CD-3841-AB34-AF807F7E1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402620" y="3578933"/>
              <a:ext cx="850900" cy="546100"/>
            </a:xfrm>
            <a:prstGeom prst="rect">
              <a:avLst/>
            </a:prstGeom>
          </p:spPr>
        </p:pic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EB17870-FD61-3C45-99ED-E825B7CDDD8C}"/>
              </a:ext>
            </a:extLst>
          </p:cNvPr>
          <p:cNvCxnSpPr/>
          <p:nvPr/>
        </p:nvCxnSpPr>
        <p:spPr>
          <a:xfrm>
            <a:off x="6824461" y="4508906"/>
            <a:ext cx="0" cy="369209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62F0FEC-B066-F045-A25A-A19323E38EF5}"/>
              </a:ext>
            </a:extLst>
          </p:cNvPr>
          <p:cNvCxnSpPr>
            <a:cxnSpLocks/>
          </p:cNvCxnSpPr>
          <p:nvPr/>
        </p:nvCxnSpPr>
        <p:spPr>
          <a:xfrm>
            <a:off x="7010314" y="4253688"/>
            <a:ext cx="0" cy="338493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5CE8E16-CE8A-DE4C-A8D4-4533B3B713A0}"/>
              </a:ext>
            </a:extLst>
          </p:cNvPr>
          <p:cNvCxnSpPr>
            <a:cxnSpLocks/>
          </p:cNvCxnSpPr>
          <p:nvPr/>
        </p:nvCxnSpPr>
        <p:spPr>
          <a:xfrm>
            <a:off x="7619917" y="3777975"/>
            <a:ext cx="29774" cy="183162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4573130B-DE4D-7449-BE1C-E6A2D225CDBE}"/>
              </a:ext>
            </a:extLst>
          </p:cNvPr>
          <p:cNvSpPr/>
          <p:nvPr/>
        </p:nvSpPr>
        <p:spPr>
          <a:xfrm>
            <a:off x="7056430" y="3966864"/>
            <a:ext cx="132045" cy="27812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9E6D673-DB94-B241-A4DF-46C93B1852EA}"/>
              </a:ext>
            </a:extLst>
          </p:cNvPr>
          <p:cNvSpPr/>
          <p:nvPr/>
        </p:nvSpPr>
        <p:spPr>
          <a:xfrm>
            <a:off x="7242283" y="3851640"/>
            <a:ext cx="132045" cy="27812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C87A15E-0B61-9A48-8D06-827690572C9C}"/>
              </a:ext>
            </a:extLst>
          </p:cNvPr>
          <p:cNvSpPr/>
          <p:nvPr/>
        </p:nvSpPr>
        <p:spPr>
          <a:xfrm>
            <a:off x="7509907" y="3684376"/>
            <a:ext cx="164411" cy="15502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latex-image-1.pdf">
            <a:extLst>
              <a:ext uri="{FF2B5EF4-FFF2-40B4-BE49-F238E27FC236}">
                <a16:creationId xmlns:a16="http://schemas.microsoft.com/office/drawing/2014/main" id="{9A22201D-35C1-074F-AACF-51B4EDEA8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85" y="2520341"/>
            <a:ext cx="1319452" cy="35122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854F41F-667C-4548-AF74-0D95DBD8EE62}"/>
              </a:ext>
            </a:extLst>
          </p:cNvPr>
          <p:cNvSpPr txBox="1"/>
          <p:nvPr/>
        </p:nvSpPr>
        <p:spPr>
          <a:xfrm>
            <a:off x="950873" y="1692519"/>
            <a:ext cx="166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 30,000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46C4299F-F770-3846-B966-FE4E9BA84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378" y="999439"/>
            <a:ext cx="8549417" cy="1368786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Numerical enrichment functions in GFEM accurately reconstructs the flow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Energy balance is better maintained by GFEM representations compared to the standard FEM representations at the same number of DOFs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This shows potential of GFEM for development of stable fluid models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D064-4A36-3443-B668-915C551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5" y="244699"/>
            <a:ext cx="11333409" cy="63106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Conclusions, future work, and acknowledgements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93B28-A3C3-844C-ACA3-4D561085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39" y="1014209"/>
            <a:ext cx="11333409" cy="53737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Achievements: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Solution-specific enrichment functions efficiently stabilize coarse GFEM models of advection diffusion. This formulation is successfully implemented in a large C++ ISET library for scalability.</a:t>
            </a:r>
            <a:endParaRPr lang="en-US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Nonlinear Burgers’ equation is successfully implemented in the C++ library. The shock feature is accurately captured for a range of viscosity values.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prototype code is developed for 2D incompressible Navier Stokes equations. A quadratic velocity enrichment based GFEM formulation stabilizes the developed model for low-Re values.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Demonstrated improved energy balance in GFEM based representation of chaotic flows at medium-Re.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work: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Short-term: The Burgers’ equation FEM framework needs to be updated with a GFEM formulation.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Long-term: Develop GFEM based frameworks for more complex fluid systems.</a:t>
            </a:r>
          </a:p>
          <a:p>
            <a:pPr marL="0" indent="0">
              <a:spcBef>
                <a:spcPts val="400"/>
              </a:spcBef>
              <a:buNone/>
            </a:pPr>
            <a:endParaRPr lang="en-US" sz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Acknowledgments:</a:t>
            </a:r>
          </a:p>
          <a:p>
            <a:pPr>
              <a:spcBef>
                <a:spcPts val="400"/>
              </a:spcBef>
            </a:pPr>
            <a:r>
              <a:rPr lang="en-US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Lishen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 (UIUC):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GFEM solver formulation, nonsymmetric systems, and guidance on ISET library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C.A. Duarte (UIUC):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Guidance on GFEM and ISET library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Patrick O’Hara (AFRL):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AFRL sponsor and guide on the project</a:t>
            </a:r>
          </a:p>
          <a:p>
            <a:pPr>
              <a:spcBef>
                <a:spcPts val="400"/>
              </a:spcBef>
            </a:pP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Troy </a:t>
            </a:r>
            <a:r>
              <a:rPr lang="en-US" sz="2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Shilt</a:t>
            </a:r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(OSU, Sandia Nat. Lab):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Prototype MATLAB code and advection-diffusion formulation</a:t>
            </a:r>
          </a:p>
        </p:txBody>
      </p:sp>
    </p:spTree>
    <p:extLst>
      <p:ext uri="{BB962C8B-B14F-4D97-AF65-F5344CB8AC3E}">
        <p14:creationId xmlns:p14="http://schemas.microsoft.com/office/powerpoint/2010/main" val="3284404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937</Words>
  <Application>Microsoft Office PowerPoint</Application>
  <PresentationFormat>Widescreen</PresentationFormat>
  <Paragraphs>131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Beirut</vt:lpstr>
      <vt:lpstr>Calibri</vt:lpstr>
      <vt:lpstr>Calibri Light</vt:lpstr>
      <vt:lpstr>Cambria</vt:lpstr>
      <vt:lpstr>OpenSans</vt:lpstr>
      <vt:lpstr>Office Theme</vt:lpstr>
      <vt:lpstr>PowerPoint Presentation</vt:lpstr>
      <vt:lpstr>PowerPoint Presentation</vt:lpstr>
      <vt:lpstr>Fluid-Structure Interactions under high-speed flows</vt:lpstr>
      <vt:lpstr>Generalized Finite Element Method</vt:lpstr>
      <vt:lpstr>Steady-state advection-diffusion equation</vt:lpstr>
      <vt:lpstr>Steady-state Burgers’ equation</vt:lpstr>
      <vt:lpstr>Low Reynolds number Navier Stokes solver in MATLAB </vt:lpstr>
      <vt:lpstr>Balance of energy production and dissipation rates</vt:lpstr>
      <vt:lpstr>Conclusions, future work, and 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Tye</dc:creator>
  <cp:lastModifiedBy>Mackenzie Lawson</cp:lastModifiedBy>
  <cp:revision>50</cp:revision>
  <dcterms:created xsi:type="dcterms:W3CDTF">2021-07-16T13:59:28Z</dcterms:created>
  <dcterms:modified xsi:type="dcterms:W3CDTF">2022-11-09T14:25:59Z</dcterms:modified>
</cp:coreProperties>
</file>