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66" r:id="rId4"/>
    <p:sldId id="265" r:id="rId5"/>
    <p:sldId id="260" r:id="rId6"/>
    <p:sldId id="263" r:id="rId7"/>
    <p:sldId id="262" r:id="rId8"/>
    <p:sldId id="261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 snapToObjects="1">
      <p:cViewPr varScale="1">
        <p:scale>
          <a:sx n="51" d="100"/>
          <a:sy n="51" d="100"/>
        </p:scale>
        <p:origin x="89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E736A-FF75-407B-86ED-8B215C913FA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5DD5-F5F4-4E9B-9210-1AD9536D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30A7-2D6E-4296-AEC7-8B74C28D7731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24AC-CAD9-45DD-B911-6C62C98A3E17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D296-7AD0-4C02-9FEA-EFAF19847206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2A5-4AAE-4D56-887F-C99033D15A2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566" y="635635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62AE09B5-49C3-3545-B0BD-7C0BFACD4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A3D6F-E4FB-7FF8-6406-F024C71A4EF2}"/>
              </a:ext>
            </a:extLst>
          </p:cNvPr>
          <p:cNvSpPr txBox="1"/>
          <p:nvPr userDrawn="1"/>
        </p:nvSpPr>
        <p:spPr>
          <a:xfrm>
            <a:off x="3048719" y="6557097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Distribution Statement A: Approved for Public Release; Distribution is Unlimited.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74C8-1367-4D26-A1F8-F25801C01EED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16BBA-2E55-AB0E-4F04-ED4FB5627AD4}"/>
              </a:ext>
            </a:extLst>
          </p:cNvPr>
          <p:cNvSpPr txBox="1"/>
          <p:nvPr userDrawn="1"/>
        </p:nvSpPr>
        <p:spPr>
          <a:xfrm>
            <a:off x="3048719" y="6565723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Distribution Statement A: Approved for Public Release; Distribution is Unlimited.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269C-F544-4878-BC50-11988C8CDF99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2114-EB71-4221-B8D3-A145128F75F0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B2D-C85D-4252-9577-E7E2D1D3017C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5CD-4E6A-46AA-855C-DDED3AF5BB72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F172-756B-44A8-98D9-ADB632F4B97B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3F9-4E48-4C56-908D-86672F821CB8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E745-771D-475B-8A15-556855DCF7B8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18473" y="648130"/>
            <a:ext cx="1215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Investigation of Surface Roughness Effects on Additively Manufactured Metals Under Dynamic Loading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Rachel Tullis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evans.382@wright.edu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Joy Gockel and Dr. Nathan Klingbeil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joygockel@mines.edu / nathan.klingbeil@wright.edu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Onome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Scott-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Emuakpor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RQ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14A35-A02B-EAB5-DF8F-CCEB7CC8605F}"/>
              </a:ext>
            </a:extLst>
          </p:cNvPr>
          <p:cNvGrpSpPr/>
          <p:nvPr/>
        </p:nvGrpSpPr>
        <p:grpSpPr>
          <a:xfrm>
            <a:off x="4703182" y="6150942"/>
            <a:ext cx="2785636" cy="369332"/>
            <a:chOff x="3190620" y="6321364"/>
            <a:chExt cx="2785636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5FA753-72F4-754B-2475-1AE38943B798}"/>
                </a:ext>
              </a:extLst>
            </p:cNvPr>
            <p:cNvSpPr txBox="1"/>
            <p:nvPr/>
          </p:nvSpPr>
          <p:spPr>
            <a:xfrm>
              <a:off x="3190620" y="6321364"/>
              <a:ext cx="66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 #: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07878-3EAD-C26D-D15C-0B28EE79B854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AFRL-2022-4872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06071245-51B0-4C6C-1A6C-137CBEC8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50" y="5829698"/>
            <a:ext cx="2011680" cy="9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382"/>
            <a:ext cx="10515600" cy="482138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/>
              <a:t>Contour laser power was shown to influence surface roughness </a:t>
            </a:r>
            <a:r>
              <a:rPr lang="en-US" sz="2000" dirty="0"/>
              <a:t>in AM specimens with statistical significance</a:t>
            </a:r>
          </a:p>
          <a:p>
            <a:pPr>
              <a:spcAft>
                <a:spcPts val="500"/>
              </a:spcAft>
            </a:pPr>
            <a:r>
              <a:rPr lang="en-US" sz="2000" dirty="0"/>
              <a:t>In linear region on S-N plot (&lt;10</a:t>
            </a:r>
            <a:r>
              <a:rPr lang="en-US" sz="2000" baseline="30000" dirty="0"/>
              <a:t>6</a:t>
            </a:r>
            <a:r>
              <a:rPr lang="en-US" sz="2000" dirty="0"/>
              <a:t> cycles), </a:t>
            </a:r>
            <a:r>
              <a:rPr lang="en-US" sz="2000" b="1" dirty="0"/>
              <a:t>specimen life appears to be affected by changes in the contour laser power </a:t>
            </a:r>
            <a:r>
              <a:rPr lang="en-US" sz="2000" dirty="0"/>
              <a:t>due to the different surface features present</a:t>
            </a:r>
          </a:p>
          <a:p>
            <a:pPr lvl="1">
              <a:spcAft>
                <a:spcPts val="1000"/>
              </a:spcAft>
            </a:pPr>
            <a:r>
              <a:rPr lang="en-US" sz="1800" dirty="0"/>
              <a:t>This relationship is not seen in the higher cycle region, where other factors may influence the fatigue life in a larger capacity</a:t>
            </a:r>
          </a:p>
          <a:p>
            <a:pPr>
              <a:spcAft>
                <a:spcPts val="500"/>
              </a:spcAft>
            </a:pPr>
            <a:r>
              <a:rPr lang="en-US" sz="2000" dirty="0"/>
              <a:t>Crack initiation is commonly seen at </a:t>
            </a:r>
            <a:r>
              <a:rPr lang="en-US" sz="2000" b="1" dirty="0"/>
              <a:t>sharp corners on the cross-section </a:t>
            </a:r>
          </a:p>
          <a:p>
            <a:pPr lvl="1">
              <a:spcAft>
                <a:spcPts val="1000"/>
              </a:spcAft>
            </a:pPr>
            <a:r>
              <a:rPr lang="en-US" sz="1800" dirty="0"/>
              <a:t>Likely due to large SIF from flaws found on specimen corners</a:t>
            </a:r>
          </a:p>
          <a:p>
            <a:pPr>
              <a:spcAft>
                <a:spcPts val="500"/>
              </a:spcAft>
            </a:pPr>
            <a:r>
              <a:rPr lang="en-US" sz="2000" i="1" dirty="0"/>
              <a:t>Future work:</a:t>
            </a:r>
          </a:p>
          <a:p>
            <a:pPr lvl="1">
              <a:spcAft>
                <a:spcPts val="500"/>
              </a:spcAft>
            </a:pPr>
            <a:r>
              <a:rPr lang="en-US" sz="1800" dirty="0"/>
              <a:t>Further investigate SIFs from corner defects compared to face defects in rectangular specimens</a:t>
            </a:r>
          </a:p>
          <a:p>
            <a:pPr lvl="1">
              <a:spcAft>
                <a:spcPts val="500"/>
              </a:spcAft>
            </a:pPr>
            <a:r>
              <a:rPr lang="en-US" sz="1800" dirty="0"/>
              <a:t>Compare surface measurements and fatigue results</a:t>
            </a:r>
          </a:p>
          <a:p>
            <a:pPr lvl="1">
              <a:spcAft>
                <a:spcPts val="1000"/>
              </a:spcAft>
            </a:pPr>
            <a:r>
              <a:rPr lang="en-US" sz="1800" dirty="0"/>
              <a:t>Determine the effects of microstructure and other factors in high cycle fatigue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EFAE6-FB80-CA68-276F-8A326094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265381"/>
            <a:ext cx="10605655" cy="5313941"/>
          </a:xfrm>
        </p:spPr>
        <p:txBody>
          <a:bodyPr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en-US" dirty="0"/>
              <a:t>Surface roughness is a driving factor in the overall fatigue life of a component</a:t>
            </a:r>
          </a:p>
          <a:p>
            <a:pPr>
              <a:spcAft>
                <a:spcPts val="800"/>
              </a:spcAft>
            </a:pPr>
            <a:r>
              <a:rPr lang="en-US" dirty="0"/>
              <a:t>The high surface roughness in as-built AM parts makes them prone to undesirable fatigue properties</a:t>
            </a:r>
          </a:p>
          <a:p>
            <a:pPr lvl="1">
              <a:spcAft>
                <a:spcPts val="1600"/>
              </a:spcAft>
            </a:pPr>
            <a:r>
              <a:rPr lang="en-US" dirty="0"/>
              <a:t>Highly dependent upon contour processing parameters </a:t>
            </a:r>
            <a:r>
              <a:rPr lang="en-US" sz="1600" i="1" dirty="0"/>
              <a:t>[Gockel et al., 2019 &amp; Evans et al., 2021] 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/>
              <a:t>Vibration bending fatigue testing has only been performed on polished AM specimens</a:t>
            </a:r>
          </a:p>
          <a:p>
            <a:pPr lvl="1">
              <a:spcAft>
                <a:spcPts val="1600"/>
              </a:spcAft>
            </a:pPr>
            <a:r>
              <a:rPr lang="en-US" dirty="0"/>
              <a:t>As-built AM specimens are expected to exhibit lower fatigue lives</a:t>
            </a:r>
          </a:p>
          <a:p>
            <a:pPr>
              <a:spcAft>
                <a:spcPts val="1600"/>
              </a:spcAft>
            </a:pPr>
            <a:r>
              <a:rPr lang="en-US" b="1" dirty="0"/>
              <a:t>How does the surface roughness affect vibration bending fatigue life in </a:t>
            </a:r>
            <a:r>
              <a:rPr lang="en-US" b="1" i="1" dirty="0"/>
              <a:t>as-built</a:t>
            </a:r>
            <a:r>
              <a:rPr lang="en-US" b="1" dirty="0"/>
              <a:t> AM components?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Background and 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D412-870D-320C-DE2E-E28D72DB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265381"/>
            <a:ext cx="7228569" cy="531394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1600"/>
              </a:spcAft>
            </a:pPr>
            <a:r>
              <a:rPr lang="en-US" sz="1800" dirty="0"/>
              <a:t>Unique testing capability developed at the Air Force Research Laboratory (AFRL) Turbine Engine Fatigue Facility (TEFF) </a:t>
            </a:r>
            <a:r>
              <a:rPr lang="en-US" sz="1800" i="1" dirty="0"/>
              <a:t>[George, 2002]</a:t>
            </a:r>
          </a:p>
          <a:p>
            <a:pPr>
              <a:spcBef>
                <a:spcPts val="800"/>
              </a:spcBef>
              <a:spcAft>
                <a:spcPts val="1600"/>
              </a:spcAft>
            </a:pPr>
            <a:r>
              <a:rPr lang="en-US" sz="1800" dirty="0"/>
              <a:t>Analyzes the fatigue behavior of materials at resonant frequencies </a:t>
            </a:r>
          </a:p>
          <a:p>
            <a:pPr>
              <a:spcBef>
                <a:spcPts val="800"/>
              </a:spcBef>
              <a:spcAft>
                <a:spcPts val="1600"/>
              </a:spcAft>
            </a:pPr>
            <a:r>
              <a:rPr lang="en-US" sz="1800" dirty="0"/>
              <a:t>Hourglass-shaped insert specimen is positioned into a clamped plate and excited at a specific mode, causing bending stresses within the gage section of the insert specimen</a:t>
            </a:r>
          </a:p>
          <a:p>
            <a:pPr>
              <a:spcAft>
                <a:spcPts val="2000"/>
              </a:spcAft>
            </a:pPr>
            <a:r>
              <a:rPr lang="en-US" sz="1800" dirty="0"/>
              <a:t>Allows for relatively quick testing in the high cycle fatigue regime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Does not test for complete fracture</a:t>
            </a:r>
          </a:p>
          <a:p>
            <a:pPr lvl="1">
              <a:spcAft>
                <a:spcPts val="2000"/>
              </a:spcAft>
            </a:pPr>
            <a:r>
              <a:rPr lang="en-US" sz="1600" dirty="0"/>
              <a:t>“Failure” is defined as the instance when the dynamic behavior of the insert specimen rapidly changes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altLang="en-US" sz="1800" b="0" dirty="0"/>
              <a:t>Despite these differences, vibration bending results have been shown to be </a:t>
            </a:r>
            <a:r>
              <a:rPr lang="en-US" altLang="en-US" sz="1800" b="1" dirty="0"/>
              <a:t>comparable to traditional fatigue testing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Vibration Bending Fatigue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E0050B-980D-CE61-A522-6D8712D6778F}"/>
              </a:ext>
            </a:extLst>
          </p:cNvPr>
          <p:cNvGrpSpPr>
            <a:grpSpLocks noChangeAspect="1"/>
          </p:cNvGrpSpPr>
          <p:nvPr/>
        </p:nvGrpSpPr>
        <p:grpSpPr>
          <a:xfrm>
            <a:off x="8716821" y="3767787"/>
            <a:ext cx="2680850" cy="2515800"/>
            <a:chOff x="8397580" y="3278415"/>
            <a:chExt cx="2734349" cy="2566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E20047-3E73-55E0-E044-7DE94FC32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89" r="15629"/>
            <a:stretch/>
          </p:blipFill>
          <p:spPr>
            <a:xfrm rot="5400000">
              <a:off x="8481752" y="3194243"/>
              <a:ext cx="2566005" cy="27343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31B6C5-D9A8-4448-72D6-C58733AC55D0}"/>
                </a:ext>
              </a:extLst>
            </p:cNvPr>
            <p:cNvSpPr txBox="1"/>
            <p:nvPr/>
          </p:nvSpPr>
          <p:spPr>
            <a:xfrm>
              <a:off x="9127631" y="5140823"/>
              <a:ext cx="1474359" cy="320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Insert specimen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4093103-1A0B-DE8A-357E-956C755394A3}"/>
                </a:ext>
              </a:extLst>
            </p:cNvPr>
            <p:cNvCxnSpPr/>
            <p:nvPr/>
          </p:nvCxnSpPr>
          <p:spPr>
            <a:xfrm flipV="1">
              <a:off x="9598464" y="4815663"/>
              <a:ext cx="0" cy="4001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364909F-A62D-879C-7CA3-C55FE2FF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820" y="1103452"/>
            <a:ext cx="2680851" cy="2171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E989A-D301-F8F0-AF50-766DA9F36BC8}"/>
              </a:ext>
            </a:extLst>
          </p:cNvPr>
          <p:cNvSpPr txBox="1"/>
          <p:nvPr/>
        </p:nvSpPr>
        <p:spPr>
          <a:xfrm>
            <a:off x="9813588" y="3274940"/>
            <a:ext cx="1658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cs typeface="Arial" panose="020B0604020202020204" pitchFamily="34" charset="0"/>
              </a:rPr>
              <a:t>[Bruns, 2015]</a:t>
            </a:r>
            <a:endParaRPr lang="en-US" sz="1050" i="1" dirty="0"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6A1AAF-1BD1-A6AA-7AE3-55321A51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265381"/>
            <a:ext cx="7629237" cy="5313941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en-US" sz="2400" dirty="0"/>
              <a:t>30 alloy 718 bars printed vertically on EOS M280</a:t>
            </a:r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en-US" sz="2400" dirty="0"/>
              <a:t>3 sets of contour parameters</a:t>
            </a:r>
          </a:p>
          <a:p>
            <a:pPr>
              <a:spcBef>
                <a:spcPts val="200"/>
              </a:spcBef>
              <a:spcAft>
                <a:spcPts val="1000"/>
              </a:spcAft>
            </a:pPr>
            <a:endParaRPr lang="en-US" dirty="0"/>
          </a:p>
          <a:p>
            <a:pPr>
              <a:spcBef>
                <a:spcPts val="200"/>
              </a:spcBef>
              <a:spcAft>
                <a:spcPts val="1000"/>
              </a:spcAft>
            </a:pPr>
            <a:endParaRPr lang="en-US" dirty="0"/>
          </a:p>
          <a:p>
            <a:pPr marL="0" indent="0">
              <a:spcBef>
                <a:spcPts val="200"/>
              </a:spcBef>
              <a:spcAft>
                <a:spcPts val="1000"/>
              </a:spcAft>
              <a:buNone/>
            </a:pPr>
            <a:endParaRPr lang="en-US" sz="2400" dirty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en-US" sz="2400" dirty="0"/>
              <a:t>Constant default bulk parameters</a:t>
            </a:r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en-US" sz="2400" dirty="0"/>
              <a:t>Hatch spacing: 110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dirty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en-US" sz="2400" dirty="0"/>
              <a:t>Layer thickness: 40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dirty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en-US" sz="2400" dirty="0"/>
              <a:t>Heat treatment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Stress relieved at 1065°C for 90 minutes; air-cooled at room temperature (~20°C)</a:t>
            </a:r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1800" dirty="0"/>
              <a:t>Solution and precipitation heat treated in accordance with AMS 5663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Additive Build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7AF75C-E96A-9684-9467-6C53261F3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39707"/>
              </p:ext>
            </p:extLst>
          </p:nvPr>
        </p:nvGraphicFramePr>
        <p:xfrm>
          <a:off x="609600" y="2108196"/>
          <a:ext cx="7467600" cy="1376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99710">
                  <a:extLst>
                    <a:ext uri="{9D8B030D-6E8A-4147-A177-3AD203B41FA5}">
                      <a16:colId xmlns:a16="http://schemas.microsoft.com/office/drawing/2014/main" val="3415700185"/>
                    </a:ext>
                  </a:extLst>
                </a:gridCol>
                <a:gridCol w="2669592">
                  <a:extLst>
                    <a:ext uri="{9D8B030D-6E8A-4147-A177-3AD203B41FA5}">
                      <a16:colId xmlns:a16="http://schemas.microsoft.com/office/drawing/2014/main" val="3720918004"/>
                    </a:ext>
                  </a:extLst>
                </a:gridCol>
                <a:gridCol w="2998298">
                  <a:extLst>
                    <a:ext uri="{9D8B030D-6E8A-4147-A177-3AD203B41FA5}">
                      <a16:colId xmlns:a16="http://schemas.microsoft.com/office/drawing/2014/main" val="318044607"/>
                    </a:ext>
                  </a:extLst>
                </a:gridCol>
              </a:tblGrid>
              <a:tr h="3294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Parameter Set</a:t>
                      </a:r>
                    </a:p>
                  </a:txBody>
                  <a:tcPr>
                    <a:lnL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8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Contour Laser Power (W)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8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Contour Scan Speed (mm/s)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99397"/>
                  </a:ext>
                </a:extLst>
              </a:tr>
              <a:tr h="323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29000"/>
                  </a:ext>
                </a:extLst>
              </a:tr>
              <a:tr h="3034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Mid</a:t>
                      </a:r>
                    </a:p>
                  </a:txBody>
                  <a:tcPr>
                    <a:lnL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27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8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8045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BE7D6C-2108-0E53-111F-0D0348D80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34527"/>
          <a:stretch/>
        </p:blipFill>
        <p:spPr>
          <a:xfrm rot="10800000">
            <a:off x="8526152" y="1649887"/>
            <a:ext cx="2917703" cy="39201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A725A-E3C4-CB87-8CF8-98C39C3B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Surface Measurements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E8196D-86AE-4EF6-6885-D7FBB25E764F}"/>
              </a:ext>
            </a:extLst>
          </p:cNvPr>
          <p:cNvGrpSpPr/>
          <p:nvPr/>
        </p:nvGrpSpPr>
        <p:grpSpPr>
          <a:xfrm>
            <a:off x="194915" y="1247775"/>
            <a:ext cx="12091027" cy="5037926"/>
            <a:chOff x="42515" y="1143000"/>
            <a:chExt cx="12091027" cy="503792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FD1B30-AA92-18DA-9E1B-CC0B5589F3C2}"/>
                </a:ext>
              </a:extLst>
            </p:cNvPr>
            <p:cNvGrpSpPr/>
            <p:nvPr/>
          </p:nvGrpSpPr>
          <p:grpSpPr>
            <a:xfrm>
              <a:off x="3844865" y="1866273"/>
              <a:ext cx="2330650" cy="3488786"/>
              <a:chOff x="4543866" y="1969477"/>
              <a:chExt cx="2330650" cy="348878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19D29FE-FE30-578B-2C32-369C12E16719}"/>
                  </a:ext>
                </a:extLst>
              </p:cNvPr>
              <p:cNvSpPr/>
              <p:nvPr/>
            </p:nvSpPr>
            <p:spPr>
              <a:xfrm>
                <a:off x="4543866" y="1969477"/>
                <a:ext cx="2330650" cy="3488786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19D90C8-E65F-DC63-9998-53095F244E33}"/>
                  </a:ext>
                </a:extLst>
              </p:cNvPr>
              <p:cNvSpPr/>
              <p:nvPr/>
            </p:nvSpPr>
            <p:spPr>
              <a:xfrm>
                <a:off x="4656407" y="209608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97048E-DBCE-26E2-542C-39AFF6222E0B}"/>
                  </a:ext>
                </a:extLst>
              </p:cNvPr>
              <p:cNvSpPr/>
              <p:nvPr/>
            </p:nvSpPr>
            <p:spPr>
              <a:xfrm>
                <a:off x="5047958" y="209608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AB46FC8-950C-445E-76E2-91D4B93F0F93}"/>
                  </a:ext>
                </a:extLst>
              </p:cNvPr>
              <p:cNvSpPr/>
              <p:nvPr/>
            </p:nvSpPr>
            <p:spPr>
              <a:xfrm>
                <a:off x="5439509" y="209608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324B668-73EE-7AC1-F205-11CAC32930CF}"/>
                  </a:ext>
                </a:extLst>
              </p:cNvPr>
              <p:cNvSpPr/>
              <p:nvPr/>
            </p:nvSpPr>
            <p:spPr>
              <a:xfrm>
                <a:off x="5831060" y="2101361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D74C2A-2710-BB05-2A82-754A8B4BB398}"/>
                  </a:ext>
                </a:extLst>
              </p:cNvPr>
              <p:cNvSpPr/>
              <p:nvPr/>
            </p:nvSpPr>
            <p:spPr>
              <a:xfrm>
                <a:off x="6222611" y="2092569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4555253-3A70-DB8A-1162-DCEA575B83A7}"/>
                  </a:ext>
                </a:extLst>
              </p:cNvPr>
              <p:cNvSpPr/>
              <p:nvPr/>
            </p:nvSpPr>
            <p:spPr>
              <a:xfrm>
                <a:off x="6614162" y="2092569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2D98213-BC15-5D65-F3AD-3675A76AE4D3}"/>
                  </a:ext>
                </a:extLst>
              </p:cNvPr>
              <p:cNvSpPr/>
              <p:nvPr/>
            </p:nvSpPr>
            <p:spPr>
              <a:xfrm>
                <a:off x="4656407" y="248716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3695862-99DB-93C7-D340-D3210D93E79D}"/>
                  </a:ext>
                </a:extLst>
              </p:cNvPr>
              <p:cNvSpPr/>
              <p:nvPr/>
            </p:nvSpPr>
            <p:spPr>
              <a:xfrm>
                <a:off x="5047958" y="248716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3BF3DA0-3DEE-1694-F1E5-73FF06C83841}"/>
                  </a:ext>
                </a:extLst>
              </p:cNvPr>
              <p:cNvSpPr/>
              <p:nvPr/>
            </p:nvSpPr>
            <p:spPr>
              <a:xfrm>
                <a:off x="5439509" y="248716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6D11CF2-2A4A-8A8F-66E9-4790C0CC24FC}"/>
                  </a:ext>
                </a:extLst>
              </p:cNvPr>
              <p:cNvSpPr/>
              <p:nvPr/>
            </p:nvSpPr>
            <p:spPr>
              <a:xfrm>
                <a:off x="5831060" y="248716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FE66D01-E674-CD1D-C6C1-70196534EFB1}"/>
                  </a:ext>
                </a:extLst>
              </p:cNvPr>
              <p:cNvSpPr/>
              <p:nvPr/>
            </p:nvSpPr>
            <p:spPr>
              <a:xfrm>
                <a:off x="6222611" y="248716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6F83CA9-A8B4-8203-7088-54931C691A03}"/>
                  </a:ext>
                </a:extLst>
              </p:cNvPr>
              <p:cNvSpPr/>
              <p:nvPr/>
            </p:nvSpPr>
            <p:spPr>
              <a:xfrm>
                <a:off x="6614162" y="248716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EB13717-9532-CE67-0CF3-D9E5715056F9}"/>
                  </a:ext>
                </a:extLst>
              </p:cNvPr>
              <p:cNvSpPr/>
              <p:nvPr/>
            </p:nvSpPr>
            <p:spPr>
              <a:xfrm>
                <a:off x="4656407" y="288036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F0DB92A-8E9A-DC94-D6E1-B5912CDA3D42}"/>
                  </a:ext>
                </a:extLst>
              </p:cNvPr>
              <p:cNvSpPr/>
              <p:nvPr/>
            </p:nvSpPr>
            <p:spPr>
              <a:xfrm>
                <a:off x="5047958" y="288036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D52F3FB-78F7-01B8-5CCA-0C3C38483A60}"/>
                  </a:ext>
                </a:extLst>
              </p:cNvPr>
              <p:cNvSpPr/>
              <p:nvPr/>
            </p:nvSpPr>
            <p:spPr>
              <a:xfrm>
                <a:off x="5439509" y="288036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C60C35-2034-D715-EAF1-CBA87FE3614E}"/>
                  </a:ext>
                </a:extLst>
              </p:cNvPr>
              <p:cNvSpPr/>
              <p:nvPr/>
            </p:nvSpPr>
            <p:spPr>
              <a:xfrm>
                <a:off x="5831060" y="288036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711028D-E41B-E786-6AC0-8B9FB330F76B}"/>
                  </a:ext>
                </a:extLst>
              </p:cNvPr>
              <p:cNvSpPr/>
              <p:nvPr/>
            </p:nvSpPr>
            <p:spPr>
              <a:xfrm>
                <a:off x="6222611" y="288036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B912664-4B81-1AF3-99B8-6E37023262F6}"/>
                  </a:ext>
                </a:extLst>
              </p:cNvPr>
              <p:cNvSpPr/>
              <p:nvPr/>
            </p:nvSpPr>
            <p:spPr>
              <a:xfrm>
                <a:off x="6614162" y="288036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CA6F3B0-44E0-7E99-2A26-E93673748700}"/>
                  </a:ext>
                </a:extLst>
              </p:cNvPr>
              <p:cNvSpPr/>
              <p:nvPr/>
            </p:nvSpPr>
            <p:spPr>
              <a:xfrm>
                <a:off x="4656407" y="327355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BDCE239-C6CC-F909-5FF4-48C26FF2D4E3}"/>
                  </a:ext>
                </a:extLst>
              </p:cNvPr>
              <p:cNvSpPr/>
              <p:nvPr/>
            </p:nvSpPr>
            <p:spPr>
              <a:xfrm>
                <a:off x="5047958" y="327355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1AF4BE7-91A8-B9F4-D1E8-8D8A19DBDEC8}"/>
                  </a:ext>
                </a:extLst>
              </p:cNvPr>
              <p:cNvSpPr/>
              <p:nvPr/>
            </p:nvSpPr>
            <p:spPr>
              <a:xfrm>
                <a:off x="5439509" y="327355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5537C6A-2B45-17A7-BB70-B80CB94A68A1}"/>
                  </a:ext>
                </a:extLst>
              </p:cNvPr>
              <p:cNvSpPr/>
              <p:nvPr/>
            </p:nvSpPr>
            <p:spPr>
              <a:xfrm>
                <a:off x="5831060" y="327355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7792602-AB78-232E-7DDE-E9FEFBE8A2D6}"/>
                  </a:ext>
                </a:extLst>
              </p:cNvPr>
              <p:cNvSpPr/>
              <p:nvPr/>
            </p:nvSpPr>
            <p:spPr>
              <a:xfrm>
                <a:off x="6222611" y="327355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65CBA6F-7380-E3EA-2F80-74C065DAA823}"/>
                  </a:ext>
                </a:extLst>
              </p:cNvPr>
              <p:cNvSpPr/>
              <p:nvPr/>
            </p:nvSpPr>
            <p:spPr>
              <a:xfrm>
                <a:off x="6614162" y="327355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64C398D-FF98-5707-0564-573BB172B676}"/>
                  </a:ext>
                </a:extLst>
              </p:cNvPr>
              <p:cNvSpPr/>
              <p:nvPr/>
            </p:nvSpPr>
            <p:spPr>
              <a:xfrm>
                <a:off x="4656407" y="366674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692976A-1ABD-8F6D-F096-915322FA5952}"/>
                  </a:ext>
                </a:extLst>
              </p:cNvPr>
              <p:cNvSpPr/>
              <p:nvPr/>
            </p:nvSpPr>
            <p:spPr>
              <a:xfrm>
                <a:off x="5047958" y="366674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0790786-A8E9-8511-8F41-F8C45273218B}"/>
                  </a:ext>
                </a:extLst>
              </p:cNvPr>
              <p:cNvSpPr/>
              <p:nvPr/>
            </p:nvSpPr>
            <p:spPr>
              <a:xfrm>
                <a:off x="5439509" y="366674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5E10933-8F8F-670D-FEEA-74078CCC720A}"/>
                  </a:ext>
                </a:extLst>
              </p:cNvPr>
              <p:cNvSpPr/>
              <p:nvPr/>
            </p:nvSpPr>
            <p:spPr>
              <a:xfrm>
                <a:off x="5831060" y="366674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76E2703-39F8-16C8-A748-9A50A05B973E}"/>
                  </a:ext>
                </a:extLst>
              </p:cNvPr>
              <p:cNvSpPr/>
              <p:nvPr/>
            </p:nvSpPr>
            <p:spPr>
              <a:xfrm>
                <a:off x="6222611" y="366674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007140F-94BB-2906-2974-FC86418B0339}"/>
                  </a:ext>
                </a:extLst>
              </p:cNvPr>
              <p:cNvSpPr/>
              <p:nvPr/>
            </p:nvSpPr>
            <p:spPr>
              <a:xfrm>
                <a:off x="6614162" y="366674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19606AD-8717-0DAA-9299-38CCB4ED40E8}"/>
                  </a:ext>
                </a:extLst>
              </p:cNvPr>
              <p:cNvSpPr/>
              <p:nvPr/>
            </p:nvSpPr>
            <p:spPr>
              <a:xfrm>
                <a:off x="4656407" y="40599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B4FD4B1-BF06-B67B-C4B1-94E7A9BFF273}"/>
                  </a:ext>
                </a:extLst>
              </p:cNvPr>
              <p:cNvSpPr/>
              <p:nvPr/>
            </p:nvSpPr>
            <p:spPr>
              <a:xfrm>
                <a:off x="5047958" y="40599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7135EB0-A8B1-6222-991B-745664343587}"/>
                  </a:ext>
                </a:extLst>
              </p:cNvPr>
              <p:cNvSpPr/>
              <p:nvPr/>
            </p:nvSpPr>
            <p:spPr>
              <a:xfrm>
                <a:off x="5439509" y="40599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8A67B21-011D-BCC5-56D4-B947339A101A}"/>
                  </a:ext>
                </a:extLst>
              </p:cNvPr>
              <p:cNvSpPr/>
              <p:nvPr/>
            </p:nvSpPr>
            <p:spPr>
              <a:xfrm>
                <a:off x="5831060" y="40599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B80B175-04B6-D560-1D86-8B350695B252}"/>
                  </a:ext>
                </a:extLst>
              </p:cNvPr>
              <p:cNvSpPr/>
              <p:nvPr/>
            </p:nvSpPr>
            <p:spPr>
              <a:xfrm>
                <a:off x="6222611" y="40599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BE7EFD-6CBF-CCDD-CC7E-FD687523E768}"/>
                  </a:ext>
                </a:extLst>
              </p:cNvPr>
              <p:cNvSpPr/>
              <p:nvPr/>
            </p:nvSpPr>
            <p:spPr>
              <a:xfrm>
                <a:off x="6614162" y="40599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D4CAC87-7F6F-6A7F-037D-6BC5A196D61E}"/>
                  </a:ext>
                </a:extLst>
              </p:cNvPr>
              <p:cNvSpPr/>
              <p:nvPr/>
            </p:nvSpPr>
            <p:spPr>
              <a:xfrm>
                <a:off x="4656407" y="445312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2219EC4-06AF-1A66-24E1-715037286A45}"/>
                  </a:ext>
                </a:extLst>
              </p:cNvPr>
              <p:cNvSpPr/>
              <p:nvPr/>
            </p:nvSpPr>
            <p:spPr>
              <a:xfrm>
                <a:off x="5047958" y="445312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59F1108-4078-6E1E-2BE9-5D18817F262B}"/>
                  </a:ext>
                </a:extLst>
              </p:cNvPr>
              <p:cNvSpPr/>
              <p:nvPr/>
            </p:nvSpPr>
            <p:spPr>
              <a:xfrm>
                <a:off x="5439509" y="445312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80049DE-A11A-5267-429A-69A13BA3E807}"/>
                  </a:ext>
                </a:extLst>
              </p:cNvPr>
              <p:cNvSpPr/>
              <p:nvPr/>
            </p:nvSpPr>
            <p:spPr>
              <a:xfrm>
                <a:off x="5831060" y="445312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D99CDEE-BF71-D272-259F-DCFA0E34BC7C}"/>
                  </a:ext>
                </a:extLst>
              </p:cNvPr>
              <p:cNvSpPr/>
              <p:nvPr/>
            </p:nvSpPr>
            <p:spPr>
              <a:xfrm>
                <a:off x="6222611" y="445312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2430415-84E5-5CEC-9264-8AAADF6793E0}"/>
                  </a:ext>
                </a:extLst>
              </p:cNvPr>
              <p:cNvSpPr/>
              <p:nvPr/>
            </p:nvSpPr>
            <p:spPr>
              <a:xfrm>
                <a:off x="6614162" y="445312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BA87F33-E568-7EF6-052C-C55868676C05}"/>
                  </a:ext>
                </a:extLst>
              </p:cNvPr>
              <p:cNvSpPr/>
              <p:nvPr/>
            </p:nvSpPr>
            <p:spPr>
              <a:xfrm>
                <a:off x="4656407" y="484632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17BADBE-3370-2F3C-6401-83A6B1B6E661}"/>
                  </a:ext>
                </a:extLst>
              </p:cNvPr>
              <p:cNvSpPr/>
              <p:nvPr/>
            </p:nvSpPr>
            <p:spPr>
              <a:xfrm>
                <a:off x="5047958" y="484632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209765-AB6E-8B2A-345C-97831EA08B62}"/>
                  </a:ext>
                </a:extLst>
              </p:cNvPr>
              <p:cNvSpPr/>
              <p:nvPr/>
            </p:nvSpPr>
            <p:spPr>
              <a:xfrm>
                <a:off x="5439509" y="484632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4EA009E-8D11-4FD2-6063-1931D74EF641}"/>
                  </a:ext>
                </a:extLst>
              </p:cNvPr>
              <p:cNvSpPr/>
              <p:nvPr/>
            </p:nvSpPr>
            <p:spPr>
              <a:xfrm>
                <a:off x="5831060" y="484632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CBDC0EE-22C1-A4DB-D1B8-B50CABD0A93C}"/>
                  </a:ext>
                </a:extLst>
              </p:cNvPr>
              <p:cNvSpPr/>
              <p:nvPr/>
            </p:nvSpPr>
            <p:spPr>
              <a:xfrm>
                <a:off x="6222611" y="484632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4965C5-840E-6CB3-18BC-21B8ACD4EDB0}"/>
                  </a:ext>
                </a:extLst>
              </p:cNvPr>
              <p:cNvSpPr/>
              <p:nvPr/>
            </p:nvSpPr>
            <p:spPr>
              <a:xfrm>
                <a:off x="6614162" y="484632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49407AB-8C19-095E-EDE2-DAA28F178A14}"/>
                  </a:ext>
                </a:extLst>
              </p:cNvPr>
              <p:cNvSpPr/>
              <p:nvPr/>
            </p:nvSpPr>
            <p:spPr>
              <a:xfrm>
                <a:off x="4656407" y="52395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B53C26A-A7F3-37CF-3DA3-4DCB22342491}"/>
                  </a:ext>
                </a:extLst>
              </p:cNvPr>
              <p:cNvSpPr/>
              <p:nvPr/>
            </p:nvSpPr>
            <p:spPr>
              <a:xfrm>
                <a:off x="5047958" y="52395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6FE6B14-833B-301D-A4A5-D062480F2447}"/>
                  </a:ext>
                </a:extLst>
              </p:cNvPr>
              <p:cNvSpPr/>
              <p:nvPr/>
            </p:nvSpPr>
            <p:spPr>
              <a:xfrm>
                <a:off x="5439509" y="52395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8255305-C3C1-E47A-AE07-7431143E862D}"/>
                  </a:ext>
                </a:extLst>
              </p:cNvPr>
              <p:cNvSpPr/>
              <p:nvPr/>
            </p:nvSpPr>
            <p:spPr>
              <a:xfrm>
                <a:off x="5831060" y="52395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5295CF0-7F50-4396-2536-89F65B49EDCD}"/>
                  </a:ext>
                </a:extLst>
              </p:cNvPr>
              <p:cNvSpPr/>
              <p:nvPr/>
            </p:nvSpPr>
            <p:spPr>
              <a:xfrm>
                <a:off x="6222611" y="52395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D2E291C-5E22-D9AB-6738-5B4EC1C1595E}"/>
                  </a:ext>
                </a:extLst>
              </p:cNvPr>
              <p:cNvSpPr/>
              <p:nvPr/>
            </p:nvSpPr>
            <p:spPr>
              <a:xfrm>
                <a:off x="6614162" y="5239512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8A189D-17AA-FE99-34AD-3FA300112715}"/>
                </a:ext>
              </a:extLst>
            </p:cNvPr>
            <p:cNvCxnSpPr/>
            <p:nvPr/>
          </p:nvCxnSpPr>
          <p:spPr>
            <a:xfrm>
              <a:off x="4020824" y="1648171"/>
              <a:ext cx="0" cy="3411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1106DE-7AAD-0F9F-DE2B-5821BDD7B763}"/>
                </a:ext>
              </a:extLst>
            </p:cNvPr>
            <p:cNvCxnSpPr/>
            <p:nvPr/>
          </p:nvCxnSpPr>
          <p:spPr>
            <a:xfrm>
              <a:off x="4416573" y="1648171"/>
              <a:ext cx="0" cy="3411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593B4AB-D965-F5E0-1E1B-B8B52EF35E18}"/>
                </a:ext>
              </a:extLst>
            </p:cNvPr>
            <p:cNvCxnSpPr>
              <a:cxnSpLocks/>
            </p:cNvCxnSpPr>
            <p:nvPr/>
          </p:nvCxnSpPr>
          <p:spPr>
            <a:xfrm>
              <a:off x="4020824" y="1732970"/>
              <a:ext cx="3957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sm"/>
              <a:tailEnd type="arrow" w="med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315AF4-7F63-352E-6EA6-A5DBF4E97CD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24145" y="3069661"/>
              <a:ext cx="0" cy="3411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D5F4B3-0774-C985-E319-E3A26FADD8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24145" y="3461119"/>
              <a:ext cx="0" cy="3411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7D829DE-F112-A640-6DAA-B595976718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06140" y="3438133"/>
              <a:ext cx="39574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sm"/>
              <a:tailEnd type="arrow" w="med" len="sm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FA790-25C8-C5E2-5CCC-44230A0D4686}"/>
                </a:ext>
              </a:extLst>
            </p:cNvPr>
            <p:cNvSpPr txBox="1"/>
            <p:nvPr/>
          </p:nvSpPr>
          <p:spPr>
            <a:xfrm>
              <a:off x="3781040" y="1301312"/>
              <a:ext cx="840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3.7 </a:t>
              </a:r>
              <a:r>
                <a:rPr lang="el-GR" sz="1800" b="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μ</a:t>
              </a:r>
              <a:r>
                <a:rPr lang="en-US" sz="1800" b="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m</a:t>
              </a:r>
            </a:p>
            <a:p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baseline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FC4FEF-31BE-6EF8-BC42-2A75D406F59A}"/>
                </a:ext>
              </a:extLst>
            </p:cNvPr>
            <p:cNvSpPr txBox="1"/>
            <p:nvPr/>
          </p:nvSpPr>
          <p:spPr>
            <a:xfrm>
              <a:off x="6364871" y="3236334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3.7 </a:t>
              </a:r>
              <a:r>
                <a:rPr lang="el-GR" sz="1800" b="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μ</a:t>
              </a:r>
              <a:r>
                <a:rPr lang="en-US" sz="1800" b="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913D72-4D84-02CC-8A2A-369A7B09FB83}"/>
                </a:ext>
              </a:extLst>
            </p:cNvPr>
            <p:cNvSpPr/>
            <p:nvPr/>
          </p:nvSpPr>
          <p:spPr>
            <a:xfrm>
              <a:off x="4989267" y="1866273"/>
              <a:ext cx="419099" cy="3488786"/>
            </a:xfrm>
            <a:prstGeom prst="rect">
              <a:avLst/>
            </a:prstGeom>
            <a:solidFill>
              <a:srgbClr val="13F513">
                <a:alpha val="41961"/>
              </a:srgbClr>
            </a:solidFill>
            <a:ln w="25400" cap="flat" cmpd="sng" algn="ctr">
              <a:solidFill>
                <a:srgbClr val="13F51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3F693A6-FCD8-8CAE-5C46-9A1403EA2A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5289" y="1775796"/>
              <a:ext cx="1108992" cy="4238334"/>
              <a:chOff x="1019782" y="282056"/>
              <a:chExt cx="1452306" cy="55504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AD1BAEA-3C3C-EFE5-9F9B-1BFD1C8AFD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-1029269" y="2331107"/>
                <a:ext cx="5550407" cy="1452306"/>
                <a:chOff x="1981200" y="2352332"/>
                <a:chExt cx="8229600" cy="2153337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15352E5-6FC4-A71C-162F-4BF3AC8D3C6C}"/>
                    </a:ext>
                  </a:extLst>
                </p:cNvPr>
                <p:cNvSpPr/>
                <p:nvPr/>
              </p:nvSpPr>
              <p:spPr>
                <a:xfrm>
                  <a:off x="1981200" y="2743200"/>
                  <a:ext cx="8229600" cy="1371600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5AB3FA2-8D33-9DFA-E2B4-2F6E3ACAD485}"/>
                    </a:ext>
                  </a:extLst>
                </p:cNvPr>
                <p:cNvSpPr/>
                <p:nvPr/>
              </p:nvSpPr>
              <p:spPr>
                <a:xfrm>
                  <a:off x="4038600" y="2352332"/>
                  <a:ext cx="4114800" cy="6858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D425310-0917-99FE-EC6B-7F47E8F85A19}"/>
                    </a:ext>
                  </a:extLst>
                </p:cNvPr>
                <p:cNvSpPr/>
                <p:nvPr/>
              </p:nvSpPr>
              <p:spPr>
                <a:xfrm>
                  <a:off x="4038600" y="3819869"/>
                  <a:ext cx="4114800" cy="6858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012E90A-A932-BA39-92D6-329667F67C3E}"/>
                  </a:ext>
                </a:extLst>
              </p:cNvPr>
              <p:cNvSpPr/>
              <p:nvPr/>
            </p:nvSpPr>
            <p:spPr>
              <a:xfrm>
                <a:off x="1524077" y="3057259"/>
                <a:ext cx="443433" cy="1110997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39AE0-3843-FC83-F566-2473C8DE4EE5}"/>
                  </a:ext>
                </a:extLst>
              </p:cNvPr>
              <p:cNvSpPr/>
              <p:nvPr/>
            </p:nvSpPr>
            <p:spPr>
              <a:xfrm>
                <a:off x="1524077" y="1940734"/>
                <a:ext cx="443433" cy="1110997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E7F3F1-FADC-B8CB-68F2-E7B08394B2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348" y="1866273"/>
              <a:ext cx="2100516" cy="202446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9B699E-3711-D413-7D14-61CE8192A350}"/>
                </a:ext>
              </a:extLst>
            </p:cNvPr>
            <p:cNvCxnSpPr>
              <a:cxnSpLocks/>
            </p:cNvCxnSpPr>
            <p:nvPr/>
          </p:nvCxnSpPr>
          <p:spPr>
            <a:xfrm>
              <a:off x="1728860" y="4729880"/>
              <a:ext cx="2116004" cy="625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9B4CAF-6ACE-AD75-F248-278128998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47" y="2857646"/>
              <a:ext cx="0" cy="1405113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01C430-3AA0-9F21-EC9D-23EAFF8AC6C4}"/>
                </a:ext>
              </a:extLst>
            </p:cNvPr>
            <p:cNvSpPr txBox="1"/>
            <p:nvPr/>
          </p:nvSpPr>
          <p:spPr>
            <a:xfrm rot="16200000">
              <a:off x="-741097" y="3360962"/>
              <a:ext cx="2028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Build Direction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AF6445-6EC2-09FC-C59D-370167DDBFB3}"/>
                </a:ext>
              </a:extLst>
            </p:cNvPr>
            <p:cNvSpPr txBox="1"/>
            <p:nvPr/>
          </p:nvSpPr>
          <p:spPr>
            <a:xfrm>
              <a:off x="6376808" y="1143000"/>
              <a:ext cx="5551313" cy="15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 eaLnBrk="1" fontAlgn="auto" hangingPunct="1">
                <a:spcBef>
                  <a:spcPts val="0"/>
                </a:spcBef>
                <a:spcAft>
                  <a:spcPts val="400"/>
                </a:spcAft>
              </a:pPr>
              <a:r>
                <a:rPr lang="en-US" sz="2200" baseline="0" dirty="0">
                  <a:solidFill>
                    <a:srgbClr val="09D509"/>
                  </a:solidFill>
                  <a:cs typeface="Arial" panose="020B0604020202020204" pitchFamily="34" charset="0"/>
                </a:rPr>
                <a:t>Line roughness metrics use the data from </a:t>
              </a:r>
              <a:r>
                <a:rPr lang="en-US" sz="2200" i="1" baseline="0" dirty="0">
                  <a:solidFill>
                    <a:srgbClr val="09D509"/>
                  </a:solidFill>
                  <a:cs typeface="Arial" panose="020B0604020202020204" pitchFamily="34" charset="0"/>
                </a:rPr>
                <a:t>one column</a:t>
              </a:r>
            </a:p>
            <a:p>
              <a:pPr marL="285750" indent="-285750" defTabSz="685783" eaLnBrk="1" fontAlgn="auto" hangingPunct="1"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200" b="0" i="1" baseline="0" dirty="0">
                  <a:solidFill>
                    <a:srgbClr val="09D509"/>
                  </a:solidFill>
                  <a:cs typeface="Arial" panose="020B0604020202020204" pitchFamily="34" charset="0"/>
                </a:rPr>
                <a:t>Rv</a:t>
              </a:r>
              <a:r>
                <a:rPr lang="en-US" sz="2200" b="0" baseline="0" dirty="0">
                  <a:solidFill>
                    <a:srgbClr val="09D509"/>
                  </a:solidFill>
                  <a:cs typeface="Arial" panose="020B0604020202020204" pitchFamily="34" charset="0"/>
                </a:rPr>
                <a:t> = |min(column) – mean(column)|</a:t>
              </a:r>
            </a:p>
            <a:p>
              <a:pPr marL="285750" indent="-285750" defTabSz="685783" eaLnBrk="1" fontAlgn="auto" hangingPunct="1"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200" b="0" i="1" baseline="0" dirty="0">
                  <a:solidFill>
                    <a:srgbClr val="09D509"/>
                  </a:solidFill>
                  <a:cs typeface="Arial" panose="020B0604020202020204" pitchFamily="34" charset="0"/>
                </a:rPr>
                <a:t>Ra</a:t>
              </a:r>
              <a:r>
                <a:rPr lang="en-US" sz="2200" b="0" baseline="0" dirty="0">
                  <a:solidFill>
                    <a:srgbClr val="09D509"/>
                  </a:solidFill>
                  <a:cs typeface="Arial" panose="020B0604020202020204" pitchFamily="34" charset="0"/>
                </a:rPr>
                <a:t> = mean(|height(y) – mean(column)|)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4A33872-F69E-935B-62FA-24024850C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5015" y="1415102"/>
              <a:ext cx="979856" cy="380891"/>
            </a:xfrm>
            <a:prstGeom prst="straightConnector1">
              <a:avLst/>
            </a:prstGeom>
            <a:noFill/>
            <a:ln w="38100" cap="flat" cmpd="sng" algn="ctr">
              <a:solidFill>
                <a:srgbClr val="09D509"/>
              </a:solidFill>
              <a:prstDash val="soli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3E1591-7FE3-F57D-F72F-175074F53391}"/>
                </a:ext>
              </a:extLst>
            </p:cNvPr>
            <p:cNvSpPr txBox="1"/>
            <p:nvPr/>
          </p:nvSpPr>
          <p:spPr>
            <a:xfrm>
              <a:off x="6338274" y="4631784"/>
              <a:ext cx="5795268" cy="15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 eaLnBrk="1" fontAlgn="auto" hangingPunct="1">
                <a:spcBef>
                  <a:spcPts val="0"/>
                </a:spcBef>
                <a:spcAft>
                  <a:spcPts val="400"/>
                </a:spcAft>
              </a:pPr>
              <a:r>
                <a:rPr lang="en-US" sz="2200" baseline="0" dirty="0">
                  <a:solidFill>
                    <a:srgbClr val="FF0000"/>
                  </a:solidFill>
                  <a:cs typeface="Arial" panose="020B0604020202020204" pitchFamily="34" charset="0"/>
                </a:rPr>
                <a:t>Area roughness metrics use the data from </a:t>
              </a:r>
              <a:r>
                <a:rPr lang="en-US" sz="2200" i="1" baseline="0" dirty="0">
                  <a:solidFill>
                    <a:srgbClr val="FF0000"/>
                  </a:solidFill>
                  <a:cs typeface="Arial" panose="020B0604020202020204" pitchFamily="34" charset="0"/>
                </a:rPr>
                <a:t>the entire scan</a:t>
              </a:r>
            </a:p>
            <a:p>
              <a:pPr marL="285750" indent="-285750" defTabSz="685783" eaLnBrk="1" fontAlgn="auto" hangingPunct="1"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200" b="0" i="1" baseline="0" dirty="0">
                  <a:solidFill>
                    <a:srgbClr val="FF0000"/>
                  </a:solidFill>
                  <a:cs typeface="Arial" panose="020B0604020202020204" pitchFamily="34" charset="0"/>
                </a:rPr>
                <a:t>Sv</a:t>
              </a:r>
              <a:r>
                <a:rPr lang="en-US" sz="2200" b="0" baseline="0" dirty="0">
                  <a:solidFill>
                    <a:srgbClr val="FF0000"/>
                  </a:solidFill>
                  <a:cs typeface="Arial" panose="020B0604020202020204" pitchFamily="34" charset="0"/>
                </a:rPr>
                <a:t> = |min(all points) – mean(all points)|</a:t>
              </a:r>
            </a:p>
            <a:p>
              <a:pPr marL="285750" indent="-285750" defTabSz="685783" eaLnBrk="1" fontAlgn="auto" hangingPunct="1"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200" b="0" i="1" baseline="0" dirty="0">
                  <a:solidFill>
                    <a:srgbClr val="FF0000"/>
                  </a:solidFill>
                  <a:cs typeface="Arial" panose="020B0604020202020204" pitchFamily="34" charset="0"/>
                </a:rPr>
                <a:t>Sa</a:t>
              </a:r>
              <a:r>
                <a:rPr lang="en-US" sz="2200" b="0" baseline="0" dirty="0">
                  <a:solidFill>
                    <a:srgbClr val="FF0000"/>
                  </a:solidFill>
                  <a:cs typeface="Arial" panose="020B0604020202020204" pitchFamily="34" charset="0"/>
                </a:rPr>
                <a:t> = mean(|height(x,y) – mean(all points)|)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2D64A0D1-3C70-0F69-B696-C1ADCC98D31D}"/>
                </a:ext>
              </a:extLst>
            </p:cNvPr>
            <p:cNvSpPr/>
            <p:nvPr/>
          </p:nvSpPr>
          <p:spPr>
            <a:xfrm rot="5400000">
              <a:off x="4797404" y="4504154"/>
              <a:ext cx="450375" cy="2305846"/>
            </a:xfrm>
            <a:prstGeom prst="rightBrace">
              <a:avLst>
                <a:gd name="adj1" fmla="val 23087"/>
                <a:gd name="adj2" fmla="val 4891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8DB3E-3EE3-5313-38AC-EAC50B6E24C8}"/>
                </a:ext>
              </a:extLst>
            </p:cNvPr>
            <p:cNvSpPr txBox="1"/>
            <p:nvPr/>
          </p:nvSpPr>
          <p:spPr>
            <a:xfrm>
              <a:off x="1815038" y="3685896"/>
              <a:ext cx="21112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baseline="0" dirty="0">
                  <a:solidFill>
                    <a:prstClr val="black"/>
                  </a:solidFill>
                  <a:cs typeface="Arial" panose="020B0604020202020204" pitchFamily="34" charset="0"/>
                </a:rPr>
                <a:t>Height is obtained for each point on grid</a:t>
              </a:r>
            </a:p>
          </p:txBody>
        </p:sp>
      </p:grpSp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91291F1C-58A4-D9EB-E0AB-AB8E7906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265382"/>
            <a:ext cx="4562764" cy="4821382"/>
          </a:xfrm>
        </p:spPr>
        <p:txBody>
          <a:bodyPr>
            <a:normAutofit/>
          </a:bodyPr>
          <a:lstStyle/>
          <a:p>
            <a:pPr marL="225425" indent="-225425">
              <a:spcAft>
                <a:spcPts val="1200"/>
              </a:spcAft>
            </a:pPr>
            <a:r>
              <a:rPr lang="en-US" sz="2400" dirty="0"/>
              <a:t>Step test method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[Scott-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Emuakpor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al., 2014]</a:t>
            </a:r>
            <a:endParaRPr lang="en-US" sz="2000" dirty="0"/>
          </a:p>
          <a:p>
            <a:pPr lvl="1">
              <a:spcAft>
                <a:spcPts val="400"/>
              </a:spcAft>
            </a:pPr>
            <a:r>
              <a:rPr lang="en-US" sz="2200" dirty="0"/>
              <a:t>Specimens are excited at resonant frequency (~1060 Hz) for a pre-defined number of cycles at each stress level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Ends abruptly due to a change in dynamic response, which corresponds to a 0.1% shift in natural frequency </a:t>
            </a:r>
          </a:p>
          <a:p>
            <a:pPr marL="225425" indent="-225425">
              <a:spcAft>
                <a:spcPts val="1200"/>
              </a:spcAft>
            </a:pPr>
            <a:r>
              <a:rPr lang="el-GR" sz="2400" i="1" dirty="0"/>
              <a:t>σ</a:t>
            </a:r>
            <a:r>
              <a:rPr lang="en-US" sz="2400" i="1" baseline="-25000" dirty="0"/>
              <a:t>a</a:t>
            </a:r>
            <a:r>
              <a:rPr lang="en-US" sz="2400" dirty="0"/>
              <a:t> is then calculated, representing the failure stress amplitude for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step</a:t>
            </a:r>
            <a:r>
              <a:rPr lang="en-US" sz="2400" dirty="0"/>
              <a:t> cycles</a:t>
            </a:r>
            <a:endParaRPr lang="en-US" sz="24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Fatigue Testing 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C513D8-D32F-BDD1-A889-8951A711D2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5455" y="1807039"/>
            <a:ext cx="6400800" cy="37241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CCD9CF-8186-B43C-EC43-4259A76E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265382"/>
            <a:ext cx="3851335" cy="4821382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2400" dirty="0"/>
              <a:t>Increasing contour power decreases both the average roughness (Sa) and maximum valley depth (Sv) </a:t>
            </a:r>
          </a:p>
          <a:p>
            <a:pPr lvl="1">
              <a:spcAft>
                <a:spcPts val="1600"/>
              </a:spcAft>
            </a:pPr>
            <a:r>
              <a:rPr lang="en-US" sz="2000" dirty="0"/>
              <a:t>These differences are statistically significant, as seen through analysis of variance (ANOVA) tests</a:t>
            </a:r>
          </a:p>
          <a:p>
            <a:pPr>
              <a:spcAft>
                <a:spcPts val="1600"/>
              </a:spcAft>
            </a:pPr>
            <a:r>
              <a:rPr lang="en-US" sz="2400" dirty="0"/>
              <a:t>Increased roughness in low-power samples are expected to cause weaker fatigue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Surface Roughness Results</a:t>
            </a: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9D62FEEB-BEDA-9FFC-D897-8FAACFB39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"/>
          <a:stretch/>
        </p:blipFill>
        <p:spPr bwMode="auto">
          <a:xfrm>
            <a:off x="4599480" y="3459026"/>
            <a:ext cx="3550202" cy="2891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CBEB4-1EC1-6ED6-D6D4-439EA2ADF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71" y="3474016"/>
            <a:ext cx="3857029" cy="289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6E705-709D-E5FE-183F-CA0723F77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058" y="1074354"/>
            <a:ext cx="3433233" cy="23096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2E746-EC4B-99DC-64DD-8700F07D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382"/>
            <a:ext cx="4029364" cy="4821382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1000"/>
              </a:spcAft>
            </a:pPr>
            <a:r>
              <a:rPr lang="en-US" sz="2000" dirty="0"/>
              <a:t>Current as-built tests are compared to results by Scott-</a:t>
            </a:r>
            <a:r>
              <a:rPr lang="en-US" sz="2000" dirty="0" err="1"/>
              <a:t>Emuakpor</a:t>
            </a:r>
            <a:r>
              <a:rPr lang="en-US" sz="2000" dirty="0"/>
              <a:t> et al. (2014) and </a:t>
            </a:r>
            <a:r>
              <a:rPr lang="en-US" sz="2000" dirty="0" err="1"/>
              <a:t>Eidt</a:t>
            </a:r>
            <a:r>
              <a:rPr lang="en-US" sz="2000" dirty="0"/>
              <a:t> (2020) for </a:t>
            </a:r>
            <a:r>
              <a:rPr lang="en-US" sz="2000" i="1" dirty="0"/>
              <a:t>polished</a:t>
            </a:r>
            <a:r>
              <a:rPr lang="en-US" sz="2000" dirty="0"/>
              <a:t> alloy 718 specimens</a:t>
            </a:r>
          </a:p>
          <a:p>
            <a:pPr lvl="1">
              <a:spcBef>
                <a:spcPts val="300"/>
              </a:spcBef>
              <a:spcAft>
                <a:spcPts val="2000"/>
              </a:spcAft>
            </a:pPr>
            <a:r>
              <a:rPr lang="en-US" sz="1800" dirty="0"/>
              <a:t>As-built surface roughness does not appear to have much of an effect on fatigue life</a:t>
            </a:r>
          </a:p>
          <a:p>
            <a:pPr>
              <a:spcBef>
                <a:spcPts val="300"/>
              </a:spcBef>
              <a:spcAft>
                <a:spcPts val="1000"/>
              </a:spcAft>
            </a:pPr>
            <a:r>
              <a:rPr lang="en-US" sz="2000" dirty="0"/>
              <a:t>Lower cycle fatigue region appears to be influenced by contour laser power</a:t>
            </a:r>
          </a:p>
          <a:p>
            <a:pPr lvl="1">
              <a:spcBef>
                <a:spcPts val="300"/>
              </a:spcBef>
              <a:spcAft>
                <a:spcPts val="2000"/>
              </a:spcAft>
            </a:pPr>
            <a:r>
              <a:rPr lang="en-US" sz="1800" dirty="0"/>
              <a:t>Relationship falls apart after ~10</a:t>
            </a:r>
            <a:r>
              <a:rPr lang="en-US" sz="1800" baseline="30000" dirty="0"/>
              <a:t>6</a:t>
            </a:r>
            <a:r>
              <a:rPr lang="en-US" sz="1800" dirty="0"/>
              <a:t> cycles</a:t>
            </a:r>
          </a:p>
          <a:p>
            <a:pPr>
              <a:spcBef>
                <a:spcPts val="300"/>
              </a:spcBef>
              <a:spcAft>
                <a:spcPts val="2000"/>
              </a:spcAft>
            </a:pPr>
            <a:r>
              <a:rPr lang="en-US" sz="2000" dirty="0"/>
              <a:t>Many of these specimens failed at the corners of the cross section</a:t>
            </a:r>
          </a:p>
        </p:txBody>
      </p:sp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Vibration Bending Test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007BD-14C1-5012-4977-EAA48913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37" y="1828799"/>
            <a:ext cx="6470961" cy="33570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4467E-28F7-03FF-6FEC-1990B51A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E1ADE-BB52-0F95-C2D6-C51D04398F1B}"/>
              </a:ext>
            </a:extLst>
          </p:cNvPr>
          <p:cNvSpPr txBox="1"/>
          <p:nvPr/>
        </p:nvSpPr>
        <p:spPr>
          <a:xfrm>
            <a:off x="838200" y="27867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Fracture Surface Analysis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C5F4AE-E848-7116-1BD7-E1EC60C01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10972800" cy="470141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Three failure behaviors typically seen in as-built specimens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altLang="en-US" sz="2000" b="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1A49F74-9FE6-D81D-B8D1-550C09BC7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/>
          <a:stretch/>
        </p:blipFill>
        <p:spPr>
          <a:xfrm>
            <a:off x="3812931" y="1976973"/>
            <a:ext cx="4566138" cy="334327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B2B0620-15E1-22F2-D92E-745A503E5D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r="20966"/>
          <a:stretch/>
        </p:blipFill>
        <p:spPr>
          <a:xfrm>
            <a:off x="211017" y="1976972"/>
            <a:ext cx="3319974" cy="334327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EE6F12-93A7-5B4F-AD82-E4E23673C7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2"/>
          <a:stretch/>
        </p:blipFill>
        <p:spPr>
          <a:xfrm>
            <a:off x="8661008" y="1976971"/>
            <a:ext cx="3319975" cy="3343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45D11C-7216-1573-7AC3-49E897D6EE59}"/>
              </a:ext>
            </a:extLst>
          </p:cNvPr>
          <p:cNvSpPr txBox="1"/>
          <p:nvPr/>
        </p:nvSpPr>
        <p:spPr>
          <a:xfrm>
            <a:off x="1034898" y="5345491"/>
            <a:ext cx="165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Face Initiation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582FF-5DE4-26B4-9116-C5BA8D359A33}"/>
              </a:ext>
            </a:extLst>
          </p:cNvPr>
          <p:cNvSpPr txBox="1"/>
          <p:nvPr/>
        </p:nvSpPr>
        <p:spPr>
          <a:xfrm>
            <a:off x="5199571" y="5345491"/>
            <a:ext cx="179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Multiple Cracks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C9C21-00D3-BC66-DB41-8AD62FA7FE5F}"/>
              </a:ext>
            </a:extLst>
          </p:cNvPr>
          <p:cNvSpPr txBox="1"/>
          <p:nvPr/>
        </p:nvSpPr>
        <p:spPr>
          <a:xfrm>
            <a:off x="9373041" y="5345491"/>
            <a:ext cx="1895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Corner Initiation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4394C-20D6-E190-3193-5B9981D359A9}"/>
              </a:ext>
            </a:extLst>
          </p:cNvPr>
          <p:cNvSpPr txBox="1"/>
          <p:nvPr/>
        </p:nvSpPr>
        <p:spPr>
          <a:xfrm>
            <a:off x="9543107" y="5681246"/>
            <a:ext cx="1547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cs typeface="Arial" panose="020B0604020202020204" pitchFamily="34" charset="0"/>
              </a:rPr>
              <a:t>&gt;75% of failures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5E78C-3C8C-C9C5-9B95-6B395755BE98}"/>
              </a:ext>
            </a:extLst>
          </p:cNvPr>
          <p:cNvSpPr txBox="1"/>
          <p:nvPr/>
        </p:nvSpPr>
        <p:spPr>
          <a:xfrm>
            <a:off x="2844282" y="5948100"/>
            <a:ext cx="6503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</a:rPr>
              <a:t>Fatigue failures tend to initiate on corners in rectangular specimens due to the large SIF from corner flaws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B4F67B8-69A2-3A54-9B65-39775D8E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824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20</cp:revision>
  <dcterms:created xsi:type="dcterms:W3CDTF">2021-07-16T13:59:28Z</dcterms:created>
  <dcterms:modified xsi:type="dcterms:W3CDTF">2022-11-09T14:55:37Z</dcterms:modified>
</cp:coreProperties>
</file>