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498" r:id="rId2"/>
    <p:sldId id="258" r:id="rId3"/>
    <p:sldId id="259" r:id="rId4"/>
    <p:sldId id="490" r:id="rId5"/>
    <p:sldId id="261" r:id="rId6"/>
    <p:sldId id="493" r:id="rId7"/>
    <p:sldId id="495" r:id="rId8"/>
    <p:sldId id="496" r:id="rId9"/>
    <p:sldId id="497" r:id="rId10"/>
    <p:sldId id="49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0"/>
  </p:normalViewPr>
  <p:slideViewPr>
    <p:cSldViewPr snapToGrid="0" snapToObjects="1">
      <p:cViewPr varScale="1">
        <p:scale>
          <a:sx n="51" d="100"/>
          <a:sy n="51" d="100"/>
        </p:scale>
        <p:origin x="898"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5C532-F016-EF4B-8ECB-D3E82644AFFE}"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26D0E-098B-E942-B924-9D7246745939}" type="slidenum">
              <a:rPr lang="en-US" smtClean="0"/>
              <a:t>‹#›</a:t>
            </a:fld>
            <a:endParaRPr lang="en-US"/>
          </a:p>
        </p:txBody>
      </p:sp>
    </p:spTree>
    <p:extLst>
      <p:ext uri="{BB962C8B-B14F-4D97-AF65-F5344CB8AC3E}">
        <p14:creationId xmlns:p14="http://schemas.microsoft.com/office/powerpoint/2010/main" val="3185899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26D0E-098B-E942-B924-9D7246745939}" type="slidenum">
              <a:rPr lang="en-US" smtClean="0"/>
              <a:t>2</a:t>
            </a:fld>
            <a:endParaRPr lang="en-US"/>
          </a:p>
        </p:txBody>
      </p:sp>
    </p:spTree>
    <p:extLst>
      <p:ext uri="{BB962C8B-B14F-4D97-AF65-F5344CB8AC3E}">
        <p14:creationId xmlns:p14="http://schemas.microsoft.com/office/powerpoint/2010/main" val="2090101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26D0E-098B-E942-B924-9D7246745939}" type="slidenum">
              <a:rPr lang="en-US" smtClean="0"/>
              <a:t>3</a:t>
            </a:fld>
            <a:endParaRPr lang="en-US"/>
          </a:p>
        </p:txBody>
      </p:sp>
    </p:spTree>
    <p:extLst>
      <p:ext uri="{BB962C8B-B14F-4D97-AF65-F5344CB8AC3E}">
        <p14:creationId xmlns:p14="http://schemas.microsoft.com/office/powerpoint/2010/main" val="277372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a:t>
            </a:r>
            <a:r>
              <a:rPr lang="en-US" dirty="0" err="1"/>
              <a:t>mercaptylpropyl</a:t>
            </a:r>
            <a:r>
              <a:rPr lang="en-US" dirty="0"/>
              <a:t>)</a:t>
            </a:r>
            <a:r>
              <a:rPr lang="en-US" dirty="0" err="1"/>
              <a:t>methylsiloxane</a:t>
            </a:r>
            <a:r>
              <a:rPr lang="en-US" dirty="0"/>
              <a:t> polymer is converted to poly(pyridyl-</a:t>
            </a:r>
            <a:r>
              <a:rPr lang="en-US" dirty="0" err="1"/>
              <a:t>mercaptylpropyl</a:t>
            </a:r>
            <a:r>
              <a:rPr lang="en-US" dirty="0"/>
              <a:t>)</a:t>
            </a:r>
            <a:r>
              <a:rPr lang="en-US" dirty="0" err="1"/>
              <a:t>methylsiloxane</a:t>
            </a:r>
            <a:endParaRPr lang="en-US" dirty="0"/>
          </a:p>
          <a:p>
            <a:endParaRPr lang="en-US" dirty="0"/>
          </a:p>
          <a:p>
            <a:r>
              <a:rPr lang="en-US" dirty="0"/>
              <a:t>The synthesis of </a:t>
            </a:r>
            <a:r>
              <a:rPr lang="en-US" dirty="0" err="1"/>
              <a:t>PyMPS</a:t>
            </a:r>
            <a:r>
              <a:rPr lang="en-US" dirty="0"/>
              <a:t>-capped Cu NPs is done in a “graft-through” method where particles are formed in solution with graft molecule acting as a capping ligand. The synthesis we developed largely mirrors that of our traditional Cu NPs (reported 1 slide earlier), but with </a:t>
            </a:r>
            <a:r>
              <a:rPr lang="en-US" dirty="0" err="1"/>
              <a:t>PyMPS</a:t>
            </a:r>
            <a:r>
              <a:rPr lang="en-US" dirty="0"/>
              <a:t> taking the place of oleylamine in the reaction. It is our hypothesis that </a:t>
            </a:r>
            <a:r>
              <a:rPr lang="en-US" dirty="0" err="1"/>
              <a:t>PyMPS</a:t>
            </a:r>
            <a:r>
              <a:rPr lang="en-US" dirty="0"/>
              <a:t> will link to the particle surface through the backbone-functionalized pyridine group, similar to the linkage between PVP and several Au NP syntheses in literature. We’ve found that a small amount of oleylamine does improve yield of particles (probably aiding in </a:t>
            </a:r>
            <a:r>
              <a:rPr lang="en-US" dirty="0" err="1"/>
              <a:t>reductiveness</a:t>
            </a:r>
            <a:r>
              <a:rPr lang="en-US" dirty="0"/>
              <a:t> of environment), though we are careful to add a small enough amount of oleylamine so as to not dominate the particle capping, and allow for </a:t>
            </a:r>
            <a:r>
              <a:rPr lang="en-US" dirty="0" err="1"/>
              <a:t>PyMPS</a:t>
            </a:r>
            <a:r>
              <a:rPr lang="en-US" dirty="0"/>
              <a:t> graft formation (oleylamine linkage is more facile than pyridine linkage). </a:t>
            </a:r>
          </a:p>
          <a:p>
            <a:r>
              <a:rPr lang="en-US" dirty="0"/>
              <a:t>We hypothesize that the use of </a:t>
            </a:r>
            <a:r>
              <a:rPr lang="en-US" dirty="0" err="1"/>
              <a:t>PyMPS</a:t>
            </a:r>
            <a:r>
              <a:rPr lang="en-US" dirty="0"/>
              <a:t> over oleylamine will produce smaller particles due to a much higher degree of steric hindrance in the </a:t>
            </a:r>
            <a:r>
              <a:rPr lang="en-US" dirty="0" err="1"/>
              <a:t>PyMPS</a:t>
            </a:r>
            <a:r>
              <a:rPr lang="en-US" dirty="0"/>
              <a:t> polymer. </a:t>
            </a:r>
          </a:p>
          <a:p>
            <a:endParaRPr lang="en-US" dirty="0"/>
          </a:p>
          <a:p>
            <a:r>
              <a:rPr lang="en-US" dirty="0"/>
              <a:t>I’ve included Lab XRD (</a:t>
            </a:r>
            <a:r>
              <a:rPr lang="en-US" dirty="0" err="1"/>
              <a:t>Miniflex</a:t>
            </a:r>
            <a:r>
              <a:rPr lang="en-US" dirty="0"/>
              <a:t>) to highlight that we are unable to see crystalline peaks. Good Segway for necessary other forms of characterization. My background subtraction is not great here, due to </a:t>
            </a:r>
            <a:r>
              <a:rPr lang="en-US" dirty="0" err="1"/>
              <a:t>sucha</a:t>
            </a:r>
            <a:r>
              <a:rPr lang="en-US" dirty="0"/>
              <a:t> high </a:t>
            </a:r>
            <a:r>
              <a:rPr lang="en-US" dirty="0" err="1"/>
              <a:t>backgrowund</a:t>
            </a:r>
            <a:r>
              <a:rPr lang="en-US" dirty="0"/>
              <a:t> with no present. It makes it look like there </a:t>
            </a:r>
            <a:r>
              <a:rPr lang="en-US" dirty="0" err="1"/>
              <a:t>coulf</a:t>
            </a:r>
            <a:r>
              <a:rPr lang="en-US" dirty="0"/>
              <a:t> be a very broad peak between 2-2.5 Q. This is not present in the plot without the background subtraction. Let me know if you would like me to switch the plots out.</a:t>
            </a:r>
          </a:p>
        </p:txBody>
      </p:sp>
      <p:sp>
        <p:nvSpPr>
          <p:cNvPr id="4" name="Slide Number Placeholder 3"/>
          <p:cNvSpPr>
            <a:spLocks noGrp="1"/>
          </p:cNvSpPr>
          <p:nvPr>
            <p:ph type="sldNum" sz="quarter" idx="5"/>
          </p:nvPr>
        </p:nvSpPr>
        <p:spPr/>
        <p:txBody>
          <a:bodyPr/>
          <a:lstStyle/>
          <a:p>
            <a:fld id="{804B7792-CB48-534E-B0E2-91FA11261A01}" type="slidenum">
              <a:rPr lang="en-US" smtClean="0"/>
              <a:t>4</a:t>
            </a:fld>
            <a:endParaRPr lang="en-US"/>
          </a:p>
        </p:txBody>
      </p:sp>
    </p:spTree>
    <p:extLst>
      <p:ext uri="{BB962C8B-B14F-4D97-AF65-F5344CB8AC3E}">
        <p14:creationId xmlns:p14="http://schemas.microsoft.com/office/powerpoint/2010/main" val="401497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26D0E-098B-E942-B924-9D7246745939}" type="slidenum">
              <a:rPr lang="en-US" smtClean="0"/>
              <a:t>5</a:t>
            </a:fld>
            <a:endParaRPr lang="en-US"/>
          </a:p>
        </p:txBody>
      </p:sp>
    </p:spTree>
    <p:extLst>
      <p:ext uri="{BB962C8B-B14F-4D97-AF65-F5344CB8AC3E}">
        <p14:creationId xmlns:p14="http://schemas.microsoft.com/office/powerpoint/2010/main" val="127178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26D0E-098B-E942-B924-9D7246745939}" type="slidenum">
              <a:rPr lang="en-US" smtClean="0"/>
              <a:t>7</a:t>
            </a:fld>
            <a:endParaRPr lang="en-US"/>
          </a:p>
        </p:txBody>
      </p:sp>
    </p:spTree>
    <p:extLst>
      <p:ext uri="{BB962C8B-B14F-4D97-AF65-F5344CB8AC3E}">
        <p14:creationId xmlns:p14="http://schemas.microsoft.com/office/powerpoint/2010/main" val="1176272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26D0E-098B-E942-B924-9D7246745939}" type="slidenum">
              <a:rPr lang="en-US" smtClean="0"/>
              <a:t>8</a:t>
            </a:fld>
            <a:endParaRPr lang="en-US"/>
          </a:p>
        </p:txBody>
      </p:sp>
    </p:spTree>
    <p:extLst>
      <p:ext uri="{BB962C8B-B14F-4D97-AF65-F5344CB8AC3E}">
        <p14:creationId xmlns:p14="http://schemas.microsoft.com/office/powerpoint/2010/main" val="2029827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26D0E-098B-E942-B924-9D7246745939}" type="slidenum">
              <a:rPr lang="en-US" smtClean="0"/>
              <a:t>9</a:t>
            </a:fld>
            <a:endParaRPr lang="en-US"/>
          </a:p>
        </p:txBody>
      </p:sp>
    </p:spTree>
    <p:extLst>
      <p:ext uri="{BB962C8B-B14F-4D97-AF65-F5344CB8AC3E}">
        <p14:creationId xmlns:p14="http://schemas.microsoft.com/office/powerpoint/2010/main" val="10975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7B4E6-1EED-724F-A921-252B19BE7A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D05935-7DBD-EA47-ADB0-D3BFE19022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27031D-AE0A-CC45-9240-9DECD0B1277C}"/>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5" name="Footer Placeholder 4">
            <a:extLst>
              <a:ext uri="{FF2B5EF4-FFF2-40B4-BE49-F238E27FC236}">
                <a16:creationId xmlns:a16="http://schemas.microsoft.com/office/drawing/2014/main" id="{A895E46A-936D-F646-BFF0-2EA16D7D8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AFA06-229E-9243-9CF2-A7A84A530AC4}"/>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3169290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71D5A-A3C2-C449-A109-3F3402216D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5E3382-6CA3-9649-9464-AD13B8DEF4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E06A7-E396-164A-81DE-88B7557C513C}"/>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5" name="Footer Placeholder 4">
            <a:extLst>
              <a:ext uri="{FF2B5EF4-FFF2-40B4-BE49-F238E27FC236}">
                <a16:creationId xmlns:a16="http://schemas.microsoft.com/office/drawing/2014/main" id="{D78A69C1-E170-D54A-B407-B83239983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04DE5-9F6B-1D4A-ABDA-DDFB3393FB40}"/>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412940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2FF63-25D2-5148-AF24-59B4488B5F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07B968-010E-484D-9986-225BE1F30D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C979A-D73C-AB49-B924-2A0F6DA2BA6C}"/>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5" name="Footer Placeholder 4">
            <a:extLst>
              <a:ext uri="{FF2B5EF4-FFF2-40B4-BE49-F238E27FC236}">
                <a16:creationId xmlns:a16="http://schemas.microsoft.com/office/drawing/2014/main" id="{E5FA754F-D4DB-1045-A761-744C58D14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21C49-8436-5A47-B7E0-7D3672C9659E}"/>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369490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C9DD-0C62-B64F-A1C0-3E385E5C0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4BFC7-E0C1-0F47-B58B-A4DFD94B9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C4E77-F06B-0447-A36B-FD210FD5CD73}"/>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5" name="Footer Placeholder 4">
            <a:extLst>
              <a:ext uri="{FF2B5EF4-FFF2-40B4-BE49-F238E27FC236}">
                <a16:creationId xmlns:a16="http://schemas.microsoft.com/office/drawing/2014/main" id="{42D5AE28-58E4-3A47-9FE6-5893A9AD9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9C007-7F22-2F47-A7CD-0003414281F6}"/>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18543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BFB7-11C0-6D4F-BCF2-E17642C1C9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99D3FF-84B9-DA40-B96F-95F95B6E74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F532B-1859-964D-BC32-28B37BC95FC6}"/>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5" name="Footer Placeholder 4">
            <a:extLst>
              <a:ext uri="{FF2B5EF4-FFF2-40B4-BE49-F238E27FC236}">
                <a16:creationId xmlns:a16="http://schemas.microsoft.com/office/drawing/2014/main" id="{A3B996B8-8EBF-564E-BC34-16CA120AF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09273-2ED4-7B47-8D93-759FC7AA8E3B}"/>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3933421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21E2-3DDD-E547-A458-37776FC1A2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5EA11-D4FC-134A-B58A-4A23AB97AB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E436E-6BBD-AF45-AD76-BD249F8B8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FAD812-7C10-CD47-A7DD-14E4907C204B}"/>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6" name="Footer Placeholder 5">
            <a:extLst>
              <a:ext uri="{FF2B5EF4-FFF2-40B4-BE49-F238E27FC236}">
                <a16:creationId xmlns:a16="http://schemas.microsoft.com/office/drawing/2014/main" id="{096A14BD-AEB1-E241-A355-281A34B9B5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6FC8E-F43F-9443-A814-822B8261A2A9}"/>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1858954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D678-4F32-B146-B801-399306655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2FB1E5-39AF-054B-A897-671C081957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17D83-B182-4141-83D7-77B41241D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7C77D8-72D8-B844-8901-16C03E477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1D851-95BA-474D-B9F2-925DC36AB9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D761B-2120-3344-81D1-808E167803A9}"/>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8" name="Footer Placeholder 7">
            <a:extLst>
              <a:ext uri="{FF2B5EF4-FFF2-40B4-BE49-F238E27FC236}">
                <a16:creationId xmlns:a16="http://schemas.microsoft.com/office/drawing/2014/main" id="{FDB50943-096E-294F-AA19-B473E3AB4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29738E-70E4-9B4B-9A0E-2333FA8E915E}"/>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230000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0346-CDD0-824A-A259-BBE55F380E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0577BD-F2FB-0E40-8C9A-EBFE7BFC71FB}"/>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4" name="Footer Placeholder 3">
            <a:extLst>
              <a:ext uri="{FF2B5EF4-FFF2-40B4-BE49-F238E27FC236}">
                <a16:creationId xmlns:a16="http://schemas.microsoft.com/office/drawing/2014/main" id="{940E913A-5F0C-454E-BE70-9DF609AD90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707F23-56E1-B141-B418-CEE0623E3402}"/>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216050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176D35-8D32-3343-894D-D237503A0010}"/>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3" name="Footer Placeholder 2">
            <a:extLst>
              <a:ext uri="{FF2B5EF4-FFF2-40B4-BE49-F238E27FC236}">
                <a16:creationId xmlns:a16="http://schemas.microsoft.com/office/drawing/2014/main" id="{75743131-994F-424F-A3FC-8A7494456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816002-8DC6-BD4C-A2CF-495BD7162DE8}"/>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31964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CB5A-5B22-2346-ABC6-621F09119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D2638-A53E-8B40-9AFA-0628993E6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6514B0-ADEE-054C-BF16-C9530708E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C7FCC5-691F-874F-A34A-4A05EBBF1306}"/>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6" name="Footer Placeholder 5">
            <a:extLst>
              <a:ext uri="{FF2B5EF4-FFF2-40B4-BE49-F238E27FC236}">
                <a16:creationId xmlns:a16="http://schemas.microsoft.com/office/drawing/2014/main" id="{8AA0D3E1-717B-284E-946A-5F7F74C80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C7E59-EAAA-7841-B116-8896B595B0A4}"/>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164777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0D52-9B99-914A-AE2A-333ADFD1B2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BCBA36-4CAB-4C47-8187-86FDBD5731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4488A7-297F-FA4A-AE8F-7F137977F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D918A-7A06-9646-98E3-A0520A49FBB3}"/>
              </a:ext>
            </a:extLst>
          </p:cNvPr>
          <p:cNvSpPr>
            <a:spLocks noGrp="1"/>
          </p:cNvSpPr>
          <p:nvPr>
            <p:ph type="dt" sz="half" idx="10"/>
          </p:nvPr>
        </p:nvSpPr>
        <p:spPr/>
        <p:txBody>
          <a:bodyPr/>
          <a:lstStyle/>
          <a:p>
            <a:fld id="{AC9AD470-FFF2-E74E-B11B-54DFFFEAB419}" type="datetimeFigureOut">
              <a:rPr lang="en-US" smtClean="0"/>
              <a:t>11/9/2022</a:t>
            </a:fld>
            <a:endParaRPr lang="en-US"/>
          </a:p>
        </p:txBody>
      </p:sp>
      <p:sp>
        <p:nvSpPr>
          <p:cNvPr id="6" name="Footer Placeholder 5">
            <a:extLst>
              <a:ext uri="{FF2B5EF4-FFF2-40B4-BE49-F238E27FC236}">
                <a16:creationId xmlns:a16="http://schemas.microsoft.com/office/drawing/2014/main" id="{644C0FB6-6809-1544-B988-B2D1AC4C1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28AA6-B713-EB46-B45F-10E91CAD793B}"/>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70924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E20ABD-EE86-F749-95A1-42BE23B31B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60C2C-C9C8-B840-B977-327F4FC07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8B0C8-258B-554A-AD80-28F254835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AD470-FFF2-E74E-B11B-54DFFFEAB419}" type="datetimeFigureOut">
              <a:rPr lang="en-US" smtClean="0"/>
              <a:t>11/9/2022</a:t>
            </a:fld>
            <a:endParaRPr lang="en-US"/>
          </a:p>
        </p:txBody>
      </p:sp>
      <p:sp>
        <p:nvSpPr>
          <p:cNvPr id="5" name="Footer Placeholder 4">
            <a:extLst>
              <a:ext uri="{FF2B5EF4-FFF2-40B4-BE49-F238E27FC236}">
                <a16:creationId xmlns:a16="http://schemas.microsoft.com/office/drawing/2014/main" id="{E105511C-23F0-164C-B66E-17EA084E9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6CE248-A631-D744-9E8D-E8BFE6556F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E09B5-49C3-3545-B0BD-7C0BFACD443B}" type="slidenum">
              <a:rPr lang="en-US" smtClean="0"/>
              <a:t>‹#›</a:t>
            </a:fld>
            <a:endParaRPr lang="en-US"/>
          </a:p>
        </p:txBody>
      </p:sp>
    </p:spTree>
    <p:extLst>
      <p:ext uri="{BB962C8B-B14F-4D97-AF65-F5344CB8AC3E}">
        <p14:creationId xmlns:p14="http://schemas.microsoft.com/office/powerpoint/2010/main" val="2542665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png"/><Relationship Id="rId3" Type="http://schemas.openxmlformats.org/officeDocument/2006/relationships/image" Target="../media/image16.tiff"/><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2.png"/><Relationship Id="rId1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7.tiff"/><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5.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6.wdp"/><Relationship Id="rId18" Type="http://schemas.microsoft.com/office/2007/relationships/hdphoto" Target="../media/hdphoto9.wdp"/><Relationship Id="rId3" Type="http://schemas.openxmlformats.org/officeDocument/2006/relationships/image" Target="../media/image41.png"/><Relationship Id="rId21" Type="http://schemas.microsoft.com/office/2007/relationships/hdphoto" Target="../media/hdphoto12.wdp"/><Relationship Id="rId7" Type="http://schemas.microsoft.com/office/2007/relationships/hdphoto" Target="../media/hdphoto3.wdp"/><Relationship Id="rId12" Type="http://schemas.openxmlformats.org/officeDocument/2006/relationships/image" Target="../media/image45.png"/><Relationship Id="rId17" Type="http://schemas.openxmlformats.org/officeDocument/2006/relationships/image" Target="../media/image47.png"/><Relationship Id="rId25" Type="http://schemas.openxmlformats.org/officeDocument/2006/relationships/image" Target="../media/image5.png"/><Relationship Id="rId2" Type="http://schemas.openxmlformats.org/officeDocument/2006/relationships/notesSlide" Target="../notesSlides/notesSlide7.xml"/><Relationship Id="rId16" Type="http://schemas.openxmlformats.org/officeDocument/2006/relationships/image" Target="../media/image46.png"/><Relationship Id="rId20" Type="http://schemas.microsoft.com/office/2007/relationships/hdphoto" Target="../media/hdphoto11.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4.emf"/><Relationship Id="rId24" Type="http://schemas.openxmlformats.org/officeDocument/2006/relationships/image" Target="../media/image39.png"/><Relationship Id="rId5" Type="http://schemas.microsoft.com/office/2007/relationships/hdphoto" Target="../media/hdphoto1.wdp"/><Relationship Id="rId15" Type="http://schemas.microsoft.com/office/2007/relationships/hdphoto" Target="../media/hdphoto8.wdp"/><Relationship Id="rId23" Type="http://schemas.microsoft.com/office/2007/relationships/hdphoto" Target="../media/hdphoto14.wdp"/><Relationship Id="rId10" Type="http://schemas.microsoft.com/office/2007/relationships/hdphoto" Target="../media/hdphoto5.wdp"/><Relationship Id="rId19" Type="http://schemas.microsoft.com/office/2007/relationships/hdphoto" Target="../media/hdphoto10.wdp"/><Relationship Id="rId4" Type="http://schemas.openxmlformats.org/officeDocument/2006/relationships/image" Target="../media/image42.png"/><Relationship Id="rId9" Type="http://schemas.microsoft.com/office/2007/relationships/hdphoto" Target="../media/hdphoto4.wdp"/><Relationship Id="rId14" Type="http://schemas.microsoft.com/office/2007/relationships/hdphoto" Target="../media/hdphoto7.wdp"/><Relationship Id="rId22"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0EB38A-5B81-0841-BCCF-9AB1F286BF59}"/>
              </a:ext>
            </a:extLst>
          </p:cNvPr>
          <p:cNvSpPr>
            <a:spLocks noGrp="1"/>
          </p:cNvSpPr>
          <p:nvPr>
            <p:ph type="body" idx="1"/>
          </p:nvPr>
        </p:nvSpPr>
        <p:spPr>
          <a:xfrm>
            <a:off x="2404996" y="1889761"/>
            <a:ext cx="2281304" cy="3939937"/>
          </a:xfrm>
        </p:spPr>
        <p:txBody>
          <a:bodyPr>
            <a:normAutofit fontScale="92500"/>
          </a:bodyPr>
          <a:lstStyle/>
          <a:p>
            <a:pPr>
              <a:lnSpc>
                <a:spcPct val="150000"/>
              </a:lnSpc>
            </a:pPr>
            <a:r>
              <a:rPr lang="en-US" dirty="0">
                <a:solidFill>
                  <a:schemeClr val="tx1">
                    <a:lumMod val="75000"/>
                    <a:lumOff val="25000"/>
                  </a:schemeClr>
                </a:solidFill>
              </a:rPr>
              <a:t>Student:</a:t>
            </a:r>
          </a:p>
          <a:p>
            <a:pPr>
              <a:lnSpc>
                <a:spcPct val="150000"/>
              </a:lnSpc>
            </a:pPr>
            <a:r>
              <a:rPr lang="en-US" dirty="0">
                <a:solidFill>
                  <a:schemeClr val="tx1">
                    <a:lumMod val="75000"/>
                    <a:lumOff val="25000"/>
                  </a:schemeClr>
                </a:solidFill>
              </a:rPr>
              <a:t>Student Email:</a:t>
            </a:r>
          </a:p>
          <a:p>
            <a:pPr>
              <a:lnSpc>
                <a:spcPct val="150000"/>
              </a:lnSpc>
            </a:pPr>
            <a:r>
              <a:rPr lang="en-US" dirty="0">
                <a:solidFill>
                  <a:schemeClr val="tx1">
                    <a:lumMod val="75000"/>
                    <a:lumOff val="25000"/>
                  </a:schemeClr>
                </a:solidFill>
              </a:rPr>
              <a:t>Faculty:</a:t>
            </a:r>
          </a:p>
          <a:p>
            <a:pPr>
              <a:lnSpc>
                <a:spcPct val="150000"/>
              </a:lnSpc>
            </a:pPr>
            <a:r>
              <a:rPr lang="en-US" dirty="0">
                <a:solidFill>
                  <a:schemeClr val="tx1">
                    <a:lumMod val="75000"/>
                    <a:lumOff val="25000"/>
                  </a:schemeClr>
                </a:solidFill>
              </a:rPr>
              <a:t>Faculty Email:</a:t>
            </a:r>
          </a:p>
          <a:p>
            <a:pPr>
              <a:lnSpc>
                <a:spcPct val="150000"/>
              </a:lnSpc>
            </a:pPr>
            <a:r>
              <a:rPr lang="en-US" dirty="0">
                <a:solidFill>
                  <a:schemeClr val="tx1">
                    <a:lumMod val="75000"/>
                    <a:lumOff val="25000"/>
                  </a:schemeClr>
                </a:solidFill>
              </a:rPr>
              <a:t>AFRL Sponsor:</a:t>
            </a:r>
          </a:p>
          <a:p>
            <a:pPr>
              <a:lnSpc>
                <a:spcPct val="150000"/>
              </a:lnSpc>
            </a:pPr>
            <a:r>
              <a:rPr lang="en-US" dirty="0">
                <a:solidFill>
                  <a:schemeClr val="tx1">
                    <a:lumMod val="75000"/>
                    <a:lumOff val="25000"/>
                  </a:schemeClr>
                </a:solidFill>
              </a:rPr>
              <a:t>AFRL Directorate:</a:t>
            </a:r>
            <a:endParaRPr lang="en-US" sz="1800" dirty="0">
              <a:solidFill>
                <a:schemeClr val="tx1">
                  <a:lumMod val="75000"/>
                  <a:lumOff val="25000"/>
                </a:schemeClr>
              </a:solidFill>
            </a:endParaRPr>
          </a:p>
        </p:txBody>
      </p:sp>
      <p:pic>
        <p:nvPicPr>
          <p:cNvPr id="5" name="Picture 4" descr="Logo&#10;&#10;Description automatically generated">
            <a:extLst>
              <a:ext uri="{FF2B5EF4-FFF2-40B4-BE49-F238E27FC236}">
                <a16:creationId xmlns:a16="http://schemas.microsoft.com/office/drawing/2014/main" id="{3EA9FBFD-E846-F647-93FC-EE455740E1CB}"/>
              </a:ext>
            </a:extLst>
          </p:cNvPr>
          <p:cNvPicPr>
            <a:picLocks noChangeAspect="1"/>
          </p:cNvPicPr>
          <p:nvPr/>
        </p:nvPicPr>
        <p:blipFill>
          <a:blip r:embed="rId2"/>
          <a:stretch>
            <a:fillRect/>
          </a:stretch>
        </p:blipFill>
        <p:spPr>
          <a:xfrm>
            <a:off x="72570" y="6226631"/>
            <a:ext cx="2011680" cy="558799"/>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CAC3F0D6-04C5-6C4E-B9C6-383D0B43926A}"/>
              </a:ext>
            </a:extLst>
          </p:cNvPr>
          <p:cNvPicPr>
            <a:picLocks noChangeAspect="1"/>
          </p:cNvPicPr>
          <p:nvPr/>
        </p:nvPicPr>
        <p:blipFill>
          <a:blip r:embed="rId3"/>
          <a:stretch>
            <a:fillRect/>
          </a:stretch>
        </p:blipFill>
        <p:spPr>
          <a:xfrm>
            <a:off x="72570" y="72570"/>
            <a:ext cx="2011680" cy="804672"/>
          </a:xfrm>
          <a:prstGeom prst="rect">
            <a:avLst/>
          </a:prstGeom>
        </p:spPr>
      </p:pic>
      <p:pic>
        <p:nvPicPr>
          <p:cNvPr id="9" name="Picture 8" descr="Logo, icon&#10;&#10;Description automatically generated">
            <a:extLst>
              <a:ext uri="{FF2B5EF4-FFF2-40B4-BE49-F238E27FC236}">
                <a16:creationId xmlns:a16="http://schemas.microsoft.com/office/drawing/2014/main" id="{0608B782-F8BF-E24F-B397-45968D3D4159}"/>
              </a:ext>
            </a:extLst>
          </p:cNvPr>
          <p:cNvPicPr>
            <a:picLocks noChangeAspect="1"/>
          </p:cNvPicPr>
          <p:nvPr/>
        </p:nvPicPr>
        <p:blipFill>
          <a:blip r:embed="rId4"/>
          <a:stretch>
            <a:fillRect/>
          </a:stretch>
        </p:blipFill>
        <p:spPr>
          <a:xfrm>
            <a:off x="10107750" y="72570"/>
            <a:ext cx="2011680" cy="749234"/>
          </a:xfrm>
          <a:prstGeom prst="rect">
            <a:avLst/>
          </a:prstGeom>
        </p:spPr>
      </p:pic>
      <p:sp>
        <p:nvSpPr>
          <p:cNvPr id="11" name="TextBox 10">
            <a:extLst>
              <a:ext uri="{FF2B5EF4-FFF2-40B4-BE49-F238E27FC236}">
                <a16:creationId xmlns:a16="http://schemas.microsoft.com/office/drawing/2014/main" id="{4A1FADE1-C177-8C4C-BF1C-622837E8F1E8}"/>
              </a:ext>
            </a:extLst>
          </p:cNvPr>
          <p:cNvSpPr txBox="1"/>
          <p:nvPr/>
        </p:nvSpPr>
        <p:spPr>
          <a:xfrm>
            <a:off x="2404996" y="448294"/>
            <a:ext cx="7365305" cy="1077218"/>
          </a:xfrm>
          <a:prstGeom prst="rect">
            <a:avLst/>
          </a:prstGeom>
          <a:noFill/>
        </p:spPr>
        <p:txBody>
          <a:bodyPr wrap="square" rtlCol="0">
            <a:spAutoFit/>
          </a:bodyPr>
          <a:lstStyle/>
          <a:p>
            <a:r>
              <a:rPr lang="en-US" sz="3200" b="1" dirty="0"/>
              <a:t>Pre-ceramic Polymer-Assisted Nucleation and Growth of Cu</a:t>
            </a:r>
            <a:r>
              <a:rPr lang="en-US" sz="3200" b="1" baseline="-25000" dirty="0"/>
              <a:t>2</a:t>
            </a:r>
            <a:r>
              <a:rPr lang="en-US" sz="3200" b="1" dirty="0"/>
              <a:t>S Nanoplates </a:t>
            </a:r>
          </a:p>
        </p:txBody>
      </p:sp>
      <p:sp>
        <p:nvSpPr>
          <p:cNvPr id="13" name="Rectangle 12">
            <a:extLst>
              <a:ext uri="{FF2B5EF4-FFF2-40B4-BE49-F238E27FC236}">
                <a16:creationId xmlns:a16="http://schemas.microsoft.com/office/drawing/2014/main" id="{BF358490-A0F6-B243-A712-809756481001}"/>
              </a:ext>
            </a:extLst>
          </p:cNvPr>
          <p:cNvSpPr/>
          <p:nvPr/>
        </p:nvSpPr>
        <p:spPr>
          <a:xfrm>
            <a:off x="3564835" y="1889762"/>
            <a:ext cx="6205467"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22D90C-60A7-E44C-8129-F177D2275F9D}"/>
              </a:ext>
            </a:extLst>
          </p:cNvPr>
          <p:cNvSpPr/>
          <p:nvPr/>
        </p:nvSpPr>
        <p:spPr>
          <a:xfrm>
            <a:off x="4214192" y="2543203"/>
            <a:ext cx="5556110"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655E2D-B87F-3849-BABB-17C9A9F6396C}"/>
              </a:ext>
            </a:extLst>
          </p:cNvPr>
          <p:cNvSpPr/>
          <p:nvPr/>
        </p:nvSpPr>
        <p:spPr>
          <a:xfrm>
            <a:off x="3564835" y="3165449"/>
            <a:ext cx="6205466"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0A05CDE-DD5A-B245-BF6D-AC38601DAB8A}"/>
              </a:ext>
            </a:extLst>
          </p:cNvPr>
          <p:cNvSpPr/>
          <p:nvPr/>
        </p:nvSpPr>
        <p:spPr>
          <a:xfrm>
            <a:off x="4214191" y="3787695"/>
            <a:ext cx="5572813"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76B66B-4A4B-9E4D-BA06-22744C1F05E4}"/>
              </a:ext>
            </a:extLst>
          </p:cNvPr>
          <p:cNvSpPr/>
          <p:nvPr/>
        </p:nvSpPr>
        <p:spPr>
          <a:xfrm>
            <a:off x="4532241" y="4441136"/>
            <a:ext cx="5254763"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FABCD9-7A27-5D4C-825F-E3CC67F91D79}"/>
              </a:ext>
            </a:extLst>
          </p:cNvPr>
          <p:cNvSpPr/>
          <p:nvPr/>
        </p:nvSpPr>
        <p:spPr>
          <a:xfrm>
            <a:off x="4532242" y="5063382"/>
            <a:ext cx="5254761"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C8BE691-AF07-C248-841F-B952730487EB}"/>
              </a:ext>
            </a:extLst>
          </p:cNvPr>
          <p:cNvSpPr txBox="1"/>
          <p:nvPr/>
        </p:nvSpPr>
        <p:spPr>
          <a:xfrm>
            <a:off x="3564835" y="1978927"/>
            <a:ext cx="5976730" cy="369332"/>
          </a:xfrm>
          <a:prstGeom prst="rect">
            <a:avLst/>
          </a:prstGeom>
          <a:noFill/>
        </p:spPr>
        <p:txBody>
          <a:bodyPr wrap="square" rtlCol="0">
            <a:spAutoFit/>
          </a:bodyPr>
          <a:lstStyle/>
          <a:p>
            <a:r>
              <a:rPr lang="en-US" dirty="0">
                <a:solidFill>
                  <a:schemeClr val="bg1">
                    <a:lumMod val="50000"/>
                  </a:schemeClr>
                </a:solidFill>
              </a:rPr>
              <a:t>Patricia Loughney</a:t>
            </a:r>
          </a:p>
        </p:txBody>
      </p:sp>
      <p:sp>
        <p:nvSpPr>
          <p:cNvPr id="20" name="TextBox 19">
            <a:extLst>
              <a:ext uri="{FF2B5EF4-FFF2-40B4-BE49-F238E27FC236}">
                <a16:creationId xmlns:a16="http://schemas.microsoft.com/office/drawing/2014/main" id="{1669CABD-C9D9-7946-98EB-68D6EF8BC808}"/>
              </a:ext>
            </a:extLst>
          </p:cNvPr>
          <p:cNvSpPr txBox="1"/>
          <p:nvPr/>
        </p:nvSpPr>
        <p:spPr>
          <a:xfrm>
            <a:off x="4214191" y="2646975"/>
            <a:ext cx="5327374" cy="369332"/>
          </a:xfrm>
          <a:prstGeom prst="rect">
            <a:avLst/>
          </a:prstGeom>
          <a:noFill/>
        </p:spPr>
        <p:txBody>
          <a:bodyPr wrap="square" rtlCol="0">
            <a:spAutoFit/>
          </a:bodyPr>
          <a:lstStyle/>
          <a:p>
            <a:r>
              <a:rPr lang="en-US" dirty="0">
                <a:solidFill>
                  <a:schemeClr val="bg1">
                    <a:lumMod val="50000"/>
                  </a:schemeClr>
                </a:solidFill>
              </a:rPr>
              <a:t>loughney.4@osu.edu</a:t>
            </a:r>
          </a:p>
        </p:txBody>
      </p:sp>
      <p:sp>
        <p:nvSpPr>
          <p:cNvPr id="21" name="TextBox 20">
            <a:extLst>
              <a:ext uri="{FF2B5EF4-FFF2-40B4-BE49-F238E27FC236}">
                <a16:creationId xmlns:a16="http://schemas.microsoft.com/office/drawing/2014/main" id="{E3ED2263-2E17-7A4A-9F1D-355F5F4EB651}"/>
              </a:ext>
            </a:extLst>
          </p:cNvPr>
          <p:cNvSpPr txBox="1"/>
          <p:nvPr/>
        </p:nvSpPr>
        <p:spPr>
          <a:xfrm>
            <a:off x="3571461" y="3275695"/>
            <a:ext cx="5970104" cy="369332"/>
          </a:xfrm>
          <a:prstGeom prst="rect">
            <a:avLst/>
          </a:prstGeom>
          <a:noFill/>
        </p:spPr>
        <p:txBody>
          <a:bodyPr wrap="square" rtlCol="0">
            <a:spAutoFit/>
          </a:bodyPr>
          <a:lstStyle/>
          <a:p>
            <a:r>
              <a:rPr lang="en-US" dirty="0">
                <a:solidFill>
                  <a:schemeClr val="bg1">
                    <a:lumMod val="50000"/>
                  </a:schemeClr>
                </a:solidFill>
              </a:rPr>
              <a:t>Dr. Vicky Doan-Nguyen</a:t>
            </a:r>
          </a:p>
        </p:txBody>
      </p:sp>
      <p:sp>
        <p:nvSpPr>
          <p:cNvPr id="22" name="TextBox 21">
            <a:extLst>
              <a:ext uri="{FF2B5EF4-FFF2-40B4-BE49-F238E27FC236}">
                <a16:creationId xmlns:a16="http://schemas.microsoft.com/office/drawing/2014/main" id="{B761992D-E1B3-574E-886B-20AB8536078A}"/>
              </a:ext>
            </a:extLst>
          </p:cNvPr>
          <p:cNvSpPr txBox="1"/>
          <p:nvPr/>
        </p:nvSpPr>
        <p:spPr>
          <a:xfrm>
            <a:off x="4214191" y="3906013"/>
            <a:ext cx="5327374" cy="369332"/>
          </a:xfrm>
          <a:prstGeom prst="rect">
            <a:avLst/>
          </a:prstGeom>
          <a:noFill/>
        </p:spPr>
        <p:txBody>
          <a:bodyPr wrap="square" rtlCol="0">
            <a:spAutoFit/>
          </a:bodyPr>
          <a:lstStyle/>
          <a:p>
            <a:r>
              <a:rPr lang="en-US" dirty="0">
                <a:solidFill>
                  <a:schemeClr val="bg1">
                    <a:lumMod val="50000"/>
                  </a:schemeClr>
                </a:solidFill>
              </a:rPr>
              <a:t>doan-nguyen.1@osu.edu</a:t>
            </a:r>
          </a:p>
        </p:txBody>
      </p:sp>
      <p:sp>
        <p:nvSpPr>
          <p:cNvPr id="23" name="TextBox 22">
            <a:extLst>
              <a:ext uri="{FF2B5EF4-FFF2-40B4-BE49-F238E27FC236}">
                <a16:creationId xmlns:a16="http://schemas.microsoft.com/office/drawing/2014/main" id="{04CB6E95-77F8-4643-9D7A-2DA17EBE2A2C}"/>
              </a:ext>
            </a:extLst>
          </p:cNvPr>
          <p:cNvSpPr txBox="1"/>
          <p:nvPr/>
        </p:nvSpPr>
        <p:spPr>
          <a:xfrm>
            <a:off x="4532241" y="4549947"/>
            <a:ext cx="5009324" cy="369332"/>
          </a:xfrm>
          <a:prstGeom prst="rect">
            <a:avLst/>
          </a:prstGeom>
          <a:noFill/>
        </p:spPr>
        <p:txBody>
          <a:bodyPr wrap="square" rtlCol="0">
            <a:spAutoFit/>
          </a:bodyPr>
          <a:lstStyle/>
          <a:p>
            <a:r>
              <a:rPr lang="en-US" dirty="0">
                <a:solidFill>
                  <a:schemeClr val="bg1">
                    <a:lumMod val="50000"/>
                  </a:schemeClr>
                </a:solidFill>
              </a:rPr>
              <a:t>Dr. Timothy </a:t>
            </a:r>
            <a:r>
              <a:rPr lang="en-US" dirty="0" err="1">
                <a:solidFill>
                  <a:schemeClr val="bg1">
                    <a:lumMod val="50000"/>
                  </a:schemeClr>
                </a:solidFill>
              </a:rPr>
              <a:t>Pruyn</a:t>
            </a:r>
            <a:endParaRPr lang="en-US" dirty="0">
              <a:solidFill>
                <a:schemeClr val="bg1">
                  <a:lumMod val="50000"/>
                </a:schemeClr>
              </a:solidFill>
            </a:endParaRPr>
          </a:p>
        </p:txBody>
      </p:sp>
      <p:sp>
        <p:nvSpPr>
          <p:cNvPr id="24" name="TextBox 23">
            <a:extLst>
              <a:ext uri="{FF2B5EF4-FFF2-40B4-BE49-F238E27FC236}">
                <a16:creationId xmlns:a16="http://schemas.microsoft.com/office/drawing/2014/main" id="{D6565DF7-80A5-064B-BEB3-02016047B264}"/>
              </a:ext>
            </a:extLst>
          </p:cNvPr>
          <p:cNvSpPr txBox="1"/>
          <p:nvPr/>
        </p:nvSpPr>
        <p:spPr>
          <a:xfrm>
            <a:off x="4532241" y="5178667"/>
            <a:ext cx="5009324" cy="369332"/>
          </a:xfrm>
          <a:prstGeom prst="rect">
            <a:avLst/>
          </a:prstGeom>
          <a:noFill/>
        </p:spPr>
        <p:txBody>
          <a:bodyPr wrap="square" rtlCol="0">
            <a:spAutoFit/>
          </a:bodyPr>
          <a:lstStyle/>
          <a:p>
            <a:r>
              <a:rPr lang="en-US" dirty="0">
                <a:solidFill>
                  <a:schemeClr val="bg1">
                    <a:lumMod val="50000"/>
                  </a:schemeClr>
                </a:solidFill>
              </a:rPr>
              <a:t>AFRL/RX</a:t>
            </a:r>
          </a:p>
        </p:txBody>
      </p:sp>
      <p:grpSp>
        <p:nvGrpSpPr>
          <p:cNvPr id="27" name="Group 26">
            <a:extLst>
              <a:ext uri="{FF2B5EF4-FFF2-40B4-BE49-F238E27FC236}">
                <a16:creationId xmlns:a16="http://schemas.microsoft.com/office/drawing/2014/main" id="{63D14A35-A02B-EAB5-DF8F-CCEB7CC8605F}"/>
              </a:ext>
            </a:extLst>
          </p:cNvPr>
          <p:cNvGrpSpPr/>
          <p:nvPr/>
        </p:nvGrpSpPr>
        <p:grpSpPr>
          <a:xfrm>
            <a:off x="4640992" y="6134331"/>
            <a:ext cx="2785636" cy="369332"/>
            <a:chOff x="3190620" y="6321364"/>
            <a:chExt cx="2785636" cy="369332"/>
          </a:xfrm>
        </p:grpSpPr>
        <p:sp>
          <p:nvSpPr>
            <p:cNvPr id="28" name="TextBox 27">
              <a:extLst>
                <a:ext uri="{FF2B5EF4-FFF2-40B4-BE49-F238E27FC236}">
                  <a16:creationId xmlns:a16="http://schemas.microsoft.com/office/drawing/2014/main" id="{E25FA753-72F4-754B-2475-1AE38943B798}"/>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29" name="TextBox 28">
              <a:extLst>
                <a:ext uri="{FF2B5EF4-FFF2-40B4-BE49-F238E27FC236}">
                  <a16:creationId xmlns:a16="http://schemas.microsoft.com/office/drawing/2014/main" id="{9D607878-3EAD-C26D-D15C-0B28EE79B854}"/>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 - 2022 - 4818</a:t>
              </a:r>
            </a:p>
          </p:txBody>
        </p:sp>
      </p:grpSp>
      <p:pic>
        <p:nvPicPr>
          <p:cNvPr id="1026" name="Picture 2">
            <a:extLst>
              <a:ext uri="{FF2B5EF4-FFF2-40B4-BE49-F238E27FC236}">
                <a16:creationId xmlns:a16="http://schemas.microsoft.com/office/drawing/2014/main" id="{BE898A3C-4253-784D-64ED-C61E9B321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3677" y="6293144"/>
            <a:ext cx="2915753" cy="42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969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144139" y="136525"/>
            <a:ext cx="11831196" cy="6810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0000"/>
              </a:buClr>
              <a:buSzPts val="3600"/>
              <a:buFont typeface="Arial"/>
              <a:buNone/>
            </a:pPr>
            <a:r>
              <a:rPr lang="en-US" dirty="0"/>
              <a:t>Conclusions and Future Work</a:t>
            </a:r>
            <a:endParaRPr dirty="0"/>
          </a:p>
        </p:txBody>
      </p:sp>
      <p:sp>
        <p:nvSpPr>
          <p:cNvPr id="161" name="Google Shape;16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62" name="Google Shape;162;p6"/>
          <p:cNvSpPr txBox="1"/>
          <p:nvPr/>
        </p:nvSpPr>
        <p:spPr>
          <a:xfrm>
            <a:off x="162325" y="923950"/>
            <a:ext cx="11566800" cy="5432400"/>
          </a:xfrm>
          <a:prstGeom prst="rect">
            <a:avLst/>
          </a:prstGeom>
          <a:noFill/>
          <a:ln>
            <a:noFill/>
          </a:ln>
        </p:spPr>
        <p:txBody>
          <a:bodyPr spcFirstLastPara="1" wrap="square" lIns="91425" tIns="45700" rIns="91425" bIns="45700" anchor="t" anchorCtr="0">
            <a:normAutofit fontScale="92500" lnSpcReduction="10000"/>
          </a:bodyPr>
          <a:lstStyle/>
          <a:p>
            <a:pPr marR="0" lvl="0" algn="l" rtl="0">
              <a:lnSpc>
                <a:spcPct val="90000"/>
              </a:lnSpc>
              <a:spcBef>
                <a:spcPts val="0"/>
              </a:spcBef>
              <a:spcAft>
                <a:spcPts val="0"/>
              </a:spcAft>
              <a:buClr>
                <a:srgbClr val="C00000"/>
              </a:buClr>
              <a:buSzPts val="2200"/>
            </a:pPr>
            <a:r>
              <a:rPr lang="en-US" sz="2800" i="1" dirty="0">
                <a:ea typeface="Arial"/>
                <a:cs typeface="Arial"/>
                <a:sym typeface="Arial"/>
              </a:rPr>
              <a:t>Role of </a:t>
            </a:r>
            <a:r>
              <a:rPr lang="en-US" sz="2800" i="1" dirty="0" err="1">
                <a:ea typeface="Arial"/>
                <a:cs typeface="Arial"/>
                <a:sym typeface="Arial"/>
              </a:rPr>
              <a:t>PyMPS</a:t>
            </a:r>
            <a:r>
              <a:rPr lang="en-US" sz="2800" i="1" dirty="0">
                <a:ea typeface="Arial"/>
                <a:cs typeface="Arial"/>
                <a:sym typeface="Arial"/>
              </a:rPr>
              <a:t> in NP Synthesis </a:t>
            </a:r>
            <a:endParaRPr sz="2800" dirty="0"/>
          </a:p>
          <a:p>
            <a:pPr marL="914400" marR="0" lvl="1" indent="-457200" algn="l" rtl="0">
              <a:lnSpc>
                <a:spcPct val="90000"/>
              </a:lnSpc>
              <a:spcBef>
                <a:spcPts val="500"/>
              </a:spcBef>
              <a:spcAft>
                <a:spcPts val="0"/>
              </a:spcAft>
              <a:buClr>
                <a:schemeClr val="dk1"/>
              </a:buClr>
              <a:buSzPts val="2000"/>
              <a:buFont typeface="Calibri"/>
              <a:buAutoNum type="arabicPeriod"/>
            </a:pPr>
            <a:r>
              <a:rPr lang="en-US" sz="2400" b="0" i="0" u="none" strike="noStrike" cap="none" dirty="0">
                <a:solidFill>
                  <a:schemeClr val="dk1"/>
                </a:solidFill>
                <a:ea typeface="Arial"/>
                <a:cs typeface="Arial"/>
                <a:sym typeface="Arial"/>
              </a:rPr>
              <a:t>PyMPS acts reactant, possible shape director, and even gives tunable size based on loading</a:t>
            </a:r>
            <a:endParaRPr sz="2400" dirty="0"/>
          </a:p>
          <a:p>
            <a:pPr marL="914400" marR="0" lvl="1" indent="-457200" algn="l" rtl="0">
              <a:lnSpc>
                <a:spcPct val="90000"/>
              </a:lnSpc>
              <a:spcBef>
                <a:spcPts val="1700"/>
              </a:spcBef>
              <a:spcAft>
                <a:spcPts val="0"/>
              </a:spcAft>
              <a:buClr>
                <a:schemeClr val="dk1"/>
              </a:buClr>
              <a:buSzPts val="2000"/>
              <a:buFont typeface="Calibri"/>
              <a:buAutoNum type="arabicPeriod"/>
            </a:pPr>
            <a:r>
              <a:rPr lang="en-US" sz="2400" b="0" i="0" u="none" strike="noStrike" cap="none" dirty="0">
                <a:solidFill>
                  <a:schemeClr val="dk1"/>
                </a:solidFill>
                <a:ea typeface="Arial"/>
                <a:cs typeface="Arial"/>
                <a:sym typeface="Arial"/>
              </a:rPr>
              <a:t>Oleylamine is not necessary to produce Cu</a:t>
            </a:r>
            <a:r>
              <a:rPr lang="en-US" sz="2400" b="0" i="0" u="none" strike="noStrike" cap="none" baseline="-25000" dirty="0">
                <a:solidFill>
                  <a:schemeClr val="dk1"/>
                </a:solidFill>
                <a:ea typeface="Arial"/>
                <a:cs typeface="Arial"/>
                <a:sym typeface="Arial"/>
              </a:rPr>
              <a:t>2</a:t>
            </a:r>
            <a:r>
              <a:rPr lang="en-US" sz="2400" b="0" i="0" u="none" strike="noStrike" cap="none" dirty="0">
                <a:solidFill>
                  <a:schemeClr val="dk1"/>
                </a:solidFill>
                <a:ea typeface="Arial"/>
                <a:cs typeface="Arial"/>
                <a:sym typeface="Arial"/>
              </a:rPr>
              <a:t>S nanoparticles, suggesting PyMPS acts as a capping ligand and adds to the reductive environment allowing for nucleation</a:t>
            </a:r>
          </a:p>
          <a:p>
            <a:pPr marL="914400" marR="0" lvl="1" indent="-457200" algn="l" rtl="0">
              <a:lnSpc>
                <a:spcPct val="90000"/>
              </a:lnSpc>
              <a:spcBef>
                <a:spcPts val="1700"/>
              </a:spcBef>
              <a:spcAft>
                <a:spcPts val="0"/>
              </a:spcAft>
              <a:buClr>
                <a:schemeClr val="dk1"/>
              </a:buClr>
              <a:buSzPts val="2000"/>
              <a:buFont typeface="Calibri"/>
              <a:buAutoNum type="arabicPeriod"/>
            </a:pPr>
            <a:r>
              <a:rPr lang="en-US" sz="2400" b="0" i="0" u="none" strike="noStrike" cap="none" dirty="0">
                <a:solidFill>
                  <a:schemeClr val="dk1"/>
                </a:solidFill>
                <a:ea typeface="Arial"/>
                <a:cs typeface="Arial"/>
                <a:sym typeface="Arial"/>
              </a:rPr>
              <a:t>Majority of PyMPS remains intact despite sulfur incorporation and adhered to particle through several cleaning steps, suggesting a strong graft mechanism </a:t>
            </a:r>
            <a:endParaRPr lang="en-US" sz="2400" i="1" dirty="0"/>
          </a:p>
          <a:p>
            <a:pPr lvl="0">
              <a:lnSpc>
                <a:spcPct val="90000"/>
              </a:lnSpc>
              <a:buClr>
                <a:srgbClr val="C00000"/>
              </a:buClr>
              <a:buSzPts val="2200"/>
            </a:pPr>
            <a:endParaRPr lang="en-US" sz="2800" i="1" dirty="0"/>
          </a:p>
          <a:p>
            <a:pPr lvl="0">
              <a:lnSpc>
                <a:spcPct val="90000"/>
              </a:lnSpc>
              <a:buClr>
                <a:srgbClr val="C00000"/>
              </a:buClr>
              <a:buSzPts val="2200"/>
            </a:pPr>
            <a:r>
              <a:rPr lang="en-US" sz="2800" i="1" dirty="0"/>
              <a:t>Future directions</a:t>
            </a:r>
            <a:endParaRPr lang="en-US" sz="2800" dirty="0"/>
          </a:p>
          <a:p>
            <a:pPr marL="342900" lvl="0" indent="-342900">
              <a:lnSpc>
                <a:spcPct val="90000"/>
              </a:lnSpc>
              <a:spcBef>
                <a:spcPts val="1000"/>
              </a:spcBef>
              <a:buClr>
                <a:schemeClr val="dk1"/>
              </a:buClr>
              <a:buSzPts val="2000"/>
              <a:buFont typeface="Arial"/>
              <a:buChar char="•"/>
            </a:pPr>
            <a:r>
              <a:rPr lang="en-US" sz="2400" dirty="0"/>
              <a:t>Further analysis to understand morphological tunability for this system</a:t>
            </a:r>
          </a:p>
          <a:p>
            <a:pPr marL="342900" lvl="0" indent="-342900">
              <a:lnSpc>
                <a:spcPct val="90000"/>
              </a:lnSpc>
              <a:spcBef>
                <a:spcPts val="1000"/>
              </a:spcBef>
              <a:buClr>
                <a:schemeClr val="dk1"/>
              </a:buClr>
              <a:buSzPts val="2000"/>
              <a:buFont typeface="Arial"/>
              <a:buChar char="•"/>
            </a:pPr>
            <a:r>
              <a:rPr lang="en-US" sz="2400" dirty="0"/>
              <a:t>More characterization of surface graft mechanism</a:t>
            </a:r>
          </a:p>
          <a:p>
            <a:pPr marL="342900" lvl="0" indent="-342900">
              <a:lnSpc>
                <a:spcPct val="90000"/>
              </a:lnSpc>
              <a:spcBef>
                <a:spcPts val="1000"/>
              </a:spcBef>
              <a:buClr>
                <a:schemeClr val="dk1"/>
              </a:buClr>
              <a:buSzPts val="2000"/>
              <a:buFont typeface="Arial"/>
              <a:buChar char="•"/>
            </a:pPr>
            <a:r>
              <a:rPr lang="en-US" sz="2400" dirty="0"/>
              <a:t>Dispersion of Cu</a:t>
            </a:r>
            <a:r>
              <a:rPr lang="en-US" sz="2400" baseline="-25000" dirty="0"/>
              <a:t>2</a:t>
            </a:r>
            <a:r>
              <a:rPr lang="en-US" sz="2400" dirty="0"/>
              <a:t>S@PyMPS nanoparticles into SPR-212 to compare resulting particle size through pyrolysis to those of nanoparticle with conventional capping ligands</a:t>
            </a:r>
          </a:p>
          <a:p>
            <a:pPr marL="342900" lvl="0" indent="-342900">
              <a:lnSpc>
                <a:spcPct val="90000"/>
              </a:lnSpc>
              <a:spcBef>
                <a:spcPts val="1000"/>
              </a:spcBef>
              <a:buClr>
                <a:schemeClr val="dk1"/>
              </a:buClr>
              <a:buSzPts val="2000"/>
              <a:buFont typeface="Arial"/>
              <a:buChar char="•"/>
            </a:pPr>
            <a:r>
              <a:rPr lang="en-US" sz="2400" dirty="0"/>
              <a:t>Increased pre-ceramic polymer assisted nucleation and growth (PPANG) synthesis development for other PDC and nanoparticle systems. </a:t>
            </a:r>
          </a:p>
          <a:p>
            <a:pPr>
              <a:lnSpc>
                <a:spcPct val="90000"/>
              </a:lnSpc>
              <a:spcBef>
                <a:spcPts val="1700"/>
              </a:spcBef>
              <a:buClr>
                <a:schemeClr val="dk1"/>
              </a:buClr>
              <a:buSzPts val="2000"/>
            </a:pPr>
            <a:endParaRPr sz="2400" dirty="0"/>
          </a:p>
          <a:p>
            <a:pPr marL="0" marR="0" lvl="0" indent="0" algn="l" rtl="0">
              <a:lnSpc>
                <a:spcPct val="90000"/>
              </a:lnSpc>
              <a:spcBef>
                <a:spcPts val="1000"/>
              </a:spcBef>
              <a:spcAft>
                <a:spcPts val="0"/>
              </a:spcAft>
              <a:buClr>
                <a:schemeClr val="dk1"/>
              </a:buClr>
              <a:buSzPts val="2000"/>
              <a:buFont typeface="Arial"/>
              <a:buNone/>
            </a:pPr>
            <a:endParaRPr sz="2000" dirty="0">
              <a:solidFill>
                <a:schemeClr val="dk1"/>
              </a:solidFill>
              <a:latin typeface="Arial"/>
              <a:ea typeface="Arial"/>
              <a:cs typeface="Arial"/>
              <a:sym typeface="Arial"/>
            </a:endParaRPr>
          </a:p>
        </p:txBody>
      </p:sp>
      <p:grpSp>
        <p:nvGrpSpPr>
          <p:cNvPr id="6" name="Group 5">
            <a:extLst>
              <a:ext uri="{FF2B5EF4-FFF2-40B4-BE49-F238E27FC236}">
                <a16:creationId xmlns:a16="http://schemas.microsoft.com/office/drawing/2014/main" id="{633B4FB3-B1AE-E341-904E-D30E0F377C25}"/>
              </a:ext>
            </a:extLst>
          </p:cNvPr>
          <p:cNvGrpSpPr/>
          <p:nvPr/>
        </p:nvGrpSpPr>
        <p:grpSpPr>
          <a:xfrm>
            <a:off x="4703182" y="6335650"/>
            <a:ext cx="2785636" cy="369332"/>
            <a:chOff x="3190620" y="6321364"/>
            <a:chExt cx="2785636" cy="369332"/>
          </a:xfrm>
        </p:grpSpPr>
        <p:sp>
          <p:nvSpPr>
            <p:cNvPr id="7" name="TextBox 6">
              <a:extLst>
                <a:ext uri="{FF2B5EF4-FFF2-40B4-BE49-F238E27FC236}">
                  <a16:creationId xmlns:a16="http://schemas.microsoft.com/office/drawing/2014/main" id="{846EE93C-CB42-F546-8A98-0262AE211434}"/>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8" name="TextBox 7">
              <a:extLst>
                <a:ext uri="{FF2B5EF4-FFF2-40B4-BE49-F238E27FC236}">
                  <a16:creationId xmlns:a16="http://schemas.microsoft.com/office/drawing/2014/main" id="{4F38B74F-1292-C849-9D6E-D11961745A45}"/>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 - 2022 - 4818</a:t>
              </a:r>
            </a:p>
          </p:txBody>
        </p:sp>
      </p:grpSp>
      <p:pic>
        <p:nvPicPr>
          <p:cNvPr id="10" name="Content Placeholder 10" descr="A picture containing text, clock&#10;&#10;Description automatically generated">
            <a:extLst>
              <a:ext uri="{FF2B5EF4-FFF2-40B4-BE49-F238E27FC236}">
                <a16:creationId xmlns:a16="http://schemas.microsoft.com/office/drawing/2014/main" id="{B67FE62C-D7A4-3C45-87A0-FF3AEC7ED1B5}"/>
              </a:ext>
            </a:extLst>
          </p:cNvPr>
          <p:cNvPicPr>
            <a:picLocks noChangeAspect="1"/>
          </p:cNvPicPr>
          <p:nvPr/>
        </p:nvPicPr>
        <p:blipFill>
          <a:blip r:embed="rId3">
            <a:alphaModFix amt="3000"/>
          </a:blip>
          <a:stretch>
            <a:fillRect/>
          </a:stretch>
        </p:blipFill>
        <p:spPr>
          <a:xfrm>
            <a:off x="436650" y="1954567"/>
            <a:ext cx="11318701" cy="294886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367F-C546-B649-B84D-14A3122072F7}"/>
              </a:ext>
            </a:extLst>
          </p:cNvPr>
          <p:cNvSpPr>
            <a:spLocks noGrp="1"/>
          </p:cNvSpPr>
          <p:nvPr>
            <p:ph type="title"/>
          </p:nvPr>
        </p:nvSpPr>
        <p:spPr>
          <a:xfrm>
            <a:off x="185738" y="155075"/>
            <a:ext cx="11168060" cy="896604"/>
          </a:xfrm>
        </p:spPr>
        <p:txBody>
          <a:bodyPr>
            <a:noAutofit/>
          </a:bodyPr>
          <a:lstStyle/>
          <a:p>
            <a:r>
              <a:rPr lang="en-US" sz="4000" b="1" dirty="0"/>
              <a:t>Functionality of Polymer-Derived Ceramic Materials</a:t>
            </a:r>
            <a:endParaRPr lang="en-US" sz="4000" dirty="0"/>
          </a:p>
        </p:txBody>
      </p:sp>
      <p:grpSp>
        <p:nvGrpSpPr>
          <p:cNvPr id="4" name="Group 3">
            <a:extLst>
              <a:ext uri="{FF2B5EF4-FFF2-40B4-BE49-F238E27FC236}">
                <a16:creationId xmlns:a16="http://schemas.microsoft.com/office/drawing/2014/main" id="{9104A868-F720-1941-AB97-CCE407394890}"/>
              </a:ext>
            </a:extLst>
          </p:cNvPr>
          <p:cNvGrpSpPr/>
          <p:nvPr/>
        </p:nvGrpSpPr>
        <p:grpSpPr>
          <a:xfrm>
            <a:off x="4703182" y="6435666"/>
            <a:ext cx="2785636" cy="369332"/>
            <a:chOff x="3190620" y="6321364"/>
            <a:chExt cx="2785636" cy="369332"/>
          </a:xfrm>
        </p:grpSpPr>
        <p:sp>
          <p:nvSpPr>
            <p:cNvPr id="5" name="TextBox 4">
              <a:extLst>
                <a:ext uri="{FF2B5EF4-FFF2-40B4-BE49-F238E27FC236}">
                  <a16:creationId xmlns:a16="http://schemas.microsoft.com/office/drawing/2014/main" id="{479AC714-5695-2B45-85FB-55BAFE0D9F60}"/>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6" name="TextBox 5">
              <a:extLst>
                <a:ext uri="{FF2B5EF4-FFF2-40B4-BE49-F238E27FC236}">
                  <a16:creationId xmlns:a16="http://schemas.microsoft.com/office/drawing/2014/main" id="{468A9DDE-3F0E-0243-9B35-0C8B611668CA}"/>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 - #### - ####</a:t>
              </a:r>
            </a:p>
          </p:txBody>
        </p:sp>
      </p:grpSp>
      <p:pic>
        <p:nvPicPr>
          <p:cNvPr id="14" name="Content Placeholder 10" descr="A picture containing text, clock&#10;&#10;Description automatically generated">
            <a:extLst>
              <a:ext uri="{FF2B5EF4-FFF2-40B4-BE49-F238E27FC236}">
                <a16:creationId xmlns:a16="http://schemas.microsoft.com/office/drawing/2014/main" id="{1D763288-E5BF-C249-BAD9-1A2A5DE29E83}"/>
              </a:ext>
            </a:extLst>
          </p:cNvPr>
          <p:cNvPicPr>
            <a:picLocks noChangeAspect="1"/>
          </p:cNvPicPr>
          <p:nvPr/>
        </p:nvPicPr>
        <p:blipFill>
          <a:blip r:embed="rId3">
            <a:alphaModFix amt="3000"/>
          </a:blip>
          <a:stretch>
            <a:fillRect/>
          </a:stretch>
        </p:blipFill>
        <p:spPr>
          <a:xfrm>
            <a:off x="436650" y="1954567"/>
            <a:ext cx="11318701" cy="2948866"/>
          </a:xfrm>
          <a:prstGeom prst="rect">
            <a:avLst/>
          </a:prstGeom>
        </p:spPr>
      </p:pic>
      <p:sp>
        <p:nvSpPr>
          <p:cNvPr id="8" name="Rectangle 7">
            <a:extLst>
              <a:ext uri="{FF2B5EF4-FFF2-40B4-BE49-F238E27FC236}">
                <a16:creationId xmlns:a16="http://schemas.microsoft.com/office/drawing/2014/main" id="{522D0034-B973-D945-969D-FF912AA210EC}"/>
              </a:ext>
            </a:extLst>
          </p:cNvPr>
          <p:cNvSpPr/>
          <p:nvPr/>
        </p:nvSpPr>
        <p:spPr>
          <a:xfrm>
            <a:off x="185739" y="907396"/>
            <a:ext cx="11168060" cy="1446550"/>
          </a:xfrm>
          <a:prstGeom prst="rect">
            <a:avLst/>
          </a:prstGeom>
        </p:spPr>
        <p:txBody>
          <a:bodyPr wrap="square">
            <a:spAutoFit/>
          </a:bodyPr>
          <a:lstStyle/>
          <a:p>
            <a:r>
              <a:rPr lang="en-US" sz="2200" dirty="0"/>
              <a:t>Polymer-derived ceramics offer advantages over traditional ceramics: decreased processing temperatures, ease in production of various form factors, more control over microstructure, and more avenues for tailoring through backbone design and dispersion of functional nanoparticle filler.</a:t>
            </a:r>
          </a:p>
        </p:txBody>
      </p:sp>
      <p:sp>
        <p:nvSpPr>
          <p:cNvPr id="11" name="Title 1">
            <a:extLst>
              <a:ext uri="{FF2B5EF4-FFF2-40B4-BE49-F238E27FC236}">
                <a16:creationId xmlns:a16="http://schemas.microsoft.com/office/drawing/2014/main" id="{F1C1F46E-2D7C-2147-A03B-3AD555C54CB6}"/>
              </a:ext>
            </a:extLst>
          </p:cNvPr>
          <p:cNvSpPr txBox="1">
            <a:spLocks/>
          </p:cNvSpPr>
          <p:nvPr/>
        </p:nvSpPr>
        <p:spPr>
          <a:xfrm>
            <a:off x="383396" y="5814455"/>
            <a:ext cx="11425208" cy="681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C00000"/>
                </a:solidFill>
                <a:latin typeface="Arial" panose="020B0604020202020204" pitchFamily="34" charset="0"/>
                <a:ea typeface="+mj-ea"/>
                <a:cs typeface="Arial" panose="020B0604020202020204" pitchFamily="34" charset="0"/>
              </a:defRPr>
            </a:lvl1pPr>
          </a:lstStyle>
          <a:p>
            <a:pPr algn="ctr"/>
            <a:r>
              <a:rPr lang="en-US" sz="1800" b="1" dirty="0">
                <a:solidFill>
                  <a:schemeClr val="tx1"/>
                </a:solidFill>
              </a:rPr>
              <a:t>Despite these advantages, maintaining control over PDC precursors through processing is not trivial.</a:t>
            </a:r>
          </a:p>
        </p:txBody>
      </p:sp>
      <p:pic>
        <p:nvPicPr>
          <p:cNvPr id="3" name="Google Shape;40;p2" descr="Graphical user interface&#10;&#10;Description automatically generated with low confidence">
            <a:extLst>
              <a:ext uri="{FF2B5EF4-FFF2-40B4-BE49-F238E27FC236}">
                <a16:creationId xmlns:a16="http://schemas.microsoft.com/office/drawing/2014/main" id="{5803DEB8-6965-91A3-0B16-7FD09DBE8EB8}"/>
              </a:ext>
            </a:extLst>
          </p:cNvPr>
          <p:cNvPicPr preferRelativeResize="0"/>
          <p:nvPr/>
        </p:nvPicPr>
        <p:blipFill rotWithShape="1">
          <a:blip r:embed="rId4">
            <a:alphaModFix/>
          </a:blip>
          <a:srcRect l="70207" r="-153"/>
          <a:stretch/>
        </p:blipFill>
        <p:spPr>
          <a:xfrm>
            <a:off x="8830113" y="2150989"/>
            <a:ext cx="2794989" cy="3703320"/>
          </a:xfrm>
          <a:prstGeom prst="rect">
            <a:avLst/>
          </a:prstGeom>
          <a:noFill/>
          <a:ln>
            <a:noFill/>
          </a:ln>
        </p:spPr>
      </p:pic>
      <p:pic>
        <p:nvPicPr>
          <p:cNvPr id="10" name="Google Shape;40;p2" descr="Graphical user interface&#10;&#10;Description automatically generated with low confidence">
            <a:extLst>
              <a:ext uri="{FF2B5EF4-FFF2-40B4-BE49-F238E27FC236}">
                <a16:creationId xmlns:a16="http://schemas.microsoft.com/office/drawing/2014/main" id="{390C1D5E-0C21-01D9-7423-545AA8432598}"/>
              </a:ext>
            </a:extLst>
          </p:cNvPr>
          <p:cNvPicPr preferRelativeResize="0"/>
          <p:nvPr/>
        </p:nvPicPr>
        <p:blipFill rotWithShape="1">
          <a:blip r:embed="rId4">
            <a:alphaModFix/>
          </a:blip>
          <a:srcRect l="41404" r="29882"/>
          <a:stretch/>
        </p:blipFill>
        <p:spPr>
          <a:xfrm>
            <a:off x="5252612" y="2150989"/>
            <a:ext cx="2680105" cy="3703320"/>
          </a:xfrm>
          <a:prstGeom prst="rect">
            <a:avLst/>
          </a:prstGeom>
          <a:noFill/>
          <a:ln>
            <a:noFill/>
          </a:ln>
        </p:spPr>
      </p:pic>
      <p:pic>
        <p:nvPicPr>
          <p:cNvPr id="12" name="Google Shape;40;p2" descr="Graphical user interface&#10;&#10;Description automatically generated with low confidence">
            <a:extLst>
              <a:ext uri="{FF2B5EF4-FFF2-40B4-BE49-F238E27FC236}">
                <a16:creationId xmlns:a16="http://schemas.microsoft.com/office/drawing/2014/main" id="{50A33B99-ED2D-E6E9-E722-4542586B2675}"/>
              </a:ext>
            </a:extLst>
          </p:cNvPr>
          <p:cNvPicPr preferRelativeResize="0"/>
          <p:nvPr/>
        </p:nvPicPr>
        <p:blipFill rotWithShape="1">
          <a:blip r:embed="rId4">
            <a:alphaModFix/>
          </a:blip>
          <a:srcRect l="-1" r="58433"/>
          <a:stretch/>
        </p:blipFill>
        <p:spPr>
          <a:xfrm>
            <a:off x="451626" y="2164585"/>
            <a:ext cx="3879846" cy="3703320"/>
          </a:xfrm>
          <a:prstGeom prst="rect">
            <a:avLst/>
          </a:prstGeom>
          <a:noFill/>
          <a:ln>
            <a:noFill/>
          </a:ln>
        </p:spPr>
      </p:pic>
      <p:sp>
        <p:nvSpPr>
          <p:cNvPr id="13" name="Cross 12">
            <a:extLst>
              <a:ext uri="{FF2B5EF4-FFF2-40B4-BE49-F238E27FC236}">
                <a16:creationId xmlns:a16="http://schemas.microsoft.com/office/drawing/2014/main" id="{6A0AEEB1-C326-3E1A-D482-513BDE7A2CA1}"/>
              </a:ext>
            </a:extLst>
          </p:cNvPr>
          <p:cNvSpPr>
            <a:spLocks noChangeAspect="1"/>
          </p:cNvSpPr>
          <p:nvPr/>
        </p:nvSpPr>
        <p:spPr>
          <a:xfrm>
            <a:off x="4524500" y="3642750"/>
            <a:ext cx="556374" cy="561109"/>
          </a:xfrm>
          <a:prstGeom prst="plus">
            <a:avLst>
              <a:gd name="adj" fmla="val 3611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A5CFD3FC-BB7E-88D6-3131-A37D5B9C7F75}"/>
              </a:ext>
            </a:extLst>
          </p:cNvPr>
          <p:cNvSpPr/>
          <p:nvPr/>
        </p:nvSpPr>
        <p:spPr>
          <a:xfrm>
            <a:off x="8003973" y="3761502"/>
            <a:ext cx="754885" cy="347353"/>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16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66BE6-3E22-7A43-9E35-E29733A7B5F5}"/>
              </a:ext>
            </a:extLst>
          </p:cNvPr>
          <p:cNvSpPr>
            <a:spLocks noGrp="1"/>
          </p:cNvSpPr>
          <p:nvPr>
            <p:ph type="title"/>
          </p:nvPr>
        </p:nvSpPr>
        <p:spPr>
          <a:xfrm>
            <a:off x="144139" y="136525"/>
            <a:ext cx="11831196" cy="681037"/>
          </a:xfrm>
        </p:spPr>
        <p:txBody>
          <a:bodyPr>
            <a:normAutofit fontScale="90000"/>
          </a:bodyPr>
          <a:lstStyle/>
          <a:p>
            <a:r>
              <a:rPr lang="en-US" dirty="0"/>
              <a:t>Challenges Interfacing Nanoparticles with PCPs</a:t>
            </a:r>
          </a:p>
        </p:txBody>
      </p:sp>
      <p:sp>
        <p:nvSpPr>
          <p:cNvPr id="3" name="Content Placeholder 2">
            <a:extLst>
              <a:ext uri="{FF2B5EF4-FFF2-40B4-BE49-F238E27FC236}">
                <a16:creationId xmlns:a16="http://schemas.microsoft.com/office/drawing/2014/main" id="{B01B9C82-5AE4-2842-96A4-ABBBC5487FB3}"/>
              </a:ext>
            </a:extLst>
          </p:cNvPr>
          <p:cNvSpPr>
            <a:spLocks noGrp="1"/>
          </p:cNvSpPr>
          <p:nvPr>
            <p:ph idx="1"/>
          </p:nvPr>
        </p:nvSpPr>
        <p:spPr>
          <a:xfrm>
            <a:off x="144139" y="677333"/>
            <a:ext cx="11831196" cy="5481096"/>
          </a:xfrm>
        </p:spPr>
        <p:txBody>
          <a:bodyPr>
            <a:normAutofit/>
          </a:bodyPr>
          <a:lstStyle/>
          <a:p>
            <a:pPr marL="0" indent="0">
              <a:buNone/>
            </a:pPr>
            <a:r>
              <a:rPr lang="en-US" sz="2000" dirty="0"/>
              <a:t>Conventional capping ligands used in nanoparticle synthesis do not have favorable mixing with pre-ceramic polymers. This leads to widespread aggregation and ineffective dispersion of NP functional properties, as shown below for Cu NP </a:t>
            </a:r>
            <a:r>
              <a:rPr lang="en-US" sz="2000" b="1" dirty="0"/>
              <a:t>starting at 20 nm </a:t>
            </a:r>
            <a:r>
              <a:rPr lang="en-US" sz="2000" dirty="0"/>
              <a:t>dispersed in </a:t>
            </a:r>
            <a:r>
              <a:rPr lang="en-US" sz="2000" dirty="0" err="1"/>
              <a:t>polysiloxane</a:t>
            </a:r>
            <a:r>
              <a:rPr lang="en-US" sz="2000" dirty="0"/>
              <a:t> and heated to 1000°C.</a:t>
            </a:r>
          </a:p>
        </p:txBody>
      </p:sp>
      <p:sp>
        <p:nvSpPr>
          <p:cNvPr id="4" name="Slide Number Placeholder 3">
            <a:extLst>
              <a:ext uri="{FF2B5EF4-FFF2-40B4-BE49-F238E27FC236}">
                <a16:creationId xmlns:a16="http://schemas.microsoft.com/office/drawing/2014/main" id="{6C0C9B63-1801-F348-ABFD-6AFA8AE2A113}"/>
              </a:ext>
            </a:extLst>
          </p:cNvPr>
          <p:cNvSpPr>
            <a:spLocks noGrp="1"/>
          </p:cNvSpPr>
          <p:nvPr>
            <p:ph type="sldNum" sz="quarter" idx="12"/>
          </p:nvPr>
        </p:nvSpPr>
        <p:spPr/>
        <p:txBody>
          <a:bodyPr/>
          <a:lstStyle/>
          <a:p>
            <a:fld id="{DC0D38B5-681F-BE4C-A94D-25669A0FA02E}" type="slidenum">
              <a:rPr lang="en-US" smtClean="0"/>
              <a:t>3</a:t>
            </a:fld>
            <a:endParaRPr lang="en-US"/>
          </a:p>
        </p:txBody>
      </p:sp>
      <p:grpSp>
        <p:nvGrpSpPr>
          <p:cNvPr id="29" name="Group 28">
            <a:extLst>
              <a:ext uri="{FF2B5EF4-FFF2-40B4-BE49-F238E27FC236}">
                <a16:creationId xmlns:a16="http://schemas.microsoft.com/office/drawing/2014/main" id="{C4EB70D4-1B02-5B4F-8987-6D438474C2EE}"/>
              </a:ext>
            </a:extLst>
          </p:cNvPr>
          <p:cNvGrpSpPr/>
          <p:nvPr/>
        </p:nvGrpSpPr>
        <p:grpSpPr>
          <a:xfrm>
            <a:off x="1048893" y="1665819"/>
            <a:ext cx="2445312" cy="1639935"/>
            <a:chOff x="365977" y="1522939"/>
            <a:chExt cx="2445312" cy="1639935"/>
          </a:xfrm>
        </p:grpSpPr>
        <p:pic>
          <p:nvPicPr>
            <p:cNvPr id="6" name="Picture 5" descr="A picture containing motorcycle, several, crowd&#10;&#10;Description automatically generated">
              <a:extLst>
                <a:ext uri="{FF2B5EF4-FFF2-40B4-BE49-F238E27FC236}">
                  <a16:creationId xmlns:a16="http://schemas.microsoft.com/office/drawing/2014/main" id="{5D5550E2-D528-9E4C-A0EA-0AC80B1F916E}"/>
                </a:ext>
              </a:extLst>
            </p:cNvPr>
            <p:cNvPicPr>
              <a:picLocks noChangeAspect="1"/>
            </p:cNvPicPr>
            <p:nvPr/>
          </p:nvPicPr>
          <p:blipFill>
            <a:blip r:embed="rId3"/>
            <a:stretch>
              <a:fillRect/>
            </a:stretch>
          </p:blipFill>
          <p:spPr>
            <a:xfrm>
              <a:off x="365977" y="1542256"/>
              <a:ext cx="2445312" cy="1620618"/>
            </a:xfrm>
            <a:prstGeom prst="rect">
              <a:avLst/>
            </a:prstGeom>
          </p:spPr>
        </p:pic>
        <p:sp>
          <p:nvSpPr>
            <p:cNvPr id="11" name="TextBox 10">
              <a:extLst>
                <a:ext uri="{FF2B5EF4-FFF2-40B4-BE49-F238E27FC236}">
                  <a16:creationId xmlns:a16="http://schemas.microsoft.com/office/drawing/2014/main" id="{17BBFAEB-7336-0F49-BB04-7C6800493A41}"/>
                </a:ext>
              </a:extLst>
            </p:cNvPr>
            <p:cNvSpPr txBox="1"/>
            <p:nvPr/>
          </p:nvSpPr>
          <p:spPr>
            <a:xfrm>
              <a:off x="687136" y="1522939"/>
              <a:ext cx="1802994" cy="461665"/>
            </a:xfrm>
            <a:prstGeom prst="rect">
              <a:avLst/>
            </a:prstGeom>
            <a:noFill/>
          </p:spPr>
          <p:txBody>
            <a:bodyPr wrap="none" rtlCol="0">
              <a:spAutoFit/>
            </a:bodyPr>
            <a:lstStyle/>
            <a:p>
              <a:r>
                <a:rPr lang="en-US" sz="2400" b="1" dirty="0">
                  <a:solidFill>
                    <a:srgbClr val="FF0000"/>
                  </a:solidFill>
                </a:rPr>
                <a:t>2 wt% Cu NP</a:t>
              </a:r>
            </a:p>
          </p:txBody>
        </p:sp>
      </p:grpSp>
      <p:grpSp>
        <p:nvGrpSpPr>
          <p:cNvPr id="28" name="Group 27">
            <a:extLst>
              <a:ext uri="{FF2B5EF4-FFF2-40B4-BE49-F238E27FC236}">
                <a16:creationId xmlns:a16="http://schemas.microsoft.com/office/drawing/2014/main" id="{98C5CEAE-7E5C-4042-B4E6-8DE279B37E8D}"/>
              </a:ext>
            </a:extLst>
          </p:cNvPr>
          <p:cNvGrpSpPr/>
          <p:nvPr/>
        </p:nvGrpSpPr>
        <p:grpSpPr>
          <a:xfrm>
            <a:off x="1048893" y="3329928"/>
            <a:ext cx="2445312" cy="1696622"/>
            <a:chOff x="365977" y="3187048"/>
            <a:chExt cx="2445312" cy="1696622"/>
          </a:xfrm>
        </p:grpSpPr>
        <p:pic>
          <p:nvPicPr>
            <p:cNvPr id="8" name="Picture 7">
              <a:extLst>
                <a:ext uri="{FF2B5EF4-FFF2-40B4-BE49-F238E27FC236}">
                  <a16:creationId xmlns:a16="http://schemas.microsoft.com/office/drawing/2014/main" id="{7B52918E-C9B2-F64F-AAF9-1D09A55AC767}"/>
                </a:ext>
              </a:extLst>
            </p:cNvPr>
            <p:cNvPicPr>
              <a:picLocks noChangeAspect="1"/>
            </p:cNvPicPr>
            <p:nvPr/>
          </p:nvPicPr>
          <p:blipFill>
            <a:blip r:embed="rId4"/>
            <a:stretch>
              <a:fillRect/>
            </a:stretch>
          </p:blipFill>
          <p:spPr>
            <a:xfrm>
              <a:off x="365977" y="3257713"/>
              <a:ext cx="2445312" cy="1625957"/>
            </a:xfrm>
            <a:prstGeom prst="rect">
              <a:avLst/>
            </a:prstGeom>
          </p:spPr>
        </p:pic>
        <p:sp>
          <p:nvSpPr>
            <p:cNvPr id="12" name="TextBox 11">
              <a:extLst>
                <a:ext uri="{FF2B5EF4-FFF2-40B4-BE49-F238E27FC236}">
                  <a16:creationId xmlns:a16="http://schemas.microsoft.com/office/drawing/2014/main" id="{0C445CC3-5F00-EC4F-BCC4-410DAE51B3CF}"/>
                </a:ext>
              </a:extLst>
            </p:cNvPr>
            <p:cNvSpPr txBox="1"/>
            <p:nvPr/>
          </p:nvSpPr>
          <p:spPr>
            <a:xfrm>
              <a:off x="687136" y="3187048"/>
              <a:ext cx="1802994" cy="461665"/>
            </a:xfrm>
            <a:prstGeom prst="rect">
              <a:avLst/>
            </a:prstGeom>
            <a:noFill/>
          </p:spPr>
          <p:txBody>
            <a:bodyPr wrap="none" rtlCol="0">
              <a:spAutoFit/>
            </a:bodyPr>
            <a:lstStyle/>
            <a:p>
              <a:r>
                <a:rPr lang="en-US" sz="2400" b="1" dirty="0">
                  <a:solidFill>
                    <a:srgbClr val="FF0000"/>
                  </a:solidFill>
                </a:rPr>
                <a:t>4 wt% Cu NP</a:t>
              </a:r>
            </a:p>
          </p:txBody>
        </p:sp>
      </p:grpSp>
      <p:pic>
        <p:nvPicPr>
          <p:cNvPr id="31" name="Picture 30" descr="A picture containing crowd&#10;&#10;Description automatically generated">
            <a:extLst>
              <a:ext uri="{FF2B5EF4-FFF2-40B4-BE49-F238E27FC236}">
                <a16:creationId xmlns:a16="http://schemas.microsoft.com/office/drawing/2014/main" id="{3DB69095-B5B8-444A-8C2D-ED825B6CB2E5}"/>
              </a:ext>
            </a:extLst>
          </p:cNvPr>
          <p:cNvPicPr>
            <a:picLocks noChangeAspect="1"/>
          </p:cNvPicPr>
          <p:nvPr/>
        </p:nvPicPr>
        <p:blipFill>
          <a:blip r:embed="rId5"/>
          <a:stretch>
            <a:fillRect/>
          </a:stretch>
        </p:blipFill>
        <p:spPr>
          <a:xfrm>
            <a:off x="4496192" y="1572382"/>
            <a:ext cx="3097601" cy="2413935"/>
          </a:xfrm>
          <a:prstGeom prst="rect">
            <a:avLst/>
          </a:prstGeom>
        </p:spPr>
      </p:pic>
      <p:grpSp>
        <p:nvGrpSpPr>
          <p:cNvPr id="27" name="Group 26">
            <a:extLst>
              <a:ext uri="{FF2B5EF4-FFF2-40B4-BE49-F238E27FC236}">
                <a16:creationId xmlns:a16="http://schemas.microsoft.com/office/drawing/2014/main" id="{5463CE54-F339-FC40-8B16-E5872813673A}"/>
              </a:ext>
            </a:extLst>
          </p:cNvPr>
          <p:cNvGrpSpPr/>
          <p:nvPr/>
        </p:nvGrpSpPr>
        <p:grpSpPr>
          <a:xfrm>
            <a:off x="1048893" y="5109859"/>
            <a:ext cx="2445312" cy="1673066"/>
            <a:chOff x="365977" y="4966979"/>
            <a:chExt cx="2445312" cy="1673066"/>
          </a:xfrm>
        </p:grpSpPr>
        <p:pic>
          <p:nvPicPr>
            <p:cNvPr id="10" name="Picture 9" descr="A picture containing outdoor, rock, barnacle, crowd&#10;&#10;Description automatically generated">
              <a:extLst>
                <a:ext uri="{FF2B5EF4-FFF2-40B4-BE49-F238E27FC236}">
                  <a16:creationId xmlns:a16="http://schemas.microsoft.com/office/drawing/2014/main" id="{DE84034A-A660-DA43-A985-0041C68D4038}"/>
                </a:ext>
              </a:extLst>
            </p:cNvPr>
            <p:cNvPicPr>
              <a:picLocks noChangeAspect="1"/>
            </p:cNvPicPr>
            <p:nvPr/>
          </p:nvPicPr>
          <p:blipFill>
            <a:blip r:embed="rId6"/>
            <a:stretch>
              <a:fillRect/>
            </a:stretch>
          </p:blipFill>
          <p:spPr>
            <a:xfrm>
              <a:off x="365977" y="5014088"/>
              <a:ext cx="2445312" cy="1625957"/>
            </a:xfrm>
            <a:prstGeom prst="rect">
              <a:avLst/>
            </a:prstGeom>
          </p:spPr>
        </p:pic>
        <p:sp>
          <p:nvSpPr>
            <p:cNvPr id="13" name="TextBox 12">
              <a:extLst>
                <a:ext uri="{FF2B5EF4-FFF2-40B4-BE49-F238E27FC236}">
                  <a16:creationId xmlns:a16="http://schemas.microsoft.com/office/drawing/2014/main" id="{24320207-D4F9-2946-BD37-5A66BC0806A4}"/>
                </a:ext>
              </a:extLst>
            </p:cNvPr>
            <p:cNvSpPr txBox="1"/>
            <p:nvPr/>
          </p:nvSpPr>
          <p:spPr>
            <a:xfrm>
              <a:off x="687136" y="4966979"/>
              <a:ext cx="1802994" cy="461665"/>
            </a:xfrm>
            <a:prstGeom prst="rect">
              <a:avLst/>
            </a:prstGeom>
            <a:noFill/>
          </p:spPr>
          <p:txBody>
            <a:bodyPr wrap="square" rtlCol="0">
              <a:spAutoFit/>
            </a:bodyPr>
            <a:lstStyle/>
            <a:p>
              <a:r>
                <a:rPr lang="en-US" sz="2400" b="1" dirty="0">
                  <a:solidFill>
                    <a:srgbClr val="FF0000"/>
                  </a:solidFill>
                </a:rPr>
                <a:t>8 wt% Cu NP</a:t>
              </a:r>
            </a:p>
          </p:txBody>
        </p:sp>
      </p:grpSp>
      <p:grpSp>
        <p:nvGrpSpPr>
          <p:cNvPr id="62" name="Group 61">
            <a:extLst>
              <a:ext uri="{FF2B5EF4-FFF2-40B4-BE49-F238E27FC236}">
                <a16:creationId xmlns:a16="http://schemas.microsoft.com/office/drawing/2014/main" id="{9F7C6137-FF3A-7A42-B107-9911A4577E45}"/>
              </a:ext>
            </a:extLst>
          </p:cNvPr>
          <p:cNvGrpSpPr/>
          <p:nvPr/>
        </p:nvGrpSpPr>
        <p:grpSpPr>
          <a:xfrm>
            <a:off x="2085683" y="2995058"/>
            <a:ext cx="2684792" cy="3096039"/>
            <a:chOff x="2085683" y="2852178"/>
            <a:chExt cx="2684792" cy="3096039"/>
          </a:xfrm>
        </p:grpSpPr>
        <p:sp>
          <p:nvSpPr>
            <p:cNvPr id="32" name="Rectangle 31">
              <a:extLst>
                <a:ext uri="{FF2B5EF4-FFF2-40B4-BE49-F238E27FC236}">
                  <a16:creationId xmlns:a16="http://schemas.microsoft.com/office/drawing/2014/main" id="{1B8C2861-C76A-174C-9EBA-26668C375848}"/>
                </a:ext>
              </a:extLst>
            </p:cNvPr>
            <p:cNvSpPr>
              <a:spLocks noChangeAspect="1"/>
            </p:cNvSpPr>
            <p:nvPr/>
          </p:nvSpPr>
          <p:spPr>
            <a:xfrm>
              <a:off x="2085683" y="5440162"/>
              <a:ext cx="651945" cy="508055"/>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52BFABDD-4031-C444-83CF-E7D235DE0110}"/>
                </a:ext>
              </a:extLst>
            </p:cNvPr>
            <p:cNvCxnSpPr>
              <a:cxnSpLocks/>
            </p:cNvCxnSpPr>
            <p:nvPr/>
          </p:nvCxnSpPr>
          <p:spPr>
            <a:xfrm flipV="1">
              <a:off x="2737628" y="2852178"/>
              <a:ext cx="2032847" cy="276331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64817494-CD9D-ED40-847D-D94A981AFBDB}"/>
              </a:ext>
            </a:extLst>
          </p:cNvPr>
          <p:cNvGrpSpPr/>
          <p:nvPr/>
        </p:nvGrpSpPr>
        <p:grpSpPr>
          <a:xfrm>
            <a:off x="8557144" y="1744868"/>
            <a:ext cx="2086944" cy="1632804"/>
            <a:chOff x="8229640" y="1357590"/>
            <a:chExt cx="2086944" cy="1632804"/>
          </a:xfrm>
        </p:grpSpPr>
        <p:pic>
          <p:nvPicPr>
            <p:cNvPr id="22" name="Picture 21" descr="A picture containing tree, green&#10;&#10;Description automatically generated">
              <a:extLst>
                <a:ext uri="{FF2B5EF4-FFF2-40B4-BE49-F238E27FC236}">
                  <a16:creationId xmlns:a16="http://schemas.microsoft.com/office/drawing/2014/main" id="{BCF3D909-F405-184D-A1F2-5FCA83D1ACFC}"/>
                </a:ext>
              </a:extLst>
            </p:cNvPr>
            <p:cNvPicPr>
              <a:picLocks noChangeAspect="1"/>
            </p:cNvPicPr>
            <p:nvPr/>
          </p:nvPicPr>
          <p:blipFill>
            <a:blip r:embed="rId7"/>
            <a:stretch>
              <a:fillRect/>
            </a:stretch>
          </p:blipFill>
          <p:spPr>
            <a:xfrm>
              <a:off x="8229640" y="1358370"/>
              <a:ext cx="2086944" cy="1632024"/>
            </a:xfrm>
            <a:prstGeom prst="rect">
              <a:avLst/>
            </a:prstGeom>
          </p:spPr>
        </p:pic>
        <p:sp>
          <p:nvSpPr>
            <p:cNvPr id="37" name="TextBox 36">
              <a:extLst>
                <a:ext uri="{FF2B5EF4-FFF2-40B4-BE49-F238E27FC236}">
                  <a16:creationId xmlns:a16="http://schemas.microsoft.com/office/drawing/2014/main" id="{D4FD494E-EA43-A64C-B9B9-2F62BA6429FA}"/>
                </a:ext>
              </a:extLst>
            </p:cNvPr>
            <p:cNvSpPr txBox="1"/>
            <p:nvPr/>
          </p:nvSpPr>
          <p:spPr>
            <a:xfrm>
              <a:off x="9967337" y="1357590"/>
              <a:ext cx="336952" cy="369332"/>
            </a:xfrm>
            <a:prstGeom prst="rect">
              <a:avLst/>
            </a:prstGeom>
            <a:noFill/>
          </p:spPr>
          <p:txBody>
            <a:bodyPr wrap="none" rtlCol="0">
              <a:spAutoFit/>
            </a:bodyPr>
            <a:lstStyle/>
            <a:p>
              <a:r>
                <a:rPr lang="en-US" b="1" dirty="0">
                  <a:solidFill>
                    <a:srgbClr val="00B050"/>
                  </a:solidFill>
                </a:rPr>
                <a:t>O</a:t>
              </a:r>
            </a:p>
          </p:txBody>
        </p:sp>
      </p:grpSp>
      <p:grpSp>
        <p:nvGrpSpPr>
          <p:cNvPr id="41" name="Group 40">
            <a:extLst>
              <a:ext uri="{FF2B5EF4-FFF2-40B4-BE49-F238E27FC236}">
                <a16:creationId xmlns:a16="http://schemas.microsoft.com/office/drawing/2014/main" id="{DAD703F2-3C5F-7745-A1E5-1612A9CAFAAC}"/>
              </a:ext>
            </a:extLst>
          </p:cNvPr>
          <p:cNvGrpSpPr/>
          <p:nvPr/>
        </p:nvGrpSpPr>
        <p:grpSpPr>
          <a:xfrm>
            <a:off x="8544849" y="3377672"/>
            <a:ext cx="2099768" cy="1663225"/>
            <a:chOff x="8217345" y="2990394"/>
            <a:chExt cx="2099768" cy="1663225"/>
          </a:xfrm>
        </p:grpSpPr>
        <p:pic>
          <p:nvPicPr>
            <p:cNvPr id="24" name="Picture 23">
              <a:extLst>
                <a:ext uri="{FF2B5EF4-FFF2-40B4-BE49-F238E27FC236}">
                  <a16:creationId xmlns:a16="http://schemas.microsoft.com/office/drawing/2014/main" id="{DE12AC40-E8A5-B14A-918A-46C342A6B77E}"/>
                </a:ext>
              </a:extLst>
            </p:cNvPr>
            <p:cNvPicPr>
              <a:picLocks noChangeAspect="1"/>
            </p:cNvPicPr>
            <p:nvPr/>
          </p:nvPicPr>
          <p:blipFill>
            <a:blip r:embed="rId8"/>
            <a:stretch>
              <a:fillRect/>
            </a:stretch>
          </p:blipFill>
          <p:spPr>
            <a:xfrm>
              <a:off x="8217345" y="3021595"/>
              <a:ext cx="2086944" cy="1632024"/>
            </a:xfrm>
            <a:prstGeom prst="rect">
              <a:avLst/>
            </a:prstGeom>
          </p:spPr>
        </p:pic>
        <p:sp>
          <p:nvSpPr>
            <p:cNvPr id="38" name="TextBox 37">
              <a:extLst>
                <a:ext uri="{FF2B5EF4-FFF2-40B4-BE49-F238E27FC236}">
                  <a16:creationId xmlns:a16="http://schemas.microsoft.com/office/drawing/2014/main" id="{C2540F2C-55CF-D94C-8666-C8D69D5562A7}"/>
                </a:ext>
              </a:extLst>
            </p:cNvPr>
            <p:cNvSpPr txBox="1"/>
            <p:nvPr/>
          </p:nvSpPr>
          <p:spPr>
            <a:xfrm>
              <a:off x="9967337" y="2990394"/>
              <a:ext cx="349776" cy="369332"/>
            </a:xfrm>
            <a:prstGeom prst="rect">
              <a:avLst/>
            </a:prstGeom>
            <a:noFill/>
          </p:spPr>
          <p:txBody>
            <a:bodyPr wrap="none" rtlCol="0">
              <a:spAutoFit/>
            </a:bodyPr>
            <a:lstStyle/>
            <a:p>
              <a:r>
                <a:rPr lang="en-US" b="1" dirty="0">
                  <a:solidFill>
                    <a:srgbClr val="CC1AF1"/>
                  </a:solidFill>
                </a:rPr>
                <a:t>Si</a:t>
              </a:r>
            </a:p>
          </p:txBody>
        </p:sp>
      </p:grpSp>
      <p:grpSp>
        <p:nvGrpSpPr>
          <p:cNvPr id="40" name="Group 39">
            <a:extLst>
              <a:ext uri="{FF2B5EF4-FFF2-40B4-BE49-F238E27FC236}">
                <a16:creationId xmlns:a16="http://schemas.microsoft.com/office/drawing/2014/main" id="{C52737D7-E8C3-CA46-A425-E21FBC927694}"/>
              </a:ext>
            </a:extLst>
          </p:cNvPr>
          <p:cNvGrpSpPr/>
          <p:nvPr/>
        </p:nvGrpSpPr>
        <p:grpSpPr>
          <a:xfrm>
            <a:off x="8546707" y="5083599"/>
            <a:ext cx="2097381" cy="1632025"/>
            <a:chOff x="8219203" y="4696321"/>
            <a:chExt cx="2097381" cy="1632025"/>
          </a:xfrm>
        </p:grpSpPr>
        <p:pic>
          <p:nvPicPr>
            <p:cNvPr id="26" name="Picture 25" descr="A picture containing text, tree, outdoor, forest&#10;&#10;Description automatically generated">
              <a:extLst>
                <a:ext uri="{FF2B5EF4-FFF2-40B4-BE49-F238E27FC236}">
                  <a16:creationId xmlns:a16="http://schemas.microsoft.com/office/drawing/2014/main" id="{C1663088-1BD1-9146-A716-8C096AC99C46}"/>
                </a:ext>
              </a:extLst>
            </p:cNvPr>
            <p:cNvPicPr>
              <a:picLocks noChangeAspect="1"/>
            </p:cNvPicPr>
            <p:nvPr/>
          </p:nvPicPr>
          <p:blipFill>
            <a:blip r:embed="rId9"/>
            <a:stretch>
              <a:fillRect/>
            </a:stretch>
          </p:blipFill>
          <p:spPr>
            <a:xfrm>
              <a:off x="8219203" y="4696322"/>
              <a:ext cx="2086944" cy="1632024"/>
            </a:xfrm>
            <a:prstGeom prst="rect">
              <a:avLst/>
            </a:prstGeom>
          </p:spPr>
        </p:pic>
        <p:sp>
          <p:nvSpPr>
            <p:cNvPr id="39" name="TextBox 38">
              <a:extLst>
                <a:ext uri="{FF2B5EF4-FFF2-40B4-BE49-F238E27FC236}">
                  <a16:creationId xmlns:a16="http://schemas.microsoft.com/office/drawing/2014/main" id="{FD15A07C-C41E-674C-8132-7C75AEDBC0ED}"/>
                </a:ext>
              </a:extLst>
            </p:cNvPr>
            <p:cNvSpPr txBox="1"/>
            <p:nvPr/>
          </p:nvSpPr>
          <p:spPr>
            <a:xfrm>
              <a:off x="9886278" y="4696321"/>
              <a:ext cx="430306" cy="369332"/>
            </a:xfrm>
            <a:prstGeom prst="rect">
              <a:avLst/>
            </a:prstGeom>
            <a:noFill/>
          </p:spPr>
          <p:txBody>
            <a:bodyPr wrap="square" rtlCol="0">
              <a:spAutoFit/>
            </a:bodyPr>
            <a:lstStyle/>
            <a:p>
              <a:r>
                <a:rPr lang="en-US" b="1" dirty="0">
                  <a:solidFill>
                    <a:srgbClr val="92D050"/>
                  </a:solidFill>
                </a:rPr>
                <a:t>Cu</a:t>
              </a:r>
            </a:p>
          </p:txBody>
        </p:sp>
      </p:grpSp>
      <p:sp>
        <p:nvSpPr>
          <p:cNvPr id="47" name="TextBox 46">
            <a:extLst>
              <a:ext uri="{FF2B5EF4-FFF2-40B4-BE49-F238E27FC236}">
                <a16:creationId xmlns:a16="http://schemas.microsoft.com/office/drawing/2014/main" id="{01F551C9-9443-CA4D-835E-5582DFF7C86B}"/>
              </a:ext>
            </a:extLst>
          </p:cNvPr>
          <p:cNvSpPr txBox="1"/>
          <p:nvPr/>
        </p:nvSpPr>
        <p:spPr>
          <a:xfrm>
            <a:off x="8572044" y="1397832"/>
            <a:ext cx="2044599" cy="369332"/>
          </a:xfrm>
          <a:prstGeom prst="rect">
            <a:avLst/>
          </a:prstGeom>
          <a:noFill/>
        </p:spPr>
        <p:txBody>
          <a:bodyPr wrap="none" rtlCol="0">
            <a:spAutoFit/>
          </a:bodyPr>
          <a:lstStyle/>
          <a:p>
            <a:r>
              <a:rPr lang="en-US" b="1" dirty="0"/>
              <a:t>Elemental Mapping</a:t>
            </a:r>
          </a:p>
        </p:txBody>
      </p:sp>
      <p:grpSp>
        <p:nvGrpSpPr>
          <p:cNvPr id="48" name="Group 47">
            <a:extLst>
              <a:ext uri="{FF2B5EF4-FFF2-40B4-BE49-F238E27FC236}">
                <a16:creationId xmlns:a16="http://schemas.microsoft.com/office/drawing/2014/main" id="{C28BB6F2-F892-9844-B528-FCEFC2313E55}"/>
              </a:ext>
            </a:extLst>
          </p:cNvPr>
          <p:cNvGrpSpPr>
            <a:grpSpLocks noChangeAspect="1"/>
          </p:cNvGrpSpPr>
          <p:nvPr/>
        </p:nvGrpSpPr>
        <p:grpSpPr>
          <a:xfrm>
            <a:off x="4510687" y="4033346"/>
            <a:ext cx="3097600" cy="2412010"/>
            <a:chOff x="3895824" y="3971712"/>
            <a:chExt cx="3371761" cy="2636138"/>
          </a:xfrm>
        </p:grpSpPr>
        <p:grpSp>
          <p:nvGrpSpPr>
            <p:cNvPr id="46" name="Group 45">
              <a:extLst>
                <a:ext uri="{FF2B5EF4-FFF2-40B4-BE49-F238E27FC236}">
                  <a16:creationId xmlns:a16="http://schemas.microsoft.com/office/drawing/2014/main" id="{6D8332FC-3F66-B046-A3A6-22E9CDBC2250}"/>
                </a:ext>
              </a:extLst>
            </p:cNvPr>
            <p:cNvGrpSpPr/>
            <p:nvPr/>
          </p:nvGrpSpPr>
          <p:grpSpPr>
            <a:xfrm>
              <a:off x="3895824" y="3971712"/>
              <a:ext cx="3371761" cy="2636138"/>
              <a:chOff x="3916597" y="4019851"/>
              <a:chExt cx="3371761" cy="2636138"/>
            </a:xfrm>
          </p:grpSpPr>
          <p:pic>
            <p:nvPicPr>
              <p:cNvPr id="18" name="Picture 17" descr="A picture containing purple&#10;&#10;Description automatically generated">
                <a:extLst>
                  <a:ext uri="{FF2B5EF4-FFF2-40B4-BE49-F238E27FC236}">
                    <a16:creationId xmlns:a16="http://schemas.microsoft.com/office/drawing/2014/main" id="{1007CDE5-C576-984E-9CDE-6BD7756D64D1}"/>
                  </a:ext>
                </a:extLst>
              </p:cNvPr>
              <p:cNvPicPr>
                <a:picLocks noChangeAspect="1"/>
              </p:cNvPicPr>
              <p:nvPr/>
            </p:nvPicPr>
            <p:blipFill>
              <a:blip r:embed="rId10"/>
              <a:stretch>
                <a:fillRect/>
              </a:stretch>
            </p:blipFill>
            <p:spPr>
              <a:xfrm>
                <a:off x="3916597" y="4028404"/>
                <a:ext cx="3371761" cy="2627585"/>
              </a:xfrm>
              <a:prstGeom prst="rect">
                <a:avLst/>
              </a:prstGeom>
            </p:spPr>
          </p:pic>
          <p:sp>
            <p:nvSpPr>
              <p:cNvPr id="45" name="TextBox 44">
                <a:extLst>
                  <a:ext uri="{FF2B5EF4-FFF2-40B4-BE49-F238E27FC236}">
                    <a16:creationId xmlns:a16="http://schemas.microsoft.com/office/drawing/2014/main" id="{6EF6EC0E-81A6-7946-9146-B6C6E8A3EE5D}"/>
                  </a:ext>
                </a:extLst>
              </p:cNvPr>
              <p:cNvSpPr txBox="1"/>
              <p:nvPr/>
            </p:nvSpPr>
            <p:spPr>
              <a:xfrm>
                <a:off x="5305827" y="4019851"/>
                <a:ext cx="551754" cy="369332"/>
              </a:xfrm>
              <a:prstGeom prst="rect">
                <a:avLst/>
              </a:prstGeom>
              <a:noFill/>
            </p:spPr>
            <p:txBody>
              <a:bodyPr wrap="none" rtlCol="0">
                <a:spAutoFit/>
              </a:bodyPr>
              <a:lstStyle/>
              <a:p>
                <a:r>
                  <a:rPr lang="en-US" b="1" dirty="0">
                    <a:solidFill>
                      <a:schemeClr val="bg1"/>
                    </a:solidFill>
                  </a:rPr>
                  <a:t>EDS</a:t>
                </a:r>
              </a:p>
            </p:txBody>
          </p:sp>
        </p:grpSp>
        <p:pic>
          <p:nvPicPr>
            <p:cNvPr id="20" name="Picture 19" descr="A picture containing bubble chart&#10;&#10;Description automatically generated">
              <a:extLst>
                <a:ext uri="{FF2B5EF4-FFF2-40B4-BE49-F238E27FC236}">
                  <a16:creationId xmlns:a16="http://schemas.microsoft.com/office/drawing/2014/main" id="{E84295D4-6E09-BF42-98CA-FEECEF4D4F1F}"/>
                </a:ext>
              </a:extLst>
            </p:cNvPr>
            <p:cNvPicPr>
              <a:picLocks noChangeAspect="1"/>
            </p:cNvPicPr>
            <p:nvPr/>
          </p:nvPicPr>
          <p:blipFill>
            <a:blip r:embed="rId11"/>
            <a:stretch>
              <a:fillRect/>
            </a:stretch>
          </p:blipFill>
          <p:spPr>
            <a:xfrm>
              <a:off x="6230988" y="4097569"/>
              <a:ext cx="924464" cy="1174319"/>
            </a:xfrm>
            <a:prstGeom prst="rect">
              <a:avLst/>
            </a:prstGeom>
          </p:spPr>
        </p:pic>
      </p:grpSp>
      <p:grpSp>
        <p:nvGrpSpPr>
          <p:cNvPr id="60" name="Group 59">
            <a:extLst>
              <a:ext uri="{FF2B5EF4-FFF2-40B4-BE49-F238E27FC236}">
                <a16:creationId xmlns:a16="http://schemas.microsoft.com/office/drawing/2014/main" id="{B182F77B-73B4-3C48-92BB-23FA0DC69250}"/>
              </a:ext>
            </a:extLst>
          </p:cNvPr>
          <p:cNvGrpSpPr/>
          <p:nvPr/>
        </p:nvGrpSpPr>
        <p:grpSpPr>
          <a:xfrm>
            <a:off x="7243171" y="1604014"/>
            <a:ext cx="1318115" cy="3102230"/>
            <a:chOff x="7023246" y="1604014"/>
            <a:chExt cx="1318115" cy="3102230"/>
          </a:xfrm>
        </p:grpSpPr>
        <p:cxnSp>
          <p:nvCxnSpPr>
            <p:cNvPr id="52" name="Straight Connector 51">
              <a:extLst>
                <a:ext uri="{FF2B5EF4-FFF2-40B4-BE49-F238E27FC236}">
                  <a16:creationId xmlns:a16="http://schemas.microsoft.com/office/drawing/2014/main" id="{09658FE5-20E8-A249-8826-11173A232847}"/>
                </a:ext>
              </a:extLst>
            </p:cNvPr>
            <p:cNvCxnSpPr>
              <a:cxnSpLocks/>
            </p:cNvCxnSpPr>
            <p:nvPr/>
          </p:nvCxnSpPr>
          <p:spPr>
            <a:xfrm flipV="1">
              <a:off x="7023246" y="4684729"/>
              <a:ext cx="733018" cy="2151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75A8443-12C0-0C46-A5B6-9C23331737B6}"/>
                </a:ext>
              </a:extLst>
            </p:cNvPr>
            <p:cNvCxnSpPr>
              <a:cxnSpLocks/>
            </p:cNvCxnSpPr>
            <p:nvPr/>
          </p:nvCxnSpPr>
          <p:spPr>
            <a:xfrm>
              <a:off x="7745506" y="1604014"/>
              <a:ext cx="595855"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6EDAAD5-792E-A94C-88C1-39672DD32BE4}"/>
                </a:ext>
              </a:extLst>
            </p:cNvPr>
            <p:cNvCxnSpPr/>
            <p:nvPr/>
          </p:nvCxnSpPr>
          <p:spPr>
            <a:xfrm>
              <a:off x="7767018" y="1604014"/>
              <a:ext cx="0" cy="310223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4C83D64E-9277-3446-9BDC-830D9439711F}"/>
              </a:ext>
            </a:extLst>
          </p:cNvPr>
          <p:cNvGrpSpPr/>
          <p:nvPr/>
        </p:nvGrpSpPr>
        <p:grpSpPr>
          <a:xfrm>
            <a:off x="4703182" y="6435666"/>
            <a:ext cx="2785636" cy="369332"/>
            <a:chOff x="3190620" y="6321364"/>
            <a:chExt cx="2785636" cy="369332"/>
          </a:xfrm>
        </p:grpSpPr>
        <p:sp>
          <p:nvSpPr>
            <p:cNvPr id="49" name="TextBox 48">
              <a:extLst>
                <a:ext uri="{FF2B5EF4-FFF2-40B4-BE49-F238E27FC236}">
                  <a16:creationId xmlns:a16="http://schemas.microsoft.com/office/drawing/2014/main" id="{E12FBCE7-9E41-8A44-B1AF-2F126CEFE6C3}"/>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50" name="TextBox 49">
              <a:extLst>
                <a:ext uri="{FF2B5EF4-FFF2-40B4-BE49-F238E27FC236}">
                  <a16:creationId xmlns:a16="http://schemas.microsoft.com/office/drawing/2014/main" id="{3AE4B0FC-CA54-2A4E-81A8-834E28A1744C}"/>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 - 2022 - 4818</a:t>
              </a:r>
            </a:p>
          </p:txBody>
        </p:sp>
      </p:grpSp>
      <p:sp>
        <p:nvSpPr>
          <p:cNvPr id="5" name="Rectangle 4">
            <a:extLst>
              <a:ext uri="{FF2B5EF4-FFF2-40B4-BE49-F238E27FC236}">
                <a16:creationId xmlns:a16="http://schemas.microsoft.com/office/drawing/2014/main" id="{41D5D558-5ED9-0357-CA35-E91678885A56}"/>
              </a:ext>
            </a:extLst>
          </p:cNvPr>
          <p:cNvSpPr/>
          <p:nvPr/>
        </p:nvSpPr>
        <p:spPr>
          <a:xfrm>
            <a:off x="9369631" y="5222979"/>
            <a:ext cx="844151" cy="1133371"/>
          </a:xfrm>
          <a:prstGeom prst="rect">
            <a:avLst/>
          </a:prstGeom>
          <a:noFill/>
          <a:ln w="28575">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12FB7DB-E1A3-461D-201E-53A24758BC63}"/>
              </a:ext>
            </a:extLst>
          </p:cNvPr>
          <p:cNvCxnSpPr/>
          <p:nvPr/>
        </p:nvCxnSpPr>
        <p:spPr>
          <a:xfrm>
            <a:off x="10213782" y="5452931"/>
            <a:ext cx="58088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FAED0E-21A1-0338-110A-3A0F45496B8F}"/>
              </a:ext>
            </a:extLst>
          </p:cNvPr>
          <p:cNvSpPr txBox="1"/>
          <p:nvPr/>
        </p:nvSpPr>
        <p:spPr>
          <a:xfrm>
            <a:off x="10629171" y="5098405"/>
            <a:ext cx="1527022" cy="1400383"/>
          </a:xfrm>
          <a:prstGeom prst="rect">
            <a:avLst/>
          </a:prstGeom>
          <a:noFill/>
        </p:spPr>
        <p:txBody>
          <a:bodyPr wrap="square" rtlCol="0">
            <a:spAutoFit/>
          </a:bodyPr>
          <a:lstStyle/>
          <a:p>
            <a:pPr algn="ctr"/>
            <a:r>
              <a:rPr lang="en-US" sz="1700" dirty="0">
                <a:solidFill>
                  <a:srgbClr val="C00000"/>
                </a:solidFill>
              </a:rPr>
              <a:t>Widespread Cu aggregates &gt;1 µm despite starting at 20 nm</a:t>
            </a:r>
          </a:p>
        </p:txBody>
      </p:sp>
      <p:pic>
        <p:nvPicPr>
          <p:cNvPr id="51" name="Content Placeholder 10" descr="A picture containing text, clock&#10;&#10;Description automatically generated">
            <a:extLst>
              <a:ext uri="{FF2B5EF4-FFF2-40B4-BE49-F238E27FC236}">
                <a16:creationId xmlns:a16="http://schemas.microsoft.com/office/drawing/2014/main" id="{DB3375B4-D612-9443-8BA8-9561CBDB42C9}"/>
              </a:ext>
            </a:extLst>
          </p:cNvPr>
          <p:cNvPicPr>
            <a:picLocks noChangeAspect="1"/>
          </p:cNvPicPr>
          <p:nvPr/>
        </p:nvPicPr>
        <p:blipFill>
          <a:blip r:embed="rId12">
            <a:alphaModFix amt="3000"/>
          </a:blip>
          <a:stretch>
            <a:fillRect/>
          </a:stretch>
        </p:blipFill>
        <p:spPr>
          <a:xfrm>
            <a:off x="436650" y="1954567"/>
            <a:ext cx="11318701" cy="2948866"/>
          </a:xfrm>
          <a:prstGeom prst="rect">
            <a:avLst/>
          </a:prstGeom>
        </p:spPr>
      </p:pic>
    </p:spTree>
    <p:extLst>
      <p:ext uri="{BB962C8B-B14F-4D97-AF65-F5344CB8AC3E}">
        <p14:creationId xmlns:p14="http://schemas.microsoft.com/office/powerpoint/2010/main" val="40439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86EC4F-E617-6E44-8549-70EE528940EF}"/>
              </a:ext>
            </a:extLst>
          </p:cNvPr>
          <p:cNvSpPr>
            <a:spLocks noGrp="1"/>
          </p:cNvSpPr>
          <p:nvPr>
            <p:ph type="sldNum" sz="quarter" idx="12"/>
          </p:nvPr>
        </p:nvSpPr>
        <p:spPr/>
        <p:txBody>
          <a:bodyPr/>
          <a:lstStyle/>
          <a:p>
            <a:fld id="{DC0D38B5-681F-BE4C-A94D-25669A0FA02E}" type="slidenum">
              <a:rPr lang="en-US" smtClean="0"/>
              <a:t>4</a:t>
            </a:fld>
            <a:endParaRPr lang="en-US"/>
          </a:p>
        </p:txBody>
      </p:sp>
      <p:grpSp>
        <p:nvGrpSpPr>
          <p:cNvPr id="11" name="Group 10">
            <a:extLst>
              <a:ext uri="{FF2B5EF4-FFF2-40B4-BE49-F238E27FC236}">
                <a16:creationId xmlns:a16="http://schemas.microsoft.com/office/drawing/2014/main" id="{832B516A-F1F2-B34D-8FAF-667D98F5ED09}"/>
              </a:ext>
            </a:extLst>
          </p:cNvPr>
          <p:cNvGrpSpPr>
            <a:grpSpLocks noChangeAspect="1"/>
          </p:cNvGrpSpPr>
          <p:nvPr/>
        </p:nvGrpSpPr>
        <p:grpSpPr>
          <a:xfrm>
            <a:off x="3974720" y="1193088"/>
            <a:ext cx="1256784" cy="1813961"/>
            <a:chOff x="8610600" y="1074863"/>
            <a:chExt cx="3275368" cy="4727458"/>
          </a:xfrm>
        </p:grpSpPr>
        <p:pic>
          <p:nvPicPr>
            <p:cNvPr id="5" name="Picture 4">
              <a:extLst>
                <a:ext uri="{FF2B5EF4-FFF2-40B4-BE49-F238E27FC236}">
                  <a16:creationId xmlns:a16="http://schemas.microsoft.com/office/drawing/2014/main" id="{231E7482-F980-5149-BBB1-5D17A9EBEB9A}"/>
                </a:ext>
              </a:extLst>
            </p:cNvPr>
            <p:cNvPicPr>
              <a:picLocks noChangeAspect="1"/>
            </p:cNvPicPr>
            <p:nvPr/>
          </p:nvPicPr>
          <p:blipFill>
            <a:blip r:embed="rId3"/>
            <a:stretch>
              <a:fillRect/>
            </a:stretch>
          </p:blipFill>
          <p:spPr>
            <a:xfrm>
              <a:off x="8610600" y="2526953"/>
              <a:ext cx="3275368" cy="3275368"/>
            </a:xfrm>
            <a:prstGeom prst="rect">
              <a:avLst/>
            </a:prstGeom>
          </p:spPr>
        </p:pic>
        <p:pic>
          <p:nvPicPr>
            <p:cNvPr id="9" name="Picture 8">
              <a:extLst>
                <a:ext uri="{FF2B5EF4-FFF2-40B4-BE49-F238E27FC236}">
                  <a16:creationId xmlns:a16="http://schemas.microsoft.com/office/drawing/2014/main" id="{2FE7A74E-DE6A-9E4D-9833-C196FBD577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0800000">
              <a:off x="9835429" y="1074863"/>
              <a:ext cx="715549" cy="905758"/>
            </a:xfrm>
            <a:prstGeom prst="rect">
              <a:avLst/>
            </a:prstGeom>
          </p:spPr>
        </p:pic>
        <p:pic>
          <p:nvPicPr>
            <p:cNvPr id="10" name="Picture 9">
              <a:extLst>
                <a:ext uri="{FF2B5EF4-FFF2-40B4-BE49-F238E27FC236}">
                  <a16:creationId xmlns:a16="http://schemas.microsoft.com/office/drawing/2014/main" id="{9234C6C4-0EFD-F449-A7F2-50F794A94543}"/>
                </a:ext>
              </a:extLst>
            </p:cNvPr>
            <p:cNvPicPr>
              <a:picLocks noChangeAspect="1"/>
            </p:cNvPicPr>
            <p:nvPr/>
          </p:nvPicPr>
          <p:blipFill rotWithShape="1">
            <a:blip r:embed="rId3"/>
            <a:srcRect l="43362" t="18288" r="40325" b="50936"/>
            <a:stretch/>
          </p:blipFill>
          <p:spPr>
            <a:xfrm>
              <a:off x="10022167" y="1907446"/>
              <a:ext cx="534318" cy="1008044"/>
            </a:xfrm>
            <a:prstGeom prst="rect">
              <a:avLst/>
            </a:prstGeom>
          </p:spPr>
        </p:pic>
      </p:grpSp>
      <p:pic>
        <p:nvPicPr>
          <p:cNvPr id="13" name="Picture 12">
            <a:extLst>
              <a:ext uri="{FF2B5EF4-FFF2-40B4-BE49-F238E27FC236}">
                <a16:creationId xmlns:a16="http://schemas.microsoft.com/office/drawing/2014/main" id="{DF8FF3A5-8459-9240-A5FB-E509A5FBC0F2}"/>
              </a:ext>
            </a:extLst>
          </p:cNvPr>
          <p:cNvPicPr>
            <a:picLocks noChangeAspect="1"/>
          </p:cNvPicPr>
          <p:nvPr/>
        </p:nvPicPr>
        <p:blipFill>
          <a:blip r:embed="rId3"/>
          <a:stretch>
            <a:fillRect/>
          </a:stretch>
        </p:blipFill>
        <p:spPr>
          <a:xfrm>
            <a:off x="717985" y="1255179"/>
            <a:ext cx="1792579" cy="1792579"/>
          </a:xfrm>
          <a:prstGeom prst="rect">
            <a:avLst/>
          </a:prstGeom>
        </p:spPr>
      </p:pic>
      <p:grpSp>
        <p:nvGrpSpPr>
          <p:cNvPr id="20" name="Group 19">
            <a:extLst>
              <a:ext uri="{FF2B5EF4-FFF2-40B4-BE49-F238E27FC236}">
                <a16:creationId xmlns:a16="http://schemas.microsoft.com/office/drawing/2014/main" id="{D0848C01-3705-1C40-9AD7-2B36FF87B134}"/>
              </a:ext>
            </a:extLst>
          </p:cNvPr>
          <p:cNvGrpSpPr/>
          <p:nvPr/>
        </p:nvGrpSpPr>
        <p:grpSpPr>
          <a:xfrm>
            <a:off x="2589271" y="2131592"/>
            <a:ext cx="1083823" cy="409718"/>
            <a:chOff x="7446624" y="5275321"/>
            <a:chExt cx="1083823" cy="409718"/>
          </a:xfrm>
        </p:grpSpPr>
        <p:cxnSp>
          <p:nvCxnSpPr>
            <p:cNvPr id="17" name="Straight Arrow Connector 16">
              <a:extLst>
                <a:ext uri="{FF2B5EF4-FFF2-40B4-BE49-F238E27FC236}">
                  <a16:creationId xmlns:a16="http://schemas.microsoft.com/office/drawing/2014/main" id="{4E0C663A-23A3-2A47-B3C2-9107FBC71178}"/>
                </a:ext>
              </a:extLst>
            </p:cNvPr>
            <p:cNvCxnSpPr>
              <a:cxnSpLocks/>
            </p:cNvCxnSpPr>
            <p:nvPr/>
          </p:nvCxnSpPr>
          <p:spPr>
            <a:xfrm>
              <a:off x="7488785" y="5275321"/>
              <a:ext cx="102021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22EC997-4C54-B646-AAB8-66EBA80775AD}"/>
                    </a:ext>
                  </a:extLst>
                </p:cNvPr>
                <p:cNvSpPr txBox="1"/>
                <p:nvPr/>
              </p:nvSpPr>
              <p:spPr>
                <a:xfrm>
                  <a:off x="7446624" y="5346485"/>
                  <a:ext cx="108382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Initiator,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endParaRPr lang="en-US" sz="160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922EC997-4C54-B646-AAB8-66EBA80775AD}"/>
                    </a:ext>
                  </a:extLst>
                </p:cNvPr>
                <p:cNvSpPr txBox="1">
                  <a:spLocks noRot="1" noChangeAspect="1" noMove="1" noResize="1" noEditPoints="1" noAdjustHandles="1" noChangeArrowheads="1" noChangeShapeType="1" noTextEdit="1"/>
                </p:cNvSpPr>
                <p:nvPr/>
              </p:nvSpPr>
              <p:spPr>
                <a:xfrm>
                  <a:off x="7446624" y="5346485"/>
                  <a:ext cx="1083823" cy="338554"/>
                </a:xfrm>
                <a:prstGeom prst="rect">
                  <a:avLst/>
                </a:prstGeom>
                <a:blipFill>
                  <a:blip r:embed="rId6"/>
                  <a:stretch>
                    <a:fillRect l="-2326" t="-3704" b="-25926"/>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03C3DDA3-FC7B-8B4C-8363-25E2DAA340C5}"/>
              </a:ext>
            </a:extLst>
          </p:cNvPr>
          <p:cNvGrpSpPr/>
          <p:nvPr/>
        </p:nvGrpSpPr>
        <p:grpSpPr>
          <a:xfrm>
            <a:off x="229812" y="3009421"/>
            <a:ext cx="5599936" cy="2166961"/>
            <a:chOff x="218661" y="3135930"/>
            <a:chExt cx="5599936" cy="2166961"/>
          </a:xfrm>
        </p:grpSpPr>
        <p:pic>
          <p:nvPicPr>
            <p:cNvPr id="53" name="Picture 52" descr="A picture containing indoor&#10;&#10;Description automatically generated">
              <a:extLst>
                <a:ext uri="{FF2B5EF4-FFF2-40B4-BE49-F238E27FC236}">
                  <a16:creationId xmlns:a16="http://schemas.microsoft.com/office/drawing/2014/main" id="{69A4BB0A-EF37-C443-ACF8-C69AE414EF5F}"/>
                </a:ext>
              </a:extLst>
            </p:cNvPr>
            <p:cNvPicPr>
              <a:picLocks noChangeAspect="1"/>
            </p:cNvPicPr>
            <p:nvPr/>
          </p:nvPicPr>
          <p:blipFill rotWithShape="1">
            <a:blip r:embed="rId7"/>
            <a:srcRect l="13051" t="9943" r="23373" b="5291"/>
            <a:stretch/>
          </p:blipFill>
          <p:spPr>
            <a:xfrm rot="5400000">
              <a:off x="3895857" y="3639432"/>
              <a:ext cx="1694584" cy="1632334"/>
            </a:xfrm>
            <a:prstGeom prst="rect">
              <a:avLst/>
            </a:prstGeom>
            <a:ln w="19050">
              <a:solidFill>
                <a:schemeClr val="tx1"/>
              </a:solidFill>
            </a:ln>
          </p:spPr>
        </p:pic>
        <p:sp>
          <p:nvSpPr>
            <p:cNvPr id="43" name="TextBox 4">
              <a:extLst>
                <a:ext uri="{FF2B5EF4-FFF2-40B4-BE49-F238E27FC236}">
                  <a16:creationId xmlns:a16="http://schemas.microsoft.com/office/drawing/2014/main" id="{3FB263B2-AF71-5F44-8E94-A08EF421E2AF}"/>
                </a:ext>
              </a:extLst>
            </p:cNvPr>
            <p:cNvSpPr txBox="1"/>
            <p:nvPr/>
          </p:nvSpPr>
          <p:spPr>
            <a:xfrm>
              <a:off x="218661" y="3135930"/>
              <a:ext cx="5599936" cy="587415"/>
            </a:xfrm>
            <a:prstGeom prst="rect">
              <a:avLst/>
            </a:prstGeom>
            <a:noFill/>
            <a:ln>
              <a:noFill/>
            </a:ln>
          </p:spPr>
          <p:txBody>
            <a:bodyPr wrap="square" rtlCol="0">
              <a:noAutofit/>
            </a:bodyPr>
            <a:lstStyle/>
            <a:p>
              <a:pPr marR="0" algn="ctr">
                <a:spcBef>
                  <a:spcPts val="0"/>
                </a:spcBef>
                <a:spcAft>
                  <a:spcPts val="0"/>
                </a:spcAft>
              </a:pPr>
              <a:r>
                <a:rPr lang="en-US" sz="1600" b="1" dirty="0">
                  <a:latin typeface="Arial" panose="020B0604020202020204" pitchFamily="34" charset="0"/>
                  <a:ea typeface="Calibri" panose="020F0502020204030204" pitchFamily="34" charset="0"/>
                  <a:cs typeface="Times New Roman" panose="02020603050405020304" pitchFamily="18" charset="0"/>
                </a:rPr>
                <a:t>Graft-through thermolysis </a:t>
              </a:r>
              <a:r>
                <a:rPr lang="en-US" sz="1600" b="1" dirty="0">
                  <a:effectLst/>
                  <a:latin typeface="Arial" panose="020B0604020202020204" pitchFamily="34" charset="0"/>
                  <a:ea typeface="Calibri" panose="020F0502020204030204" pitchFamily="34" charset="0"/>
                  <a:cs typeface="Times New Roman" panose="02020603050405020304" pitchFamily="18" charset="0"/>
                </a:rPr>
                <a:t>in high boiling point solvent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50" name="Rounded Rectangle 49">
            <a:extLst>
              <a:ext uri="{FF2B5EF4-FFF2-40B4-BE49-F238E27FC236}">
                <a16:creationId xmlns:a16="http://schemas.microsoft.com/office/drawing/2014/main" id="{14CE7D53-1F5A-E54E-9B52-9829C374C837}"/>
              </a:ext>
            </a:extLst>
          </p:cNvPr>
          <p:cNvSpPr/>
          <p:nvPr/>
        </p:nvSpPr>
        <p:spPr>
          <a:xfrm>
            <a:off x="363823" y="3322124"/>
            <a:ext cx="3317375" cy="3016186"/>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48" name="Straight Arrow Connector 47">
            <a:extLst>
              <a:ext uri="{FF2B5EF4-FFF2-40B4-BE49-F238E27FC236}">
                <a16:creationId xmlns:a16="http://schemas.microsoft.com/office/drawing/2014/main" id="{9033A786-38CF-2A46-A855-2F9E68D46ED1}"/>
              </a:ext>
            </a:extLst>
          </p:cNvPr>
          <p:cNvCxnSpPr>
            <a:cxnSpLocks/>
          </p:cNvCxnSpPr>
          <p:nvPr/>
        </p:nvCxnSpPr>
        <p:spPr>
          <a:xfrm>
            <a:off x="3367404" y="4516589"/>
            <a:ext cx="788249" cy="0"/>
          </a:xfrm>
          <a:prstGeom prst="straightConnector1">
            <a:avLst/>
          </a:prstGeom>
          <a:ln w="2857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9" name="Content Placeholder 35">
            <a:extLst>
              <a:ext uri="{FF2B5EF4-FFF2-40B4-BE49-F238E27FC236}">
                <a16:creationId xmlns:a16="http://schemas.microsoft.com/office/drawing/2014/main" id="{26E93D5C-5DE5-694B-A2C3-00ADA7552EE4}"/>
              </a:ext>
            </a:extLst>
          </p:cNvPr>
          <p:cNvPicPr>
            <a:picLocks noGrp="1" noChangeAspect="1"/>
          </p:cNvPicPr>
          <p:nvPr/>
        </p:nvPicPr>
        <p:blipFill rotWithShape="1">
          <a:blip r:embed="rId8" cstate="print">
            <a:extLst>
              <a:ext uri="{28A0092B-C50C-407E-A947-70E740481C1C}">
                <a14:useLocalDpi xmlns:a14="http://schemas.microsoft.com/office/drawing/2010/main" val="0"/>
              </a:ext>
            </a:extLst>
          </a:blip>
          <a:srcRect t="22306" b="22295"/>
          <a:stretch/>
        </p:blipFill>
        <p:spPr>
          <a:xfrm>
            <a:off x="588686" y="3541040"/>
            <a:ext cx="1265971" cy="965683"/>
          </a:xfrm>
          <a:prstGeom prst="rect">
            <a:avLst/>
          </a:prstGeom>
        </p:spPr>
      </p:pic>
      <p:grpSp>
        <p:nvGrpSpPr>
          <p:cNvPr id="69" name="Group 68">
            <a:extLst>
              <a:ext uri="{FF2B5EF4-FFF2-40B4-BE49-F238E27FC236}">
                <a16:creationId xmlns:a16="http://schemas.microsoft.com/office/drawing/2014/main" id="{D9D48A41-5D0D-B444-9F89-F0E656C53504}"/>
              </a:ext>
            </a:extLst>
          </p:cNvPr>
          <p:cNvGrpSpPr/>
          <p:nvPr/>
        </p:nvGrpSpPr>
        <p:grpSpPr>
          <a:xfrm>
            <a:off x="939336" y="3611354"/>
            <a:ext cx="2517765" cy="2318419"/>
            <a:chOff x="847712" y="5348128"/>
            <a:chExt cx="2517765" cy="2318419"/>
          </a:xfrm>
        </p:grpSpPr>
        <p:pic>
          <p:nvPicPr>
            <p:cNvPr id="14" name="Picture 13" descr="A picture containing text, clock&#10;&#10;Description automatically generated">
              <a:extLst>
                <a:ext uri="{FF2B5EF4-FFF2-40B4-BE49-F238E27FC236}">
                  <a16:creationId xmlns:a16="http://schemas.microsoft.com/office/drawing/2014/main" id="{DA6143EA-9CB2-D54F-AF1B-1D7832702FC8}"/>
                </a:ext>
              </a:extLst>
            </p:cNvPr>
            <p:cNvPicPr>
              <a:picLocks noChangeAspect="1"/>
            </p:cNvPicPr>
            <p:nvPr/>
          </p:nvPicPr>
          <p:blipFill>
            <a:blip r:embed="rId9"/>
            <a:stretch>
              <a:fillRect/>
            </a:stretch>
          </p:blipFill>
          <p:spPr>
            <a:xfrm>
              <a:off x="847712" y="6571173"/>
              <a:ext cx="501420" cy="1095374"/>
            </a:xfrm>
            <a:prstGeom prst="rect">
              <a:avLst/>
            </a:prstGeom>
          </p:spPr>
        </p:pic>
        <p:pic>
          <p:nvPicPr>
            <p:cNvPr id="58" name="Picture 2">
              <a:extLst>
                <a:ext uri="{FF2B5EF4-FFF2-40B4-BE49-F238E27FC236}">
                  <a16:creationId xmlns:a16="http://schemas.microsoft.com/office/drawing/2014/main" id="{2490EA5F-7566-4F4E-B252-9365BBE7B9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1897" y="5348128"/>
              <a:ext cx="1453580" cy="683239"/>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Rounded Rectangle 73">
            <a:extLst>
              <a:ext uri="{FF2B5EF4-FFF2-40B4-BE49-F238E27FC236}">
                <a16:creationId xmlns:a16="http://schemas.microsoft.com/office/drawing/2014/main" id="{52FB17BC-869C-2F48-A023-2AB591652BDF}"/>
              </a:ext>
            </a:extLst>
          </p:cNvPr>
          <p:cNvSpPr/>
          <p:nvPr/>
        </p:nvSpPr>
        <p:spPr>
          <a:xfrm>
            <a:off x="342565" y="1123567"/>
            <a:ext cx="5445131" cy="1842774"/>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TextBox 4">
            <a:extLst>
              <a:ext uri="{FF2B5EF4-FFF2-40B4-BE49-F238E27FC236}">
                <a16:creationId xmlns:a16="http://schemas.microsoft.com/office/drawing/2014/main" id="{2FC9AB4E-450B-5F41-ACF8-EAAFB5B6B10F}"/>
              </a:ext>
            </a:extLst>
          </p:cNvPr>
          <p:cNvSpPr txBox="1"/>
          <p:nvPr/>
        </p:nvSpPr>
        <p:spPr>
          <a:xfrm>
            <a:off x="342564" y="791854"/>
            <a:ext cx="5599936" cy="587415"/>
          </a:xfrm>
          <a:prstGeom prst="rect">
            <a:avLst/>
          </a:prstGeom>
          <a:noFill/>
          <a:ln>
            <a:noFill/>
          </a:ln>
        </p:spPr>
        <p:txBody>
          <a:bodyPr wrap="square" rtlCol="0">
            <a:noAutofit/>
          </a:bodyPr>
          <a:lstStyle/>
          <a:p>
            <a:pPr marR="0" algn="ctr">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Synthesis of Graft Monomer (K. Martin, M. Dickerson)</a:t>
            </a:r>
            <a:r>
              <a:rPr lang="en-US" sz="1600" b="1" baseline="30000" dirty="0">
                <a:latin typeface="Arial" panose="020B0604020202020204" pitchFamily="34"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itle 1">
            <a:extLst>
              <a:ext uri="{FF2B5EF4-FFF2-40B4-BE49-F238E27FC236}">
                <a16:creationId xmlns:a16="http://schemas.microsoft.com/office/drawing/2014/main" id="{09BDEF9F-B490-FA49-8F07-5F2000F4A801}"/>
              </a:ext>
            </a:extLst>
          </p:cNvPr>
          <p:cNvSpPr txBox="1">
            <a:spLocks/>
          </p:cNvSpPr>
          <p:nvPr/>
        </p:nvSpPr>
        <p:spPr>
          <a:xfrm>
            <a:off x="92830" y="6915"/>
            <a:ext cx="11831196" cy="5714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C00000"/>
                </a:solidFill>
                <a:latin typeface="Arial" panose="020B0604020202020204" pitchFamily="34" charset="0"/>
                <a:ea typeface="+mj-ea"/>
                <a:cs typeface="Arial" panose="020B0604020202020204" pitchFamily="34" charset="0"/>
              </a:defRPr>
            </a:lvl1pPr>
          </a:lstStyle>
          <a:p>
            <a:r>
              <a:rPr lang="en-US" sz="2800" dirty="0">
                <a:solidFill>
                  <a:schemeClr val="tx1"/>
                </a:solidFill>
                <a:latin typeface="+mj-lt"/>
              </a:rPr>
              <a:t>One-pot Synthesis of a PCP-Grafted and PCP-Dispersible Nanoparticle</a:t>
            </a:r>
          </a:p>
        </p:txBody>
      </p:sp>
      <p:pic>
        <p:nvPicPr>
          <p:cNvPr id="41" name="Picture 40">
            <a:extLst>
              <a:ext uri="{FF2B5EF4-FFF2-40B4-BE49-F238E27FC236}">
                <a16:creationId xmlns:a16="http://schemas.microsoft.com/office/drawing/2014/main" id="{C35077DC-D73C-4D4C-9B9B-A6AAB391A5D9}"/>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938133" y="5327820"/>
            <a:ext cx="1632334" cy="864556"/>
          </a:xfrm>
          <a:prstGeom prst="rect">
            <a:avLst/>
          </a:prstGeom>
          <a:ln>
            <a:solidFill>
              <a:schemeClr val="tx1"/>
            </a:solidFill>
          </a:ln>
        </p:spPr>
      </p:pic>
      <p:cxnSp>
        <p:nvCxnSpPr>
          <p:cNvPr id="51" name="Straight Arrow Connector 50">
            <a:extLst>
              <a:ext uri="{FF2B5EF4-FFF2-40B4-BE49-F238E27FC236}">
                <a16:creationId xmlns:a16="http://schemas.microsoft.com/office/drawing/2014/main" id="{9DF0CACD-6992-CB4D-9ECA-B766A6FA55AB}"/>
              </a:ext>
            </a:extLst>
          </p:cNvPr>
          <p:cNvCxnSpPr>
            <a:cxnSpLocks/>
          </p:cNvCxnSpPr>
          <p:nvPr/>
        </p:nvCxnSpPr>
        <p:spPr>
          <a:xfrm>
            <a:off x="4730439" y="4891540"/>
            <a:ext cx="1263" cy="579864"/>
          </a:xfrm>
          <a:prstGeom prst="straightConnector1">
            <a:avLst/>
          </a:prstGeom>
          <a:ln w="2857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E3DD12A-281D-7A4D-82B6-4D270A738B8D}"/>
              </a:ext>
            </a:extLst>
          </p:cNvPr>
          <p:cNvSpPr txBox="1"/>
          <p:nvPr/>
        </p:nvSpPr>
        <p:spPr>
          <a:xfrm>
            <a:off x="803304" y="3357936"/>
            <a:ext cx="810350" cy="276999"/>
          </a:xfrm>
          <a:prstGeom prst="rect">
            <a:avLst/>
          </a:prstGeom>
          <a:noFill/>
        </p:spPr>
        <p:txBody>
          <a:bodyPr wrap="none" rtlCol="0">
            <a:spAutoFit/>
          </a:bodyPr>
          <a:lstStyle/>
          <a:p>
            <a:r>
              <a:rPr lang="en-US" sz="1200" u="sng" dirty="0">
                <a:solidFill>
                  <a:schemeClr val="tx1">
                    <a:lumMod val="75000"/>
                    <a:lumOff val="25000"/>
                  </a:schemeClr>
                </a:solidFill>
              </a:rPr>
              <a:t>metal-salt</a:t>
            </a:r>
          </a:p>
        </p:txBody>
      </p:sp>
      <p:sp>
        <p:nvSpPr>
          <p:cNvPr id="52" name="TextBox 51">
            <a:extLst>
              <a:ext uri="{FF2B5EF4-FFF2-40B4-BE49-F238E27FC236}">
                <a16:creationId xmlns:a16="http://schemas.microsoft.com/office/drawing/2014/main" id="{F9669D63-CFAC-9D44-9FBD-D0414FFFF96F}"/>
              </a:ext>
            </a:extLst>
          </p:cNvPr>
          <p:cNvSpPr txBox="1"/>
          <p:nvPr/>
        </p:nvSpPr>
        <p:spPr>
          <a:xfrm>
            <a:off x="2094805" y="3352424"/>
            <a:ext cx="1112869" cy="276999"/>
          </a:xfrm>
          <a:prstGeom prst="rect">
            <a:avLst/>
          </a:prstGeom>
          <a:noFill/>
        </p:spPr>
        <p:txBody>
          <a:bodyPr wrap="none" rtlCol="0">
            <a:spAutoFit/>
          </a:bodyPr>
          <a:lstStyle/>
          <a:p>
            <a:r>
              <a:rPr lang="en-US" sz="1200" u="sng" dirty="0">
                <a:solidFill>
                  <a:schemeClr val="tx1">
                    <a:lumMod val="75000"/>
                    <a:lumOff val="25000"/>
                  </a:schemeClr>
                </a:solidFill>
              </a:rPr>
              <a:t>reducing agent</a:t>
            </a:r>
          </a:p>
        </p:txBody>
      </p:sp>
      <p:sp>
        <p:nvSpPr>
          <p:cNvPr id="54" name="TextBox 53">
            <a:extLst>
              <a:ext uri="{FF2B5EF4-FFF2-40B4-BE49-F238E27FC236}">
                <a16:creationId xmlns:a16="http://schemas.microsoft.com/office/drawing/2014/main" id="{797742F1-4B64-EC49-99CC-DCE33051A818}"/>
              </a:ext>
            </a:extLst>
          </p:cNvPr>
          <p:cNvSpPr txBox="1"/>
          <p:nvPr/>
        </p:nvSpPr>
        <p:spPr>
          <a:xfrm>
            <a:off x="1490493" y="4532061"/>
            <a:ext cx="619400" cy="276999"/>
          </a:xfrm>
          <a:prstGeom prst="rect">
            <a:avLst/>
          </a:prstGeom>
          <a:noFill/>
        </p:spPr>
        <p:txBody>
          <a:bodyPr wrap="none" rtlCol="0">
            <a:spAutoFit/>
          </a:bodyPr>
          <a:lstStyle/>
          <a:p>
            <a:r>
              <a:rPr lang="en-US" sz="1200" u="sng" dirty="0">
                <a:solidFill>
                  <a:schemeClr val="tx1">
                    <a:lumMod val="75000"/>
                    <a:lumOff val="25000"/>
                  </a:schemeClr>
                </a:solidFill>
              </a:rPr>
              <a:t>ligands</a:t>
            </a:r>
          </a:p>
        </p:txBody>
      </p:sp>
      <p:sp>
        <p:nvSpPr>
          <p:cNvPr id="19" name="Rectangle 18">
            <a:extLst>
              <a:ext uri="{FF2B5EF4-FFF2-40B4-BE49-F238E27FC236}">
                <a16:creationId xmlns:a16="http://schemas.microsoft.com/office/drawing/2014/main" id="{32454833-04F1-474D-AF50-11CFB01E9B64}"/>
              </a:ext>
            </a:extLst>
          </p:cNvPr>
          <p:cNvSpPr/>
          <p:nvPr/>
        </p:nvSpPr>
        <p:spPr>
          <a:xfrm>
            <a:off x="-1" y="6627163"/>
            <a:ext cx="12114997" cy="246221"/>
          </a:xfrm>
          <a:prstGeom prst="rect">
            <a:avLst/>
          </a:prstGeom>
        </p:spPr>
        <p:txBody>
          <a:bodyPr wrap="square">
            <a:spAutoFit/>
          </a:bodyPr>
          <a:lstStyle/>
          <a:p>
            <a:pPr marL="406400" indent="-406400"/>
            <a:r>
              <a:rPr lang="en-US" sz="1000" baseline="30000" dirty="0"/>
              <a:t>1</a:t>
            </a:r>
            <a:r>
              <a:rPr lang="en-US" sz="1000" dirty="0"/>
              <a:t>Martin, K. L.; </a:t>
            </a:r>
            <a:r>
              <a:rPr lang="en-US" sz="1000" dirty="0" err="1"/>
              <a:t>Parvulescu</a:t>
            </a:r>
            <a:r>
              <a:rPr lang="en-US" sz="1000" dirty="0"/>
              <a:t>, M. J. S.; Patel, T. A.; </a:t>
            </a:r>
            <a:r>
              <a:rPr lang="en-US" sz="1000" dirty="0" err="1"/>
              <a:t>Mogilevsky</a:t>
            </a:r>
            <a:r>
              <a:rPr lang="en-US" sz="1000" dirty="0"/>
              <a:t>, P.; Key, T. S.; Thompson, C. M.; Dickerson, M. B. Bioinspired Cross-Linking of Preceramic Polymers via Metal Ion Coordination Bonding. </a:t>
            </a:r>
            <a:r>
              <a:rPr lang="en-US" sz="1000" i="1" dirty="0"/>
              <a:t>J. Eur. Ceram. Soc.</a:t>
            </a:r>
            <a:r>
              <a:rPr lang="en-US" sz="1000" dirty="0"/>
              <a:t> </a:t>
            </a:r>
            <a:r>
              <a:rPr lang="en-US" sz="1000" b="1" dirty="0"/>
              <a:t>2021</a:t>
            </a:r>
            <a:r>
              <a:rPr lang="en-US" sz="1000" dirty="0"/>
              <a:t>, No. June.</a:t>
            </a:r>
            <a:endParaRPr lang="en-US" sz="1000" dirty="0">
              <a:effectLst/>
            </a:endParaRPr>
          </a:p>
        </p:txBody>
      </p:sp>
      <p:grpSp>
        <p:nvGrpSpPr>
          <p:cNvPr id="60" name="Group 59">
            <a:extLst>
              <a:ext uri="{FF2B5EF4-FFF2-40B4-BE49-F238E27FC236}">
                <a16:creationId xmlns:a16="http://schemas.microsoft.com/office/drawing/2014/main" id="{3BB2EF23-C24C-164B-8BC0-81DBEE1785FF}"/>
              </a:ext>
            </a:extLst>
          </p:cNvPr>
          <p:cNvGrpSpPr/>
          <p:nvPr/>
        </p:nvGrpSpPr>
        <p:grpSpPr>
          <a:xfrm>
            <a:off x="9007005" y="5811741"/>
            <a:ext cx="908427" cy="383303"/>
            <a:chOff x="6734636" y="5442847"/>
            <a:chExt cx="825867" cy="369332"/>
          </a:xfrm>
        </p:grpSpPr>
        <p:cxnSp>
          <p:nvCxnSpPr>
            <p:cNvPr id="62" name="Straight Connector 61">
              <a:extLst>
                <a:ext uri="{FF2B5EF4-FFF2-40B4-BE49-F238E27FC236}">
                  <a16:creationId xmlns:a16="http://schemas.microsoft.com/office/drawing/2014/main" id="{65A2AF07-548B-D94B-BB64-C5C85D56EDFB}"/>
                </a:ext>
              </a:extLst>
            </p:cNvPr>
            <p:cNvCxnSpPr>
              <a:cxnSpLocks/>
            </p:cNvCxnSpPr>
            <p:nvPr/>
          </p:nvCxnSpPr>
          <p:spPr>
            <a:xfrm>
              <a:off x="6750545" y="5812179"/>
              <a:ext cx="21031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AA61901-6CB8-8042-95D5-AB1BF30BD541}"/>
                </a:ext>
              </a:extLst>
            </p:cNvPr>
            <p:cNvSpPr txBox="1"/>
            <p:nvPr/>
          </p:nvSpPr>
          <p:spPr>
            <a:xfrm>
              <a:off x="6734636" y="5442847"/>
              <a:ext cx="82586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10 nm</a:t>
              </a:r>
            </a:p>
          </p:txBody>
        </p:sp>
      </p:grpSp>
      <p:grpSp>
        <p:nvGrpSpPr>
          <p:cNvPr id="65" name="Group 64">
            <a:extLst>
              <a:ext uri="{FF2B5EF4-FFF2-40B4-BE49-F238E27FC236}">
                <a16:creationId xmlns:a16="http://schemas.microsoft.com/office/drawing/2014/main" id="{8DB5429C-0D29-D243-B2E3-09C288AE4704}"/>
              </a:ext>
            </a:extLst>
          </p:cNvPr>
          <p:cNvGrpSpPr/>
          <p:nvPr/>
        </p:nvGrpSpPr>
        <p:grpSpPr>
          <a:xfrm>
            <a:off x="6704098" y="3805775"/>
            <a:ext cx="2483673" cy="2401096"/>
            <a:chOff x="6649659" y="3559331"/>
            <a:chExt cx="2483673" cy="2401096"/>
          </a:xfrm>
        </p:grpSpPr>
        <p:pic>
          <p:nvPicPr>
            <p:cNvPr id="66" name="Picture 65">
              <a:extLst>
                <a:ext uri="{FF2B5EF4-FFF2-40B4-BE49-F238E27FC236}">
                  <a16:creationId xmlns:a16="http://schemas.microsoft.com/office/drawing/2014/main" id="{239EEB6E-ECAD-8246-947A-D9E2F0503F6A}"/>
                </a:ext>
              </a:extLst>
            </p:cNvPr>
            <p:cNvPicPr>
              <a:picLocks noChangeAspect="1"/>
            </p:cNvPicPr>
            <p:nvPr/>
          </p:nvPicPr>
          <p:blipFill>
            <a:blip r:embed="rId12"/>
            <a:stretch>
              <a:fillRect/>
            </a:stretch>
          </p:blipFill>
          <p:spPr>
            <a:xfrm>
              <a:off x="6649659" y="3559331"/>
              <a:ext cx="2483673" cy="2401096"/>
            </a:xfrm>
            <a:prstGeom prst="rect">
              <a:avLst/>
            </a:prstGeom>
          </p:spPr>
        </p:pic>
        <p:cxnSp>
          <p:nvCxnSpPr>
            <p:cNvPr id="67" name="Straight Connector 66">
              <a:extLst>
                <a:ext uri="{FF2B5EF4-FFF2-40B4-BE49-F238E27FC236}">
                  <a16:creationId xmlns:a16="http://schemas.microsoft.com/office/drawing/2014/main" id="{E3E9BC3C-D37A-8346-836E-EC6B57FB4C8A}"/>
                </a:ext>
              </a:extLst>
            </p:cNvPr>
            <p:cNvCxnSpPr>
              <a:cxnSpLocks/>
            </p:cNvCxnSpPr>
            <p:nvPr/>
          </p:nvCxnSpPr>
          <p:spPr>
            <a:xfrm>
              <a:off x="6750545" y="5812179"/>
              <a:ext cx="21031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051BF09-1933-7C44-ADD3-2418F86E2ED9}"/>
                </a:ext>
              </a:extLst>
            </p:cNvPr>
            <p:cNvSpPr txBox="1"/>
            <p:nvPr/>
          </p:nvSpPr>
          <p:spPr>
            <a:xfrm>
              <a:off x="6649659" y="5442847"/>
              <a:ext cx="82586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10 nm</a:t>
              </a:r>
            </a:p>
          </p:txBody>
        </p:sp>
      </p:grpSp>
      <p:sp>
        <p:nvSpPr>
          <p:cNvPr id="24" name="TextBox 23">
            <a:extLst>
              <a:ext uri="{FF2B5EF4-FFF2-40B4-BE49-F238E27FC236}">
                <a16:creationId xmlns:a16="http://schemas.microsoft.com/office/drawing/2014/main" id="{6F64A711-8C5A-134B-9D08-33656B793B42}"/>
              </a:ext>
            </a:extLst>
          </p:cNvPr>
          <p:cNvSpPr txBox="1"/>
          <p:nvPr/>
        </p:nvSpPr>
        <p:spPr>
          <a:xfrm>
            <a:off x="9982200" y="694199"/>
            <a:ext cx="675185" cy="369332"/>
          </a:xfrm>
          <a:prstGeom prst="rect">
            <a:avLst/>
          </a:prstGeom>
          <a:noFill/>
        </p:spPr>
        <p:txBody>
          <a:bodyPr wrap="none" rtlCol="0">
            <a:spAutoFit/>
          </a:bodyPr>
          <a:lstStyle/>
          <a:p>
            <a:r>
              <a:rPr lang="en-US" b="1" dirty="0"/>
              <a:t>PDF*</a:t>
            </a:r>
          </a:p>
        </p:txBody>
      </p:sp>
      <p:sp>
        <p:nvSpPr>
          <p:cNvPr id="78" name="TextBox 77">
            <a:extLst>
              <a:ext uri="{FF2B5EF4-FFF2-40B4-BE49-F238E27FC236}">
                <a16:creationId xmlns:a16="http://schemas.microsoft.com/office/drawing/2014/main" id="{6E37D23C-91B6-AF46-9686-9FD6D8F6D570}"/>
              </a:ext>
            </a:extLst>
          </p:cNvPr>
          <p:cNvSpPr txBox="1"/>
          <p:nvPr/>
        </p:nvSpPr>
        <p:spPr>
          <a:xfrm>
            <a:off x="7496724" y="682361"/>
            <a:ext cx="702436" cy="369332"/>
          </a:xfrm>
          <a:prstGeom prst="rect">
            <a:avLst/>
          </a:prstGeom>
          <a:noFill/>
        </p:spPr>
        <p:txBody>
          <a:bodyPr wrap="none" rtlCol="0">
            <a:spAutoFit/>
          </a:bodyPr>
          <a:lstStyle/>
          <a:p>
            <a:r>
              <a:rPr lang="en-US" b="1" dirty="0"/>
              <a:t>XRD*</a:t>
            </a:r>
          </a:p>
        </p:txBody>
      </p:sp>
      <p:sp>
        <p:nvSpPr>
          <p:cNvPr id="81" name="TextBox 4">
            <a:extLst>
              <a:ext uri="{FF2B5EF4-FFF2-40B4-BE49-F238E27FC236}">
                <a16:creationId xmlns:a16="http://schemas.microsoft.com/office/drawing/2014/main" id="{4A156A5E-F470-C744-94A7-743F2E0E0061}"/>
              </a:ext>
            </a:extLst>
          </p:cNvPr>
          <p:cNvSpPr txBox="1"/>
          <p:nvPr/>
        </p:nvSpPr>
        <p:spPr>
          <a:xfrm>
            <a:off x="367341" y="498147"/>
            <a:ext cx="5599936" cy="321686"/>
          </a:xfrm>
          <a:prstGeom prst="rect">
            <a:avLst/>
          </a:prstGeom>
          <a:noFill/>
          <a:ln>
            <a:noFill/>
          </a:ln>
        </p:spPr>
        <p:txBody>
          <a:bodyPr wrap="square" rtlCol="0">
            <a:noAutofit/>
          </a:bodyPr>
          <a:lstStyle/>
          <a:p>
            <a:pPr marL="400050" marR="0" indent="-400050" algn="ctr">
              <a:spcBef>
                <a:spcPts val="0"/>
              </a:spcBef>
              <a:spcAft>
                <a:spcPts val="0"/>
              </a:spcAft>
              <a:buFont typeface="+mj-lt"/>
              <a:buAutoNum type="romanUcPeriod"/>
            </a:pPr>
            <a:r>
              <a:rPr lang="en-US" sz="1600" b="1" u="sng" dirty="0">
                <a:effectLst/>
                <a:latin typeface="Arial" panose="020B0604020202020204" pitchFamily="34" charset="0"/>
                <a:ea typeface="Calibri" panose="020F0502020204030204" pitchFamily="34" charset="0"/>
                <a:cs typeface="Times New Roman" panose="02020603050405020304" pitchFamily="18" charset="0"/>
              </a:rPr>
              <a:t>Synthesis</a:t>
            </a:r>
            <a:endParaRPr lang="en-US" sz="16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2" name="TextBox 4">
            <a:extLst>
              <a:ext uri="{FF2B5EF4-FFF2-40B4-BE49-F238E27FC236}">
                <a16:creationId xmlns:a16="http://schemas.microsoft.com/office/drawing/2014/main" id="{064CA214-9F38-A14A-8BE2-E939A836AB50}"/>
              </a:ext>
            </a:extLst>
          </p:cNvPr>
          <p:cNvSpPr txBox="1"/>
          <p:nvPr/>
        </p:nvSpPr>
        <p:spPr>
          <a:xfrm>
            <a:off x="6348867" y="415661"/>
            <a:ext cx="5599936" cy="357637"/>
          </a:xfrm>
          <a:prstGeom prst="rect">
            <a:avLst/>
          </a:prstGeom>
          <a:noFill/>
          <a:ln>
            <a:noFill/>
          </a:ln>
        </p:spPr>
        <p:txBody>
          <a:bodyPr wrap="square" rtlCol="0">
            <a:noAutofit/>
          </a:bodyPr>
          <a:lstStyle/>
          <a:p>
            <a:pPr marL="400050" marR="0" indent="-400050" algn="ctr">
              <a:spcBef>
                <a:spcPts val="0"/>
              </a:spcBef>
              <a:spcAft>
                <a:spcPts val="0"/>
              </a:spcAft>
              <a:buFont typeface="+mj-lt"/>
              <a:buAutoNum type="romanUcPeriod" startAt="2"/>
            </a:pPr>
            <a:r>
              <a:rPr lang="en-US" sz="1600" b="1" u="sng" dirty="0">
                <a:effectLst/>
                <a:latin typeface="Arial" panose="020B0604020202020204" pitchFamily="34" charset="0"/>
                <a:ea typeface="Calibri" panose="020F0502020204030204" pitchFamily="34" charset="0"/>
                <a:cs typeface="Times New Roman" panose="02020603050405020304" pitchFamily="18" charset="0"/>
              </a:rPr>
              <a:t>Characterization</a:t>
            </a:r>
            <a:endParaRPr lang="en-US" sz="1600" u="sng"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985C1534-82D6-364C-8487-B8EB0512E7C0}"/>
              </a:ext>
            </a:extLst>
          </p:cNvPr>
          <p:cNvCxnSpPr>
            <a:cxnSpLocks/>
          </p:cNvCxnSpPr>
          <p:nvPr/>
        </p:nvCxnSpPr>
        <p:spPr>
          <a:xfrm>
            <a:off x="6180120" y="875588"/>
            <a:ext cx="0" cy="5316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B1CA34C5-64CF-554B-A480-88C7EEB114C4}"/>
              </a:ext>
            </a:extLst>
          </p:cNvPr>
          <p:cNvGrpSpPr/>
          <p:nvPr/>
        </p:nvGrpSpPr>
        <p:grpSpPr>
          <a:xfrm>
            <a:off x="4703182" y="6335650"/>
            <a:ext cx="2785636" cy="369332"/>
            <a:chOff x="3190620" y="6321364"/>
            <a:chExt cx="2785636" cy="369332"/>
          </a:xfrm>
        </p:grpSpPr>
        <p:sp>
          <p:nvSpPr>
            <p:cNvPr id="57" name="TextBox 56">
              <a:extLst>
                <a:ext uri="{FF2B5EF4-FFF2-40B4-BE49-F238E27FC236}">
                  <a16:creationId xmlns:a16="http://schemas.microsoft.com/office/drawing/2014/main" id="{1818005D-A8A5-174D-A679-4C7FCF8D32E2}"/>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61" name="TextBox 60">
              <a:extLst>
                <a:ext uri="{FF2B5EF4-FFF2-40B4-BE49-F238E27FC236}">
                  <a16:creationId xmlns:a16="http://schemas.microsoft.com/office/drawing/2014/main" id="{8BFB6C93-A274-9440-A85B-1ED2B75EE1C9}"/>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 - 2022 - 4818</a:t>
              </a:r>
            </a:p>
          </p:txBody>
        </p:sp>
      </p:grpSp>
      <p:grpSp>
        <p:nvGrpSpPr>
          <p:cNvPr id="2" name="Group 1">
            <a:extLst>
              <a:ext uri="{FF2B5EF4-FFF2-40B4-BE49-F238E27FC236}">
                <a16:creationId xmlns:a16="http://schemas.microsoft.com/office/drawing/2014/main" id="{8E9FC76E-DE85-EB60-DB25-364A3CE3FFE8}"/>
              </a:ext>
            </a:extLst>
          </p:cNvPr>
          <p:cNvGrpSpPr/>
          <p:nvPr/>
        </p:nvGrpSpPr>
        <p:grpSpPr>
          <a:xfrm>
            <a:off x="1497444" y="4861264"/>
            <a:ext cx="2127065" cy="991203"/>
            <a:chOff x="-84861" y="4404177"/>
            <a:chExt cx="4007183" cy="2224579"/>
          </a:xfrm>
        </p:grpSpPr>
        <p:grpSp>
          <p:nvGrpSpPr>
            <p:cNvPr id="3" name="Group 2">
              <a:extLst>
                <a:ext uri="{FF2B5EF4-FFF2-40B4-BE49-F238E27FC236}">
                  <a16:creationId xmlns:a16="http://schemas.microsoft.com/office/drawing/2014/main" id="{9211A0FA-159A-89C6-B232-3491BB3FB08E}"/>
                </a:ext>
              </a:extLst>
            </p:cNvPr>
            <p:cNvGrpSpPr/>
            <p:nvPr/>
          </p:nvGrpSpPr>
          <p:grpSpPr>
            <a:xfrm>
              <a:off x="-84861" y="4404177"/>
              <a:ext cx="4007183" cy="2224579"/>
              <a:chOff x="-84861" y="4404177"/>
              <a:chExt cx="4007183" cy="2224579"/>
            </a:xfrm>
          </p:grpSpPr>
          <p:pic>
            <p:nvPicPr>
              <p:cNvPr id="7" name="Picture 6" descr="A picture containing line chart&#10;&#10;Description automatically generated">
                <a:extLst>
                  <a:ext uri="{FF2B5EF4-FFF2-40B4-BE49-F238E27FC236}">
                    <a16:creationId xmlns:a16="http://schemas.microsoft.com/office/drawing/2014/main" id="{5A785EB4-F10A-BFF4-B208-D8D89D0C97B0}"/>
                  </a:ext>
                </a:extLst>
              </p:cNvPr>
              <p:cNvPicPr>
                <a:picLocks noChangeAspect="1"/>
              </p:cNvPicPr>
              <p:nvPr/>
            </p:nvPicPr>
            <p:blipFill>
              <a:blip r:embed="rId13"/>
              <a:stretch>
                <a:fillRect/>
              </a:stretch>
            </p:blipFill>
            <p:spPr>
              <a:xfrm rot="331318">
                <a:off x="-84861" y="4404177"/>
                <a:ext cx="3431734" cy="2062659"/>
              </a:xfrm>
              <a:prstGeom prst="rect">
                <a:avLst/>
              </a:prstGeom>
            </p:spPr>
          </p:pic>
          <p:sp>
            <p:nvSpPr>
              <p:cNvPr id="8" name="TextBox 7">
                <a:extLst>
                  <a:ext uri="{FF2B5EF4-FFF2-40B4-BE49-F238E27FC236}">
                    <a16:creationId xmlns:a16="http://schemas.microsoft.com/office/drawing/2014/main" id="{D871AD85-DF58-85AC-58AA-B048E14CF337}"/>
                  </a:ext>
                </a:extLst>
              </p:cNvPr>
              <p:cNvSpPr txBox="1"/>
              <p:nvPr/>
            </p:nvSpPr>
            <p:spPr>
              <a:xfrm>
                <a:off x="2960138" y="6161577"/>
                <a:ext cx="962184" cy="467179"/>
              </a:xfrm>
              <a:prstGeom prst="rect">
                <a:avLst/>
              </a:prstGeom>
              <a:solidFill>
                <a:schemeClr val="bg1"/>
              </a:solidFill>
              <a:ln>
                <a:noFill/>
              </a:ln>
            </p:spPr>
            <p:txBody>
              <a:bodyPr wrap="square" rtlCol="0">
                <a:spAutoFit/>
              </a:bodyPr>
              <a:lstStyle/>
              <a:p>
                <a:r>
                  <a:rPr lang="en-US" sz="1200" dirty="0"/>
                  <a:t>NH</a:t>
                </a:r>
                <a:r>
                  <a:rPr lang="en-US" sz="1200" baseline="-25000" dirty="0"/>
                  <a:t>2</a:t>
                </a:r>
                <a:endParaRPr lang="en-US" sz="1200" dirty="0"/>
              </a:p>
            </p:txBody>
          </p:sp>
        </p:grpSp>
        <p:sp>
          <p:nvSpPr>
            <p:cNvPr id="6" name="Rectangle 5">
              <a:extLst>
                <a:ext uri="{FF2B5EF4-FFF2-40B4-BE49-F238E27FC236}">
                  <a16:creationId xmlns:a16="http://schemas.microsoft.com/office/drawing/2014/main" id="{05963496-C49E-977D-4054-240BE28354F2}"/>
                </a:ext>
              </a:extLst>
            </p:cNvPr>
            <p:cNvSpPr/>
            <p:nvPr/>
          </p:nvSpPr>
          <p:spPr>
            <a:xfrm>
              <a:off x="46530" y="4455569"/>
              <a:ext cx="303900"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1619A07F-0412-FB5C-5D00-E8E796030496}"/>
              </a:ext>
            </a:extLst>
          </p:cNvPr>
          <p:cNvSpPr txBox="1"/>
          <p:nvPr/>
        </p:nvSpPr>
        <p:spPr>
          <a:xfrm>
            <a:off x="798272" y="5873716"/>
            <a:ext cx="616772" cy="276999"/>
          </a:xfrm>
          <a:prstGeom prst="rect">
            <a:avLst/>
          </a:prstGeom>
          <a:noFill/>
        </p:spPr>
        <p:txBody>
          <a:bodyPr wrap="none" rtlCol="0">
            <a:spAutoFit/>
          </a:bodyPr>
          <a:lstStyle/>
          <a:p>
            <a:r>
              <a:rPr lang="en-US" sz="1200" dirty="0"/>
              <a:t>PyMPS</a:t>
            </a:r>
          </a:p>
        </p:txBody>
      </p:sp>
      <p:sp>
        <p:nvSpPr>
          <p:cNvPr id="23" name="TextBox 22">
            <a:extLst>
              <a:ext uri="{FF2B5EF4-FFF2-40B4-BE49-F238E27FC236}">
                <a16:creationId xmlns:a16="http://schemas.microsoft.com/office/drawing/2014/main" id="{B06D347E-7A89-FA0E-ACD7-58E233076661}"/>
              </a:ext>
            </a:extLst>
          </p:cNvPr>
          <p:cNvSpPr txBox="1"/>
          <p:nvPr/>
        </p:nvSpPr>
        <p:spPr>
          <a:xfrm>
            <a:off x="4780654" y="1812669"/>
            <a:ext cx="616772" cy="276999"/>
          </a:xfrm>
          <a:prstGeom prst="rect">
            <a:avLst/>
          </a:prstGeom>
          <a:noFill/>
        </p:spPr>
        <p:txBody>
          <a:bodyPr wrap="none" rtlCol="0">
            <a:spAutoFit/>
          </a:bodyPr>
          <a:lstStyle/>
          <a:p>
            <a:r>
              <a:rPr lang="en-US" sz="1200" dirty="0"/>
              <a:t>PyMPS</a:t>
            </a:r>
          </a:p>
        </p:txBody>
      </p:sp>
      <p:sp>
        <p:nvSpPr>
          <p:cNvPr id="25" name="TextBox 24">
            <a:extLst>
              <a:ext uri="{FF2B5EF4-FFF2-40B4-BE49-F238E27FC236}">
                <a16:creationId xmlns:a16="http://schemas.microsoft.com/office/drawing/2014/main" id="{F15B0D88-8574-ACF7-F777-34FE06D14B39}"/>
              </a:ext>
            </a:extLst>
          </p:cNvPr>
          <p:cNvSpPr txBox="1"/>
          <p:nvPr/>
        </p:nvSpPr>
        <p:spPr>
          <a:xfrm>
            <a:off x="2023983" y="5861840"/>
            <a:ext cx="871392" cy="276999"/>
          </a:xfrm>
          <a:prstGeom prst="rect">
            <a:avLst/>
          </a:prstGeom>
          <a:noFill/>
        </p:spPr>
        <p:txBody>
          <a:bodyPr wrap="none" rtlCol="0">
            <a:spAutoFit/>
          </a:bodyPr>
          <a:lstStyle/>
          <a:p>
            <a:r>
              <a:rPr lang="en-US" sz="1200" dirty="0"/>
              <a:t>oleylamine</a:t>
            </a:r>
          </a:p>
        </p:txBody>
      </p:sp>
      <p:pic>
        <p:nvPicPr>
          <p:cNvPr id="98" name="Picture 97" descr="A picture containing chart&#10;&#10;Description automatically generated">
            <a:extLst>
              <a:ext uri="{FF2B5EF4-FFF2-40B4-BE49-F238E27FC236}">
                <a16:creationId xmlns:a16="http://schemas.microsoft.com/office/drawing/2014/main" id="{A7C2877D-8E5C-35B3-5B53-DFCD86A36A5F}"/>
              </a:ext>
            </a:extLst>
          </p:cNvPr>
          <p:cNvPicPr>
            <a:picLocks noChangeAspect="1"/>
          </p:cNvPicPr>
          <p:nvPr/>
        </p:nvPicPr>
        <p:blipFill>
          <a:blip r:embed="rId14"/>
          <a:stretch>
            <a:fillRect/>
          </a:stretch>
        </p:blipFill>
        <p:spPr>
          <a:xfrm>
            <a:off x="6587455" y="974246"/>
            <a:ext cx="4767588" cy="2558580"/>
          </a:xfrm>
          <a:prstGeom prst="rect">
            <a:avLst/>
          </a:prstGeom>
        </p:spPr>
      </p:pic>
      <p:sp>
        <p:nvSpPr>
          <p:cNvPr id="27" name="TextBox 26">
            <a:extLst>
              <a:ext uri="{FF2B5EF4-FFF2-40B4-BE49-F238E27FC236}">
                <a16:creationId xmlns:a16="http://schemas.microsoft.com/office/drawing/2014/main" id="{1E184272-92E3-CF41-B90D-12269F3B4235}"/>
              </a:ext>
            </a:extLst>
          </p:cNvPr>
          <p:cNvSpPr txBox="1"/>
          <p:nvPr/>
        </p:nvSpPr>
        <p:spPr>
          <a:xfrm>
            <a:off x="9310969" y="3778054"/>
            <a:ext cx="2862588" cy="1200329"/>
          </a:xfrm>
          <a:prstGeom prst="rect">
            <a:avLst/>
          </a:prstGeom>
          <a:noFill/>
        </p:spPr>
        <p:txBody>
          <a:bodyPr wrap="square" rtlCol="0">
            <a:spAutoFit/>
          </a:bodyPr>
          <a:lstStyle/>
          <a:p>
            <a:r>
              <a:rPr lang="en-US" b="1" dirty="0"/>
              <a:t>X-ray data and fitting show formation of Cu</a:t>
            </a:r>
            <a:r>
              <a:rPr lang="en-US" b="1" baseline="-25000" dirty="0"/>
              <a:t>2</a:t>
            </a:r>
            <a:r>
              <a:rPr lang="en-US" b="1" dirty="0"/>
              <a:t>S (&gt;10nm) with tunable size</a:t>
            </a:r>
          </a:p>
          <a:p>
            <a:endParaRPr lang="en-US" dirty="0"/>
          </a:p>
        </p:txBody>
      </p:sp>
      <p:sp>
        <p:nvSpPr>
          <p:cNvPr id="84" name="TextBox 83">
            <a:extLst>
              <a:ext uri="{FF2B5EF4-FFF2-40B4-BE49-F238E27FC236}">
                <a16:creationId xmlns:a16="http://schemas.microsoft.com/office/drawing/2014/main" id="{5F936995-4B51-FC44-A42A-DC3DDEF976B7}"/>
              </a:ext>
            </a:extLst>
          </p:cNvPr>
          <p:cNvSpPr txBox="1"/>
          <p:nvPr/>
        </p:nvSpPr>
        <p:spPr>
          <a:xfrm>
            <a:off x="8485577" y="3417126"/>
            <a:ext cx="3327193" cy="338554"/>
          </a:xfrm>
          <a:prstGeom prst="rect">
            <a:avLst/>
          </a:prstGeom>
          <a:noFill/>
        </p:spPr>
        <p:txBody>
          <a:bodyPr wrap="none" rtlCol="0">
            <a:spAutoFit/>
          </a:bodyPr>
          <a:lstStyle/>
          <a:p>
            <a:r>
              <a:rPr lang="en-US" sz="1600" dirty="0"/>
              <a:t>*PDF and XRD analysis by Paul </a:t>
            </a:r>
            <a:r>
              <a:rPr lang="en-US" sz="1600" dirty="0" err="1"/>
              <a:t>Cuillier</a:t>
            </a:r>
            <a:endParaRPr lang="en-US" sz="1600" dirty="0"/>
          </a:p>
        </p:txBody>
      </p:sp>
      <p:sp>
        <p:nvSpPr>
          <p:cNvPr id="83" name="TextBox 82">
            <a:extLst>
              <a:ext uri="{FF2B5EF4-FFF2-40B4-BE49-F238E27FC236}">
                <a16:creationId xmlns:a16="http://schemas.microsoft.com/office/drawing/2014/main" id="{02CC49E0-90EA-6B47-888C-09C00BCDFDFF}"/>
              </a:ext>
            </a:extLst>
          </p:cNvPr>
          <p:cNvSpPr txBox="1"/>
          <p:nvPr/>
        </p:nvSpPr>
        <p:spPr>
          <a:xfrm>
            <a:off x="9288659" y="5720217"/>
            <a:ext cx="2826337" cy="923330"/>
          </a:xfrm>
          <a:prstGeom prst="rect">
            <a:avLst/>
          </a:prstGeom>
          <a:noFill/>
        </p:spPr>
        <p:txBody>
          <a:bodyPr wrap="square" rtlCol="0">
            <a:spAutoFit/>
          </a:bodyPr>
          <a:lstStyle/>
          <a:p>
            <a:r>
              <a:rPr lang="en-US" b="1" dirty="0" err="1"/>
              <a:t>PyMPS</a:t>
            </a:r>
            <a:r>
              <a:rPr lang="en-US" b="1" dirty="0"/>
              <a:t> acts as a S-source and shape director</a:t>
            </a:r>
          </a:p>
          <a:p>
            <a:endParaRPr lang="en-US" dirty="0"/>
          </a:p>
        </p:txBody>
      </p:sp>
      <p:sp>
        <p:nvSpPr>
          <p:cNvPr id="28" name="TextBox 27">
            <a:extLst>
              <a:ext uri="{FF2B5EF4-FFF2-40B4-BE49-F238E27FC236}">
                <a16:creationId xmlns:a16="http://schemas.microsoft.com/office/drawing/2014/main" id="{02C9DE94-053D-C548-AF88-8C97BD6198B1}"/>
              </a:ext>
            </a:extLst>
          </p:cNvPr>
          <p:cNvSpPr txBox="1"/>
          <p:nvPr/>
        </p:nvSpPr>
        <p:spPr>
          <a:xfrm>
            <a:off x="9272716" y="4772903"/>
            <a:ext cx="2939093" cy="1200329"/>
          </a:xfrm>
          <a:prstGeom prst="rect">
            <a:avLst/>
          </a:prstGeom>
          <a:noFill/>
        </p:spPr>
        <p:txBody>
          <a:bodyPr wrap="square" rtlCol="0">
            <a:spAutoFit/>
          </a:bodyPr>
          <a:lstStyle/>
          <a:p>
            <a:r>
              <a:rPr lang="en-US" b="1" dirty="0"/>
              <a:t>TEM shows widespread anisotropy along the same size scale</a:t>
            </a:r>
          </a:p>
          <a:p>
            <a:endParaRPr lang="en-US" dirty="0"/>
          </a:p>
        </p:txBody>
      </p:sp>
      <p:sp>
        <p:nvSpPr>
          <p:cNvPr id="79" name="TextBox 78">
            <a:extLst>
              <a:ext uri="{FF2B5EF4-FFF2-40B4-BE49-F238E27FC236}">
                <a16:creationId xmlns:a16="http://schemas.microsoft.com/office/drawing/2014/main" id="{502894B6-5C70-954B-B77A-60CC0D10C3AE}"/>
              </a:ext>
            </a:extLst>
          </p:cNvPr>
          <p:cNvSpPr txBox="1"/>
          <p:nvPr/>
        </p:nvSpPr>
        <p:spPr>
          <a:xfrm>
            <a:off x="7590293" y="3490058"/>
            <a:ext cx="612668" cy="369332"/>
          </a:xfrm>
          <a:prstGeom prst="rect">
            <a:avLst/>
          </a:prstGeom>
          <a:noFill/>
        </p:spPr>
        <p:txBody>
          <a:bodyPr wrap="none" rtlCol="0">
            <a:spAutoFit/>
          </a:bodyPr>
          <a:lstStyle/>
          <a:p>
            <a:r>
              <a:rPr lang="en-US" b="1" dirty="0"/>
              <a:t>TEM</a:t>
            </a:r>
          </a:p>
        </p:txBody>
      </p:sp>
      <p:pic>
        <p:nvPicPr>
          <p:cNvPr id="63" name="Content Placeholder 10" descr="A picture containing text, clock&#10;&#10;Description automatically generated">
            <a:extLst>
              <a:ext uri="{FF2B5EF4-FFF2-40B4-BE49-F238E27FC236}">
                <a16:creationId xmlns:a16="http://schemas.microsoft.com/office/drawing/2014/main" id="{2493D5B6-6C36-AA46-88FD-C4CE1F614EA5}"/>
              </a:ext>
            </a:extLst>
          </p:cNvPr>
          <p:cNvPicPr>
            <a:picLocks noChangeAspect="1"/>
          </p:cNvPicPr>
          <p:nvPr/>
        </p:nvPicPr>
        <p:blipFill>
          <a:blip r:embed="rId15">
            <a:alphaModFix amt="3000"/>
          </a:blip>
          <a:stretch>
            <a:fillRect/>
          </a:stretch>
        </p:blipFill>
        <p:spPr>
          <a:xfrm>
            <a:off x="436649" y="1954567"/>
            <a:ext cx="11336534" cy="2953512"/>
          </a:xfrm>
          <a:prstGeom prst="rect">
            <a:avLst/>
          </a:prstGeom>
        </p:spPr>
      </p:pic>
    </p:spTree>
    <p:extLst>
      <p:ext uri="{BB962C8B-B14F-4D97-AF65-F5344CB8AC3E}">
        <p14:creationId xmlns:p14="http://schemas.microsoft.com/office/powerpoint/2010/main" val="221639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3"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A483-568B-D24E-9FB6-C6A0067D96F5}"/>
              </a:ext>
            </a:extLst>
          </p:cNvPr>
          <p:cNvSpPr>
            <a:spLocks noGrp="1"/>
          </p:cNvSpPr>
          <p:nvPr>
            <p:ph type="title"/>
          </p:nvPr>
        </p:nvSpPr>
        <p:spPr>
          <a:xfrm>
            <a:off x="144139" y="142702"/>
            <a:ext cx="11831196" cy="681037"/>
          </a:xfrm>
        </p:spPr>
        <p:txBody>
          <a:bodyPr>
            <a:normAutofit/>
          </a:bodyPr>
          <a:lstStyle/>
          <a:p>
            <a:r>
              <a:rPr lang="en-US" sz="3600" dirty="0"/>
              <a:t>Monitoring Nucleation through </a:t>
            </a:r>
            <a:r>
              <a:rPr lang="en-US" sz="3600" i="1" dirty="0"/>
              <a:t>in-situ </a:t>
            </a:r>
            <a:r>
              <a:rPr lang="en-US" sz="3600" dirty="0"/>
              <a:t>SAXS</a:t>
            </a:r>
          </a:p>
        </p:txBody>
      </p:sp>
      <p:sp>
        <p:nvSpPr>
          <p:cNvPr id="3" name="Content Placeholder 2">
            <a:extLst>
              <a:ext uri="{FF2B5EF4-FFF2-40B4-BE49-F238E27FC236}">
                <a16:creationId xmlns:a16="http://schemas.microsoft.com/office/drawing/2014/main" id="{1387DEF4-F5F4-3E44-9AB5-1E4CED4C2B9A}"/>
              </a:ext>
            </a:extLst>
          </p:cNvPr>
          <p:cNvSpPr>
            <a:spLocks noGrp="1"/>
          </p:cNvSpPr>
          <p:nvPr>
            <p:ph idx="1"/>
          </p:nvPr>
        </p:nvSpPr>
        <p:spPr>
          <a:xfrm>
            <a:off x="144139" y="823739"/>
            <a:ext cx="11831196" cy="5334689"/>
          </a:xfrm>
        </p:spPr>
        <p:txBody>
          <a:bodyPr>
            <a:normAutofit/>
          </a:bodyPr>
          <a:lstStyle/>
          <a:p>
            <a:pPr marL="0" indent="0">
              <a:buNone/>
            </a:pPr>
            <a:r>
              <a:rPr lang="en-US" sz="2300" dirty="0"/>
              <a:t>In-situ SAXS carried out by taking precursors loaded into glass capillaries through heating profile required for particle formation. Success in particle nucleation is shown for varied </a:t>
            </a:r>
            <a:r>
              <a:rPr lang="en-US" sz="2300" dirty="0" err="1"/>
              <a:t>PyMPS:oleylamine</a:t>
            </a:r>
            <a:r>
              <a:rPr lang="en-US" sz="2300" dirty="0"/>
              <a:t> ligand ratios, even for a sample with no loaded oleylamine. </a:t>
            </a:r>
          </a:p>
          <a:p>
            <a:endParaRPr lang="en-US" sz="2400" dirty="0"/>
          </a:p>
        </p:txBody>
      </p:sp>
      <p:sp>
        <p:nvSpPr>
          <p:cNvPr id="4" name="Slide Number Placeholder 3">
            <a:extLst>
              <a:ext uri="{FF2B5EF4-FFF2-40B4-BE49-F238E27FC236}">
                <a16:creationId xmlns:a16="http://schemas.microsoft.com/office/drawing/2014/main" id="{999FC2A2-719D-A94D-AC85-21D6E837A402}"/>
              </a:ext>
            </a:extLst>
          </p:cNvPr>
          <p:cNvSpPr>
            <a:spLocks noGrp="1"/>
          </p:cNvSpPr>
          <p:nvPr>
            <p:ph type="sldNum" sz="quarter" idx="12"/>
          </p:nvPr>
        </p:nvSpPr>
        <p:spPr/>
        <p:txBody>
          <a:bodyPr/>
          <a:lstStyle/>
          <a:p>
            <a:fld id="{DC0D38B5-681F-BE4C-A94D-25669A0FA02E}" type="slidenum">
              <a:rPr lang="en-US" smtClean="0"/>
              <a:t>5</a:t>
            </a:fld>
            <a:endParaRPr lang="en-US" dirty="0"/>
          </a:p>
        </p:txBody>
      </p:sp>
      <p:pic>
        <p:nvPicPr>
          <p:cNvPr id="5" name="Content Placeholder 5" descr="Chart, surface chart&#10;&#10;Description automatically generated">
            <a:extLst>
              <a:ext uri="{FF2B5EF4-FFF2-40B4-BE49-F238E27FC236}">
                <a16:creationId xmlns:a16="http://schemas.microsoft.com/office/drawing/2014/main" id="{1BC0602B-7256-BF4F-A18D-2A9A1BF915A2}"/>
              </a:ext>
            </a:extLst>
          </p:cNvPr>
          <p:cNvPicPr>
            <a:picLocks noChangeAspect="1"/>
          </p:cNvPicPr>
          <p:nvPr/>
        </p:nvPicPr>
        <p:blipFill>
          <a:blip r:embed="rId3"/>
          <a:stretch>
            <a:fillRect/>
          </a:stretch>
        </p:blipFill>
        <p:spPr>
          <a:xfrm>
            <a:off x="144139" y="2319143"/>
            <a:ext cx="4278087" cy="3738710"/>
          </a:xfrm>
          <a:prstGeom prst="rect">
            <a:avLst/>
          </a:prstGeom>
        </p:spPr>
      </p:pic>
      <p:pic>
        <p:nvPicPr>
          <p:cNvPr id="7" name="Picture 6" descr="Chart, surface chart&#10;&#10;Description automatically generated">
            <a:extLst>
              <a:ext uri="{FF2B5EF4-FFF2-40B4-BE49-F238E27FC236}">
                <a16:creationId xmlns:a16="http://schemas.microsoft.com/office/drawing/2014/main" id="{696FBE69-AC0D-9C4E-8D37-8A09F7FE269F}"/>
              </a:ext>
            </a:extLst>
          </p:cNvPr>
          <p:cNvPicPr>
            <a:picLocks noChangeAspect="1"/>
          </p:cNvPicPr>
          <p:nvPr/>
        </p:nvPicPr>
        <p:blipFill>
          <a:blip r:embed="rId4"/>
          <a:stretch>
            <a:fillRect/>
          </a:stretch>
        </p:blipFill>
        <p:spPr>
          <a:xfrm>
            <a:off x="3801315" y="2319143"/>
            <a:ext cx="4278087" cy="3733603"/>
          </a:xfrm>
          <a:prstGeom prst="rect">
            <a:avLst/>
          </a:prstGeom>
        </p:spPr>
      </p:pic>
      <p:pic>
        <p:nvPicPr>
          <p:cNvPr id="8" name="Picture 7" descr="Chart, surface chart&#10;&#10;Description automatically generated">
            <a:extLst>
              <a:ext uri="{FF2B5EF4-FFF2-40B4-BE49-F238E27FC236}">
                <a16:creationId xmlns:a16="http://schemas.microsoft.com/office/drawing/2014/main" id="{D88EC267-6DD4-3F4B-BB05-6FAF5609E789}"/>
              </a:ext>
            </a:extLst>
          </p:cNvPr>
          <p:cNvPicPr>
            <a:picLocks noChangeAspect="1"/>
          </p:cNvPicPr>
          <p:nvPr/>
        </p:nvPicPr>
        <p:blipFill>
          <a:blip r:embed="rId5"/>
          <a:stretch>
            <a:fillRect/>
          </a:stretch>
        </p:blipFill>
        <p:spPr>
          <a:xfrm>
            <a:off x="7458491" y="2240535"/>
            <a:ext cx="4278087" cy="3738710"/>
          </a:xfrm>
          <a:prstGeom prst="rect">
            <a:avLst/>
          </a:prstGeom>
        </p:spPr>
      </p:pic>
      <p:sp>
        <p:nvSpPr>
          <p:cNvPr id="12" name="TextBox 11">
            <a:extLst>
              <a:ext uri="{FF2B5EF4-FFF2-40B4-BE49-F238E27FC236}">
                <a16:creationId xmlns:a16="http://schemas.microsoft.com/office/drawing/2014/main" id="{0A2171BD-BC28-934B-8F70-D61E32BF2A5C}"/>
              </a:ext>
            </a:extLst>
          </p:cNvPr>
          <p:cNvSpPr txBox="1"/>
          <p:nvPr/>
        </p:nvSpPr>
        <p:spPr>
          <a:xfrm>
            <a:off x="4275783" y="1751563"/>
            <a:ext cx="3066930" cy="461665"/>
          </a:xfrm>
          <a:prstGeom prst="rect">
            <a:avLst/>
          </a:prstGeom>
          <a:noFill/>
        </p:spPr>
        <p:txBody>
          <a:bodyPr wrap="none" rtlCol="0">
            <a:spAutoFit/>
          </a:bodyPr>
          <a:lstStyle/>
          <a:p>
            <a:r>
              <a:rPr lang="en-US" sz="2400" b="1" dirty="0"/>
              <a:t>Decreasing oleylamine</a:t>
            </a:r>
          </a:p>
        </p:txBody>
      </p:sp>
      <p:sp>
        <p:nvSpPr>
          <p:cNvPr id="13" name="TextBox 12">
            <a:extLst>
              <a:ext uri="{FF2B5EF4-FFF2-40B4-BE49-F238E27FC236}">
                <a16:creationId xmlns:a16="http://schemas.microsoft.com/office/drawing/2014/main" id="{65137A70-A83C-D447-8290-03B16F851DB1}"/>
              </a:ext>
            </a:extLst>
          </p:cNvPr>
          <p:cNvSpPr txBox="1"/>
          <p:nvPr/>
        </p:nvSpPr>
        <p:spPr>
          <a:xfrm>
            <a:off x="884427" y="2240535"/>
            <a:ext cx="2831045" cy="369332"/>
          </a:xfrm>
          <a:prstGeom prst="rect">
            <a:avLst/>
          </a:prstGeom>
          <a:solidFill>
            <a:schemeClr val="bg1"/>
          </a:solidFill>
        </p:spPr>
        <p:txBody>
          <a:bodyPr wrap="square" rtlCol="0">
            <a:spAutoFit/>
          </a:bodyPr>
          <a:lstStyle/>
          <a:p>
            <a:pPr algn="ctr"/>
            <a:r>
              <a:rPr lang="en-US" dirty="0">
                <a:cs typeface="Al Bayan Plain" pitchFamily="2" charset="-78"/>
              </a:rPr>
              <a:t>1:16 </a:t>
            </a:r>
            <a:r>
              <a:rPr lang="en-US" dirty="0" err="1">
                <a:cs typeface="Al Bayan Plain" pitchFamily="2" charset="-78"/>
              </a:rPr>
              <a:t>PyMPS:Olam</a:t>
            </a:r>
            <a:endParaRPr lang="en-US" dirty="0">
              <a:cs typeface="Al Bayan Plain" pitchFamily="2" charset="-78"/>
            </a:endParaRPr>
          </a:p>
        </p:txBody>
      </p:sp>
      <p:sp>
        <p:nvSpPr>
          <p:cNvPr id="14" name="TextBox 13">
            <a:extLst>
              <a:ext uri="{FF2B5EF4-FFF2-40B4-BE49-F238E27FC236}">
                <a16:creationId xmlns:a16="http://schemas.microsoft.com/office/drawing/2014/main" id="{8C47FA4C-4357-FC41-98E6-8AF384444BED}"/>
              </a:ext>
            </a:extLst>
          </p:cNvPr>
          <p:cNvSpPr txBox="1"/>
          <p:nvPr/>
        </p:nvSpPr>
        <p:spPr>
          <a:xfrm>
            <a:off x="4508069" y="2240535"/>
            <a:ext cx="2831045" cy="369332"/>
          </a:xfrm>
          <a:prstGeom prst="rect">
            <a:avLst/>
          </a:prstGeom>
          <a:solidFill>
            <a:schemeClr val="bg1"/>
          </a:solidFill>
        </p:spPr>
        <p:txBody>
          <a:bodyPr wrap="square" rtlCol="0">
            <a:spAutoFit/>
          </a:bodyPr>
          <a:lstStyle/>
          <a:p>
            <a:pPr algn="ctr"/>
            <a:r>
              <a:rPr lang="en-US" dirty="0">
                <a:cs typeface="Al Bayan Plain" pitchFamily="2" charset="-78"/>
              </a:rPr>
              <a:t>1:8 </a:t>
            </a:r>
            <a:r>
              <a:rPr lang="en-US" dirty="0" err="1">
                <a:cs typeface="Al Bayan Plain" pitchFamily="2" charset="-78"/>
              </a:rPr>
              <a:t>PyMPS:Olam</a:t>
            </a:r>
            <a:endParaRPr lang="en-US" dirty="0">
              <a:cs typeface="Al Bayan Plain" pitchFamily="2" charset="-78"/>
            </a:endParaRPr>
          </a:p>
        </p:txBody>
      </p:sp>
      <p:sp>
        <p:nvSpPr>
          <p:cNvPr id="15" name="TextBox 14">
            <a:extLst>
              <a:ext uri="{FF2B5EF4-FFF2-40B4-BE49-F238E27FC236}">
                <a16:creationId xmlns:a16="http://schemas.microsoft.com/office/drawing/2014/main" id="{8227A0C8-817D-4A4E-AD2A-76642A9B53DD}"/>
              </a:ext>
            </a:extLst>
          </p:cNvPr>
          <p:cNvSpPr txBox="1"/>
          <p:nvPr/>
        </p:nvSpPr>
        <p:spPr>
          <a:xfrm>
            <a:off x="8165245" y="2159691"/>
            <a:ext cx="2831045" cy="369332"/>
          </a:xfrm>
          <a:prstGeom prst="rect">
            <a:avLst/>
          </a:prstGeom>
          <a:solidFill>
            <a:schemeClr val="bg1"/>
          </a:solidFill>
        </p:spPr>
        <p:txBody>
          <a:bodyPr wrap="square" rtlCol="0">
            <a:spAutoFit/>
          </a:bodyPr>
          <a:lstStyle/>
          <a:p>
            <a:pPr algn="ctr"/>
            <a:r>
              <a:rPr lang="en-US" dirty="0">
                <a:cs typeface="Al Bayan Plain" pitchFamily="2" charset="-78"/>
              </a:rPr>
              <a:t>1:0 </a:t>
            </a:r>
            <a:r>
              <a:rPr lang="en-US" dirty="0" err="1">
                <a:cs typeface="Al Bayan Plain" pitchFamily="2" charset="-78"/>
              </a:rPr>
              <a:t>PyMPS:Olam</a:t>
            </a:r>
            <a:endParaRPr lang="en-US" dirty="0">
              <a:cs typeface="Al Bayan Plain" pitchFamily="2" charset="-78"/>
            </a:endParaRPr>
          </a:p>
        </p:txBody>
      </p:sp>
      <p:cxnSp>
        <p:nvCxnSpPr>
          <p:cNvPr id="17" name="Straight Arrow Connector 16">
            <a:extLst>
              <a:ext uri="{FF2B5EF4-FFF2-40B4-BE49-F238E27FC236}">
                <a16:creationId xmlns:a16="http://schemas.microsoft.com/office/drawing/2014/main" id="{E1AC8D7D-950F-B54E-A766-A18D5EC31C53}"/>
              </a:ext>
            </a:extLst>
          </p:cNvPr>
          <p:cNvCxnSpPr/>
          <p:nvPr/>
        </p:nvCxnSpPr>
        <p:spPr>
          <a:xfrm flipV="1">
            <a:off x="1770927" y="3476795"/>
            <a:ext cx="0" cy="121981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8DE88E-5085-AB40-B179-6FE87BA93A01}"/>
              </a:ext>
            </a:extLst>
          </p:cNvPr>
          <p:cNvCxnSpPr>
            <a:cxnSpLocks/>
          </p:cNvCxnSpPr>
          <p:nvPr/>
        </p:nvCxnSpPr>
        <p:spPr>
          <a:xfrm flipV="1">
            <a:off x="5465180" y="3582898"/>
            <a:ext cx="0" cy="90536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90AC3E6-DC08-2649-A68F-C373FB2287DB}"/>
              </a:ext>
            </a:extLst>
          </p:cNvPr>
          <p:cNvCxnSpPr>
            <a:cxnSpLocks/>
          </p:cNvCxnSpPr>
          <p:nvPr/>
        </p:nvCxnSpPr>
        <p:spPr>
          <a:xfrm flipV="1">
            <a:off x="9147858" y="3499984"/>
            <a:ext cx="0" cy="84938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DC69D1-3A50-904D-9179-F98DC051515C}"/>
              </a:ext>
            </a:extLst>
          </p:cNvPr>
          <p:cNvCxnSpPr>
            <a:cxnSpLocks/>
          </p:cNvCxnSpPr>
          <p:nvPr/>
        </p:nvCxnSpPr>
        <p:spPr>
          <a:xfrm>
            <a:off x="1866734" y="2205549"/>
            <a:ext cx="76480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BB10949-5100-844B-BF2C-5B7A94F47642}"/>
              </a:ext>
            </a:extLst>
          </p:cNvPr>
          <p:cNvGrpSpPr/>
          <p:nvPr/>
        </p:nvGrpSpPr>
        <p:grpSpPr>
          <a:xfrm>
            <a:off x="4703182" y="6335650"/>
            <a:ext cx="2785636" cy="369332"/>
            <a:chOff x="3190620" y="6321364"/>
            <a:chExt cx="2785636" cy="369332"/>
          </a:xfrm>
        </p:grpSpPr>
        <p:sp>
          <p:nvSpPr>
            <p:cNvPr id="21" name="TextBox 20">
              <a:extLst>
                <a:ext uri="{FF2B5EF4-FFF2-40B4-BE49-F238E27FC236}">
                  <a16:creationId xmlns:a16="http://schemas.microsoft.com/office/drawing/2014/main" id="{FEA7006C-F06B-9443-8C9B-8DB50AD3BA07}"/>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23" name="TextBox 22">
              <a:extLst>
                <a:ext uri="{FF2B5EF4-FFF2-40B4-BE49-F238E27FC236}">
                  <a16:creationId xmlns:a16="http://schemas.microsoft.com/office/drawing/2014/main" id="{503756FC-50FF-DD48-A979-6B04DA5C2C02}"/>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 - 2022 - 4818</a:t>
              </a:r>
            </a:p>
          </p:txBody>
        </p:sp>
      </p:grpSp>
      <p:pic>
        <p:nvPicPr>
          <p:cNvPr id="24" name="Content Placeholder 10" descr="A picture containing text, clock&#10;&#10;Description automatically generated">
            <a:extLst>
              <a:ext uri="{FF2B5EF4-FFF2-40B4-BE49-F238E27FC236}">
                <a16:creationId xmlns:a16="http://schemas.microsoft.com/office/drawing/2014/main" id="{FC712CF9-4D99-7B44-94DB-9F85C24AC2CA}"/>
              </a:ext>
            </a:extLst>
          </p:cNvPr>
          <p:cNvPicPr>
            <a:picLocks noChangeAspect="1"/>
          </p:cNvPicPr>
          <p:nvPr/>
        </p:nvPicPr>
        <p:blipFill>
          <a:blip r:embed="rId6">
            <a:alphaModFix amt="3000"/>
          </a:blip>
          <a:stretch>
            <a:fillRect/>
          </a:stretch>
        </p:blipFill>
        <p:spPr>
          <a:xfrm>
            <a:off x="436650" y="1954567"/>
            <a:ext cx="11318701" cy="2948866"/>
          </a:xfrm>
          <a:prstGeom prst="rect">
            <a:avLst/>
          </a:prstGeom>
        </p:spPr>
      </p:pic>
    </p:spTree>
    <p:extLst>
      <p:ext uri="{BB962C8B-B14F-4D97-AF65-F5344CB8AC3E}">
        <p14:creationId xmlns:p14="http://schemas.microsoft.com/office/powerpoint/2010/main" val="116445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A2E4-B93F-8B35-EBBC-C5B8DC7C57BA}"/>
              </a:ext>
            </a:extLst>
          </p:cNvPr>
          <p:cNvSpPr>
            <a:spLocks noGrp="1"/>
          </p:cNvSpPr>
          <p:nvPr>
            <p:ph type="title"/>
          </p:nvPr>
        </p:nvSpPr>
        <p:spPr>
          <a:xfrm>
            <a:off x="144139" y="142702"/>
            <a:ext cx="11831196" cy="681037"/>
          </a:xfrm>
        </p:spPr>
        <p:txBody>
          <a:bodyPr>
            <a:normAutofit/>
          </a:bodyPr>
          <a:lstStyle/>
          <a:p>
            <a:r>
              <a:rPr lang="en-US" sz="3600" dirty="0"/>
              <a:t>Tunable Size with Changing Ligand Loading</a:t>
            </a:r>
          </a:p>
        </p:txBody>
      </p:sp>
      <p:pic>
        <p:nvPicPr>
          <p:cNvPr id="4" name="Picture 3" descr="Chart, line chart&#10;&#10;Description automatically generated">
            <a:extLst>
              <a:ext uri="{FF2B5EF4-FFF2-40B4-BE49-F238E27FC236}">
                <a16:creationId xmlns:a16="http://schemas.microsoft.com/office/drawing/2014/main" id="{2FB6EF58-0A81-9302-1F00-FCC8E3B24799}"/>
              </a:ext>
            </a:extLst>
          </p:cNvPr>
          <p:cNvPicPr>
            <a:picLocks noChangeAspect="1"/>
          </p:cNvPicPr>
          <p:nvPr/>
        </p:nvPicPr>
        <p:blipFill rotWithShape="1">
          <a:blip r:embed="rId2"/>
          <a:srcRect t="5073"/>
          <a:stretch/>
        </p:blipFill>
        <p:spPr>
          <a:xfrm>
            <a:off x="76200" y="2317743"/>
            <a:ext cx="9421935" cy="2879287"/>
          </a:xfrm>
          <a:prstGeom prst="rect">
            <a:avLst/>
          </a:prstGeom>
        </p:spPr>
      </p:pic>
      <p:grpSp>
        <p:nvGrpSpPr>
          <p:cNvPr id="5" name="Group 4">
            <a:extLst>
              <a:ext uri="{FF2B5EF4-FFF2-40B4-BE49-F238E27FC236}">
                <a16:creationId xmlns:a16="http://schemas.microsoft.com/office/drawing/2014/main" id="{8353D935-8041-32FC-4087-90DD81A02088}"/>
              </a:ext>
            </a:extLst>
          </p:cNvPr>
          <p:cNvGrpSpPr/>
          <p:nvPr/>
        </p:nvGrpSpPr>
        <p:grpSpPr>
          <a:xfrm>
            <a:off x="9387068" y="1371599"/>
            <a:ext cx="2344957" cy="4328837"/>
            <a:chOff x="9387068" y="1371599"/>
            <a:chExt cx="2344957" cy="4328837"/>
          </a:xfrm>
        </p:grpSpPr>
        <p:pic>
          <p:nvPicPr>
            <p:cNvPr id="6" name="Picture 5" descr="Chart, scatter chart&#10;&#10;Description automatically generated">
              <a:extLst>
                <a:ext uri="{FF2B5EF4-FFF2-40B4-BE49-F238E27FC236}">
                  <a16:creationId xmlns:a16="http://schemas.microsoft.com/office/drawing/2014/main" id="{6F9EFE3F-D532-AD42-9F8A-45A65CFFD446}"/>
                </a:ext>
              </a:extLst>
            </p:cNvPr>
            <p:cNvPicPr>
              <a:picLocks noChangeAspect="1"/>
            </p:cNvPicPr>
            <p:nvPr/>
          </p:nvPicPr>
          <p:blipFill rotWithShape="1">
            <a:blip r:embed="rId3"/>
            <a:srcRect t="7919"/>
            <a:stretch/>
          </p:blipFill>
          <p:spPr>
            <a:xfrm>
              <a:off x="9421935" y="1371599"/>
              <a:ext cx="2310090" cy="4328837"/>
            </a:xfrm>
            <a:prstGeom prst="rect">
              <a:avLst/>
            </a:prstGeom>
          </p:spPr>
        </p:pic>
        <p:sp>
          <p:nvSpPr>
            <p:cNvPr id="7" name="Rectangle 6">
              <a:extLst>
                <a:ext uri="{FF2B5EF4-FFF2-40B4-BE49-F238E27FC236}">
                  <a16:creationId xmlns:a16="http://schemas.microsoft.com/office/drawing/2014/main" id="{C84869D0-C470-1E88-ABDD-B7B00D77F375}"/>
                </a:ext>
              </a:extLst>
            </p:cNvPr>
            <p:cNvSpPr/>
            <p:nvPr/>
          </p:nvSpPr>
          <p:spPr>
            <a:xfrm>
              <a:off x="9387068" y="1705871"/>
              <a:ext cx="179005" cy="1072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Google Shape;146;p5">
            <a:extLst>
              <a:ext uri="{FF2B5EF4-FFF2-40B4-BE49-F238E27FC236}">
                <a16:creationId xmlns:a16="http://schemas.microsoft.com/office/drawing/2014/main" id="{028D33DB-8CC2-64F3-8AC4-AE5EFFD2A1C0}"/>
              </a:ext>
            </a:extLst>
          </p:cNvPr>
          <p:cNvSpPr txBox="1"/>
          <p:nvPr/>
        </p:nvSpPr>
        <p:spPr>
          <a:xfrm>
            <a:off x="3635703" y="1665835"/>
            <a:ext cx="31102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C00000"/>
                </a:solidFill>
                <a:latin typeface="Calibri"/>
                <a:ea typeface="Calibri"/>
                <a:cs typeface="Calibri"/>
                <a:sym typeface="Calibri"/>
              </a:rPr>
              <a:t>Decreasing Oleylamine</a:t>
            </a:r>
            <a:endParaRPr/>
          </a:p>
        </p:txBody>
      </p:sp>
      <p:cxnSp>
        <p:nvCxnSpPr>
          <p:cNvPr id="9" name="Google Shape;154;p5">
            <a:extLst>
              <a:ext uri="{FF2B5EF4-FFF2-40B4-BE49-F238E27FC236}">
                <a16:creationId xmlns:a16="http://schemas.microsoft.com/office/drawing/2014/main" id="{2F39607F-D15B-F6C8-F748-43FF5EA5AD69}"/>
              </a:ext>
            </a:extLst>
          </p:cNvPr>
          <p:cNvCxnSpPr/>
          <p:nvPr/>
        </p:nvCxnSpPr>
        <p:spPr>
          <a:xfrm>
            <a:off x="1226654" y="2119821"/>
            <a:ext cx="7648074" cy="0"/>
          </a:xfrm>
          <a:prstGeom prst="straightConnector1">
            <a:avLst/>
          </a:prstGeom>
          <a:noFill/>
          <a:ln w="76200" cap="flat" cmpd="sng">
            <a:solidFill>
              <a:srgbClr val="C00000"/>
            </a:solidFill>
            <a:prstDash val="solid"/>
            <a:miter lim="800000"/>
            <a:headEnd type="none" w="sm" len="sm"/>
            <a:tailEnd type="triangle" w="med" len="med"/>
          </a:ln>
        </p:spPr>
      </p:cxnSp>
      <p:sp>
        <p:nvSpPr>
          <p:cNvPr id="3" name="Content Placeholder 2">
            <a:extLst>
              <a:ext uri="{FF2B5EF4-FFF2-40B4-BE49-F238E27FC236}">
                <a16:creationId xmlns:a16="http://schemas.microsoft.com/office/drawing/2014/main" id="{D324FBF5-22C8-6B4B-9A2B-59B2607BC47C}"/>
              </a:ext>
            </a:extLst>
          </p:cNvPr>
          <p:cNvSpPr>
            <a:spLocks noGrp="1"/>
          </p:cNvSpPr>
          <p:nvPr>
            <p:ph idx="1"/>
          </p:nvPr>
        </p:nvSpPr>
        <p:spPr>
          <a:xfrm>
            <a:off x="660070" y="751420"/>
            <a:ext cx="10515600" cy="5827510"/>
          </a:xfrm>
        </p:spPr>
        <p:txBody>
          <a:bodyPr>
            <a:normAutofit/>
          </a:bodyPr>
          <a:lstStyle/>
          <a:p>
            <a:pPr marL="0" indent="0">
              <a:buNone/>
            </a:pPr>
            <a:r>
              <a:rPr lang="en-US" sz="2200" dirty="0"/>
              <a:t>By decreasing oleylamine loading, we effectively increase the ratio of </a:t>
            </a:r>
            <a:r>
              <a:rPr lang="en-US" sz="2200" dirty="0" err="1"/>
              <a:t>PyMPS:oleylamine</a:t>
            </a:r>
            <a:r>
              <a:rPr lang="en-US" sz="2200" dirty="0"/>
              <a:t> and see a decrease in average particle radius. This provides a pathway for tunable size when using PyMPS.</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r>
              <a:rPr lang="en-US" sz="2200" dirty="0"/>
              <a:t>Also, PyMPS forms a stable Cu</a:t>
            </a:r>
            <a:r>
              <a:rPr lang="en-US" sz="2200" baseline="-25000" dirty="0"/>
              <a:t>2</a:t>
            </a:r>
            <a:r>
              <a:rPr lang="en-US" sz="2200" dirty="0"/>
              <a:t>S nanostructure without aid from oleylamine </a:t>
            </a:r>
          </a:p>
          <a:p>
            <a:pPr marL="0" indent="0">
              <a:spcBef>
                <a:spcPts val="0"/>
              </a:spcBef>
              <a:buNone/>
            </a:pPr>
            <a:r>
              <a:rPr lang="en-US" sz="2200" dirty="0"/>
              <a:t>(1:0 ratio). PyMPS is able to fill the protective capping and reductive effects </a:t>
            </a:r>
          </a:p>
          <a:p>
            <a:pPr marL="0" indent="0">
              <a:spcBef>
                <a:spcPts val="0"/>
              </a:spcBef>
              <a:buNone/>
            </a:pPr>
            <a:r>
              <a:rPr lang="en-US" sz="2200" dirty="0"/>
              <a:t>that oleylamine normally provides in NP syntheses. </a:t>
            </a:r>
          </a:p>
        </p:txBody>
      </p:sp>
      <p:grpSp>
        <p:nvGrpSpPr>
          <p:cNvPr id="10" name="Group 9">
            <a:extLst>
              <a:ext uri="{FF2B5EF4-FFF2-40B4-BE49-F238E27FC236}">
                <a16:creationId xmlns:a16="http://schemas.microsoft.com/office/drawing/2014/main" id="{351B642E-3630-4233-D85A-F86EAA9A7331}"/>
              </a:ext>
            </a:extLst>
          </p:cNvPr>
          <p:cNvGrpSpPr/>
          <p:nvPr/>
        </p:nvGrpSpPr>
        <p:grpSpPr>
          <a:xfrm>
            <a:off x="4703182" y="6335650"/>
            <a:ext cx="2785636" cy="369332"/>
            <a:chOff x="3190620" y="6321364"/>
            <a:chExt cx="2785636" cy="369332"/>
          </a:xfrm>
        </p:grpSpPr>
        <p:sp>
          <p:nvSpPr>
            <p:cNvPr id="11" name="TextBox 10">
              <a:extLst>
                <a:ext uri="{FF2B5EF4-FFF2-40B4-BE49-F238E27FC236}">
                  <a16:creationId xmlns:a16="http://schemas.microsoft.com/office/drawing/2014/main" id="{0C0F15C5-5651-282C-C07C-65080B005A16}"/>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12" name="TextBox 11">
              <a:extLst>
                <a:ext uri="{FF2B5EF4-FFF2-40B4-BE49-F238E27FC236}">
                  <a16:creationId xmlns:a16="http://schemas.microsoft.com/office/drawing/2014/main" id="{C007EEB4-2EC5-58F3-3BAE-4A3F62256CB1}"/>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 - 2022 - 4818</a:t>
              </a:r>
            </a:p>
          </p:txBody>
        </p:sp>
      </p:grpSp>
      <p:pic>
        <p:nvPicPr>
          <p:cNvPr id="14" name="Content Placeholder 10" descr="A picture containing text, clock&#10;&#10;Description automatically generated">
            <a:extLst>
              <a:ext uri="{FF2B5EF4-FFF2-40B4-BE49-F238E27FC236}">
                <a16:creationId xmlns:a16="http://schemas.microsoft.com/office/drawing/2014/main" id="{1D763288-E5BF-C249-BAD9-1A2A5DE29E83}"/>
              </a:ext>
            </a:extLst>
          </p:cNvPr>
          <p:cNvPicPr>
            <a:picLocks noChangeAspect="1"/>
          </p:cNvPicPr>
          <p:nvPr/>
        </p:nvPicPr>
        <p:blipFill>
          <a:blip r:embed="rId4">
            <a:alphaModFix amt="3000"/>
          </a:blip>
          <a:stretch>
            <a:fillRect/>
          </a:stretch>
        </p:blipFill>
        <p:spPr>
          <a:xfrm>
            <a:off x="436650" y="1954567"/>
            <a:ext cx="11318701" cy="2948866"/>
          </a:xfrm>
          <a:prstGeom prst="rect">
            <a:avLst/>
          </a:prstGeom>
        </p:spPr>
      </p:pic>
    </p:spTree>
    <p:extLst>
      <p:ext uri="{BB962C8B-B14F-4D97-AF65-F5344CB8AC3E}">
        <p14:creationId xmlns:p14="http://schemas.microsoft.com/office/powerpoint/2010/main" val="149332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Content Placeholder 137" descr="Chart&#10;&#10;Description automatically generated">
            <a:extLst>
              <a:ext uri="{FF2B5EF4-FFF2-40B4-BE49-F238E27FC236}">
                <a16:creationId xmlns:a16="http://schemas.microsoft.com/office/drawing/2014/main" id="{1DE2C65D-F525-85C6-9AC2-84552873BCB5}"/>
              </a:ext>
            </a:extLst>
          </p:cNvPr>
          <p:cNvPicPr>
            <a:picLocks noGrp="1" noChangeAspect="1"/>
          </p:cNvPicPr>
          <p:nvPr>
            <p:ph idx="1"/>
          </p:nvPr>
        </p:nvPicPr>
        <p:blipFill>
          <a:blip r:embed="rId3"/>
          <a:stretch>
            <a:fillRect/>
          </a:stretch>
        </p:blipFill>
        <p:spPr>
          <a:xfrm>
            <a:off x="7071968" y="423601"/>
            <a:ext cx="4697024" cy="3164661"/>
          </a:xfrm>
        </p:spPr>
      </p:pic>
      <p:sp>
        <p:nvSpPr>
          <p:cNvPr id="2" name="Title 1">
            <a:extLst>
              <a:ext uri="{FF2B5EF4-FFF2-40B4-BE49-F238E27FC236}">
                <a16:creationId xmlns:a16="http://schemas.microsoft.com/office/drawing/2014/main" id="{8E0FA2E4-B93F-8B35-EBBC-C5B8DC7C57BA}"/>
              </a:ext>
            </a:extLst>
          </p:cNvPr>
          <p:cNvSpPr>
            <a:spLocks noGrp="1"/>
          </p:cNvSpPr>
          <p:nvPr>
            <p:ph type="title"/>
          </p:nvPr>
        </p:nvSpPr>
        <p:spPr>
          <a:xfrm>
            <a:off x="144139" y="142702"/>
            <a:ext cx="11831196" cy="681037"/>
          </a:xfrm>
        </p:spPr>
        <p:txBody>
          <a:bodyPr>
            <a:normAutofit/>
          </a:bodyPr>
          <a:lstStyle/>
          <a:p>
            <a:r>
              <a:rPr lang="en-US" sz="3600" dirty="0"/>
              <a:t>Mechanism of Sulfur Incorporation</a:t>
            </a:r>
          </a:p>
        </p:txBody>
      </p:sp>
      <p:sp>
        <p:nvSpPr>
          <p:cNvPr id="157" name="TextBox 156">
            <a:extLst>
              <a:ext uri="{FF2B5EF4-FFF2-40B4-BE49-F238E27FC236}">
                <a16:creationId xmlns:a16="http://schemas.microsoft.com/office/drawing/2014/main" id="{5AD80021-BAEE-78B4-0393-82CD8152270B}"/>
              </a:ext>
            </a:extLst>
          </p:cNvPr>
          <p:cNvSpPr txBox="1"/>
          <p:nvPr/>
        </p:nvSpPr>
        <p:spPr>
          <a:xfrm>
            <a:off x="436649" y="704856"/>
            <a:ext cx="6572192" cy="2862322"/>
          </a:xfrm>
          <a:prstGeom prst="rect">
            <a:avLst/>
          </a:prstGeom>
          <a:noFill/>
        </p:spPr>
        <p:txBody>
          <a:bodyPr wrap="square" rtlCol="0">
            <a:spAutoFit/>
          </a:bodyPr>
          <a:lstStyle/>
          <a:p>
            <a:r>
              <a:rPr lang="en-US" sz="2000" dirty="0"/>
              <a:t>Preliminary NMR (right) has found that PyMPS reduces Cu</a:t>
            </a:r>
            <a:r>
              <a:rPr lang="en-US" sz="2000" baseline="30000" dirty="0"/>
              <a:t>2+</a:t>
            </a:r>
            <a:r>
              <a:rPr lang="en-US" sz="2000" dirty="0"/>
              <a:t> to Cu</a:t>
            </a:r>
            <a:r>
              <a:rPr lang="en-US" sz="2000" baseline="30000" dirty="0"/>
              <a:t>1+</a:t>
            </a:r>
            <a:r>
              <a:rPr lang="en-US" sz="2000" dirty="0"/>
              <a:t> by way of an oxidative insertion of Cu</a:t>
            </a:r>
            <a:r>
              <a:rPr lang="en-US" sz="2000" baseline="30000" dirty="0"/>
              <a:t>2+</a:t>
            </a:r>
            <a:r>
              <a:rPr lang="en-US" sz="2000" dirty="0"/>
              <a:t> on the nonterminal S—C bonds. This gives off Cu</a:t>
            </a:r>
            <a:r>
              <a:rPr lang="en-US" sz="2000" baseline="-25000" dirty="0"/>
              <a:t>2</a:t>
            </a:r>
            <a:r>
              <a:rPr lang="en-US" sz="2000" dirty="0"/>
              <a:t>S and cleaves ethyl pyridine from the side chain within the PyMPS repeating unit (see below mechanism). </a:t>
            </a:r>
          </a:p>
          <a:p>
            <a:endParaRPr lang="en-US" sz="2000" dirty="0"/>
          </a:p>
          <a:p>
            <a:r>
              <a:rPr lang="en-US" sz="2000" dirty="0"/>
              <a:t>XRD, PDF back this up by </a:t>
            </a:r>
            <a:r>
              <a:rPr lang="en-US" sz="2100" dirty="0"/>
              <a:t>proving</a:t>
            </a:r>
            <a:r>
              <a:rPr lang="en-US" sz="2000" dirty="0"/>
              <a:t> Cu</a:t>
            </a:r>
            <a:r>
              <a:rPr lang="en-US" sz="2000" baseline="-25000" dirty="0"/>
              <a:t>2</a:t>
            </a:r>
            <a:r>
              <a:rPr lang="en-US" sz="2000" dirty="0"/>
              <a:t>S formation.</a:t>
            </a:r>
          </a:p>
          <a:p>
            <a:r>
              <a:rPr lang="en-US" sz="2000" dirty="0"/>
              <a:t>Preliminary LC-MS has revealed that ethyl pyridine does remain in the nanoparticle supernatant after cleaning steps.</a:t>
            </a:r>
          </a:p>
        </p:txBody>
      </p:sp>
      <p:grpSp>
        <p:nvGrpSpPr>
          <p:cNvPr id="160" name="Group 159">
            <a:extLst>
              <a:ext uri="{FF2B5EF4-FFF2-40B4-BE49-F238E27FC236}">
                <a16:creationId xmlns:a16="http://schemas.microsoft.com/office/drawing/2014/main" id="{E06F93F9-9EC3-3020-1506-F6C5F64BB21C}"/>
              </a:ext>
            </a:extLst>
          </p:cNvPr>
          <p:cNvGrpSpPr/>
          <p:nvPr/>
        </p:nvGrpSpPr>
        <p:grpSpPr>
          <a:xfrm>
            <a:off x="4703182" y="6335650"/>
            <a:ext cx="2785636" cy="369332"/>
            <a:chOff x="3190620" y="6321364"/>
            <a:chExt cx="2785636" cy="369332"/>
          </a:xfrm>
        </p:grpSpPr>
        <p:sp>
          <p:nvSpPr>
            <p:cNvPr id="161" name="TextBox 160">
              <a:extLst>
                <a:ext uri="{FF2B5EF4-FFF2-40B4-BE49-F238E27FC236}">
                  <a16:creationId xmlns:a16="http://schemas.microsoft.com/office/drawing/2014/main" id="{77FDEDF0-0C06-0530-9CE5-DD605AC5F7FF}"/>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162" name="TextBox 161">
              <a:extLst>
                <a:ext uri="{FF2B5EF4-FFF2-40B4-BE49-F238E27FC236}">
                  <a16:creationId xmlns:a16="http://schemas.microsoft.com/office/drawing/2014/main" id="{DE1DD95C-64DB-DB97-CDEE-682CD73B5937}"/>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 - 2022 - 4818</a:t>
              </a:r>
            </a:p>
          </p:txBody>
        </p:sp>
      </p:grpSp>
      <p:grpSp>
        <p:nvGrpSpPr>
          <p:cNvPr id="3" name="Group 2">
            <a:extLst>
              <a:ext uri="{FF2B5EF4-FFF2-40B4-BE49-F238E27FC236}">
                <a16:creationId xmlns:a16="http://schemas.microsoft.com/office/drawing/2014/main" id="{FBD79003-2283-DF83-A618-FEA95A7181FE}"/>
              </a:ext>
            </a:extLst>
          </p:cNvPr>
          <p:cNvGrpSpPr/>
          <p:nvPr/>
        </p:nvGrpSpPr>
        <p:grpSpPr>
          <a:xfrm>
            <a:off x="51803" y="3563062"/>
            <a:ext cx="12077635" cy="3233883"/>
            <a:chOff x="58202" y="1048263"/>
            <a:chExt cx="12077635" cy="3233883"/>
          </a:xfrm>
        </p:grpSpPr>
        <p:grpSp>
          <p:nvGrpSpPr>
            <p:cNvPr id="4" name="Group 3">
              <a:extLst>
                <a:ext uri="{FF2B5EF4-FFF2-40B4-BE49-F238E27FC236}">
                  <a16:creationId xmlns:a16="http://schemas.microsoft.com/office/drawing/2014/main" id="{81C2962F-44AD-5C97-9327-9BC28BBB1A62}"/>
                </a:ext>
              </a:extLst>
            </p:cNvPr>
            <p:cNvGrpSpPr/>
            <p:nvPr/>
          </p:nvGrpSpPr>
          <p:grpSpPr>
            <a:xfrm>
              <a:off x="58202" y="1048263"/>
              <a:ext cx="12077635" cy="3233883"/>
              <a:chOff x="29101" y="1041279"/>
              <a:chExt cx="12077635" cy="3233883"/>
            </a:xfrm>
          </p:grpSpPr>
          <p:grpSp>
            <p:nvGrpSpPr>
              <p:cNvPr id="22" name="Group 21">
                <a:extLst>
                  <a:ext uri="{FF2B5EF4-FFF2-40B4-BE49-F238E27FC236}">
                    <a16:creationId xmlns:a16="http://schemas.microsoft.com/office/drawing/2014/main" id="{FE1065E9-D7AF-FCD6-8D1E-FF9E9CA52587}"/>
                  </a:ext>
                </a:extLst>
              </p:cNvPr>
              <p:cNvGrpSpPr/>
              <p:nvPr/>
            </p:nvGrpSpPr>
            <p:grpSpPr>
              <a:xfrm>
                <a:off x="29101" y="1041279"/>
                <a:ext cx="12077635" cy="3233883"/>
                <a:chOff x="29101" y="1041279"/>
                <a:chExt cx="12077635" cy="3233883"/>
              </a:xfrm>
            </p:grpSpPr>
            <p:pic>
              <p:nvPicPr>
                <p:cNvPr id="23" name="Picture 22" descr="Diagram&#10;&#10;Description automatically generated">
                  <a:extLst>
                    <a:ext uri="{FF2B5EF4-FFF2-40B4-BE49-F238E27FC236}">
                      <a16:creationId xmlns:a16="http://schemas.microsoft.com/office/drawing/2014/main" id="{1B9C3FC9-06CB-97CE-8FA9-7298BFA5A700}"/>
                    </a:ext>
                  </a:extLst>
                </p:cNvPr>
                <p:cNvPicPr>
                  <a:picLocks noChangeAspect="1"/>
                </p:cNvPicPr>
                <p:nvPr/>
              </p:nvPicPr>
              <p:blipFill>
                <a:blip r:embed="rId4"/>
                <a:stretch>
                  <a:fillRect/>
                </a:stretch>
              </p:blipFill>
              <p:spPr>
                <a:xfrm>
                  <a:off x="195017" y="1179529"/>
                  <a:ext cx="2050279" cy="2894512"/>
                </a:xfrm>
                <a:prstGeom prst="rect">
                  <a:avLst/>
                </a:prstGeom>
              </p:spPr>
            </p:pic>
            <p:pic>
              <p:nvPicPr>
                <p:cNvPr id="24" name="Picture 23" descr="A picture containing text, clock&#10;&#10;Description automatically generated">
                  <a:extLst>
                    <a:ext uri="{FF2B5EF4-FFF2-40B4-BE49-F238E27FC236}">
                      <a16:creationId xmlns:a16="http://schemas.microsoft.com/office/drawing/2014/main" id="{9FBA0907-CE0A-2296-0FE9-48405956F980}"/>
                    </a:ext>
                  </a:extLst>
                </p:cNvPr>
                <p:cNvPicPr>
                  <a:picLocks noChangeAspect="1"/>
                </p:cNvPicPr>
                <p:nvPr/>
              </p:nvPicPr>
              <p:blipFill>
                <a:blip r:embed="rId5"/>
                <a:stretch>
                  <a:fillRect/>
                </a:stretch>
              </p:blipFill>
              <p:spPr>
                <a:xfrm>
                  <a:off x="10223184" y="1900361"/>
                  <a:ext cx="1765214" cy="1195083"/>
                </a:xfrm>
                <a:prstGeom prst="rect">
                  <a:avLst/>
                </a:prstGeom>
              </p:spPr>
            </p:pic>
            <p:pic>
              <p:nvPicPr>
                <p:cNvPr id="25" name="Picture 24">
                  <a:extLst>
                    <a:ext uri="{FF2B5EF4-FFF2-40B4-BE49-F238E27FC236}">
                      <a16:creationId xmlns:a16="http://schemas.microsoft.com/office/drawing/2014/main" id="{C029BBC4-361D-0547-691E-04B854BF2DAD}"/>
                    </a:ext>
                  </a:extLst>
                </p:cNvPr>
                <p:cNvPicPr>
                  <a:picLocks noChangeAspect="1"/>
                </p:cNvPicPr>
                <p:nvPr/>
              </p:nvPicPr>
              <p:blipFill>
                <a:blip r:embed="rId6"/>
                <a:stretch>
                  <a:fillRect/>
                </a:stretch>
              </p:blipFill>
              <p:spPr>
                <a:xfrm>
                  <a:off x="6904701" y="2555841"/>
                  <a:ext cx="542630" cy="286388"/>
                </a:xfrm>
                <a:prstGeom prst="rect">
                  <a:avLst/>
                </a:prstGeom>
              </p:spPr>
            </p:pic>
            <p:pic>
              <p:nvPicPr>
                <p:cNvPr id="26" name="Picture 25" descr="Shape&#10;&#10;Description automatically generated">
                  <a:extLst>
                    <a:ext uri="{FF2B5EF4-FFF2-40B4-BE49-F238E27FC236}">
                      <a16:creationId xmlns:a16="http://schemas.microsoft.com/office/drawing/2014/main" id="{364CA243-12CF-84C1-275B-42645196A6F6}"/>
                    </a:ext>
                  </a:extLst>
                </p:cNvPr>
                <p:cNvPicPr>
                  <a:picLocks noChangeAspect="1"/>
                </p:cNvPicPr>
                <p:nvPr/>
              </p:nvPicPr>
              <p:blipFill>
                <a:blip r:embed="rId7"/>
                <a:stretch>
                  <a:fillRect/>
                </a:stretch>
              </p:blipFill>
              <p:spPr>
                <a:xfrm>
                  <a:off x="8795529" y="1943399"/>
                  <a:ext cx="624951" cy="1260866"/>
                </a:xfrm>
                <a:prstGeom prst="rect">
                  <a:avLst/>
                </a:prstGeom>
              </p:spPr>
            </p:pic>
            <p:sp>
              <p:nvSpPr>
                <p:cNvPr id="27" name="Cross 26">
                  <a:extLst>
                    <a:ext uri="{FF2B5EF4-FFF2-40B4-BE49-F238E27FC236}">
                      <a16:creationId xmlns:a16="http://schemas.microsoft.com/office/drawing/2014/main" id="{D4E97D94-CC23-2BF1-6F90-B8DCC10B6B0E}"/>
                    </a:ext>
                  </a:extLst>
                </p:cNvPr>
                <p:cNvSpPr>
                  <a:spLocks noChangeAspect="1"/>
                </p:cNvSpPr>
                <p:nvPr/>
              </p:nvSpPr>
              <p:spPr>
                <a:xfrm>
                  <a:off x="2319490" y="2499307"/>
                  <a:ext cx="376217" cy="376217"/>
                </a:xfrm>
                <a:prstGeom prst="plus">
                  <a:avLst>
                    <a:gd name="adj" fmla="val 40789"/>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3BFE9151-2CDB-42A5-2205-A362D2B3C6C5}"/>
                    </a:ext>
                  </a:extLst>
                </p:cNvPr>
                <p:cNvSpPr>
                  <a:spLocks noChangeAspect="1"/>
                </p:cNvSpPr>
                <p:nvPr/>
              </p:nvSpPr>
              <p:spPr>
                <a:xfrm>
                  <a:off x="7949683" y="2499307"/>
                  <a:ext cx="376217" cy="376217"/>
                </a:xfrm>
                <a:prstGeom prst="plus">
                  <a:avLst>
                    <a:gd name="adj" fmla="val 40789"/>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a:extLst>
                    <a:ext uri="{FF2B5EF4-FFF2-40B4-BE49-F238E27FC236}">
                      <a16:creationId xmlns:a16="http://schemas.microsoft.com/office/drawing/2014/main" id="{96A2926B-B809-46AE-D14B-0FCB6B6C62F9}"/>
                    </a:ext>
                  </a:extLst>
                </p:cNvPr>
                <p:cNvSpPr>
                  <a:spLocks noChangeAspect="1"/>
                </p:cNvSpPr>
                <p:nvPr/>
              </p:nvSpPr>
              <p:spPr>
                <a:xfrm>
                  <a:off x="9710521" y="2499307"/>
                  <a:ext cx="376217" cy="376217"/>
                </a:xfrm>
                <a:prstGeom prst="plus">
                  <a:avLst>
                    <a:gd name="adj" fmla="val 40789"/>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23DF55B-EC30-C41E-BAAA-1B171F8CA7F9}"/>
                    </a:ext>
                  </a:extLst>
                </p:cNvPr>
                <p:cNvGrpSpPr>
                  <a:grpSpLocks noChangeAspect="1"/>
                </p:cNvGrpSpPr>
                <p:nvPr/>
              </p:nvGrpSpPr>
              <p:grpSpPr>
                <a:xfrm>
                  <a:off x="3016923" y="2297997"/>
                  <a:ext cx="2234841" cy="856335"/>
                  <a:chOff x="4059767" y="1573855"/>
                  <a:chExt cx="2588684" cy="991919"/>
                </a:xfrm>
              </p:grpSpPr>
              <p:pic>
                <p:nvPicPr>
                  <p:cNvPr id="33" name="Picture 32" descr="A picture containing clock&#10;&#10;Description automatically generated">
                    <a:extLst>
                      <a:ext uri="{FF2B5EF4-FFF2-40B4-BE49-F238E27FC236}">
                        <a16:creationId xmlns:a16="http://schemas.microsoft.com/office/drawing/2014/main" id="{66CCBD98-D7E8-39FE-A6AC-7A86E8C80242}"/>
                      </a:ext>
                    </a:extLst>
                  </p:cNvPr>
                  <p:cNvPicPr>
                    <a:picLocks noChangeAspect="1"/>
                  </p:cNvPicPr>
                  <p:nvPr/>
                </p:nvPicPr>
                <p:blipFill rotWithShape="1">
                  <a:blip r:embed="rId8"/>
                  <a:srcRect r="19900"/>
                  <a:stretch/>
                </p:blipFill>
                <p:spPr>
                  <a:xfrm>
                    <a:off x="4603751" y="1600574"/>
                    <a:ext cx="2044700" cy="965200"/>
                  </a:xfrm>
                  <a:prstGeom prst="rect">
                    <a:avLst/>
                  </a:prstGeom>
                </p:spPr>
              </p:pic>
              <p:pic>
                <p:nvPicPr>
                  <p:cNvPr id="34" name="Picture 33" descr="A picture containing clock&#10;&#10;Description automatically generated">
                    <a:extLst>
                      <a:ext uri="{FF2B5EF4-FFF2-40B4-BE49-F238E27FC236}">
                        <a16:creationId xmlns:a16="http://schemas.microsoft.com/office/drawing/2014/main" id="{4925EB4E-6D60-8072-2288-F88194540989}"/>
                      </a:ext>
                    </a:extLst>
                  </p:cNvPr>
                  <p:cNvPicPr>
                    <a:picLocks noChangeAspect="1"/>
                  </p:cNvPicPr>
                  <p:nvPr/>
                </p:nvPicPr>
                <p:blipFill rotWithShape="1">
                  <a:blip r:embed="rId8"/>
                  <a:srcRect l="78197"/>
                  <a:stretch/>
                </p:blipFill>
                <p:spPr>
                  <a:xfrm>
                    <a:off x="4059767" y="1573855"/>
                    <a:ext cx="555780" cy="963852"/>
                  </a:xfrm>
                  <a:prstGeom prst="rect">
                    <a:avLst/>
                  </a:prstGeom>
                </p:spPr>
              </p:pic>
            </p:grpSp>
            <p:sp>
              <p:nvSpPr>
                <p:cNvPr id="31" name="Right Arrow 30">
                  <a:extLst>
                    <a:ext uri="{FF2B5EF4-FFF2-40B4-BE49-F238E27FC236}">
                      <a16:creationId xmlns:a16="http://schemas.microsoft.com/office/drawing/2014/main" id="{BBF5CA50-E04D-07BA-2B4A-BCE460D889A8}"/>
                    </a:ext>
                  </a:extLst>
                </p:cNvPr>
                <p:cNvSpPr/>
                <p:nvPr/>
              </p:nvSpPr>
              <p:spPr>
                <a:xfrm>
                  <a:off x="5729443" y="2574302"/>
                  <a:ext cx="619359" cy="2262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102;p4">
                  <a:extLst>
                    <a:ext uri="{FF2B5EF4-FFF2-40B4-BE49-F238E27FC236}">
                      <a16:creationId xmlns:a16="http://schemas.microsoft.com/office/drawing/2014/main" id="{791FE6F7-2671-216B-01A1-6E2B16CB3CF5}"/>
                    </a:ext>
                  </a:extLst>
                </p:cNvPr>
                <p:cNvSpPr/>
                <p:nvPr/>
              </p:nvSpPr>
              <p:spPr>
                <a:xfrm>
                  <a:off x="29101" y="1041279"/>
                  <a:ext cx="12077635" cy="3233883"/>
                </a:xfrm>
                <a:prstGeom prst="roundRect">
                  <a:avLst>
                    <a:gd name="adj" fmla="val 16667"/>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9790525-1B66-A369-D3B6-5FD68DF28B70}"/>
                      </a:ext>
                    </a:extLst>
                  </p:cNvPr>
                  <p:cNvSpPr txBox="1"/>
                  <p:nvPr/>
                </p:nvSpPr>
                <p:spPr>
                  <a:xfrm>
                    <a:off x="2817816" y="2571552"/>
                    <a:ext cx="35618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m:t>
                          </m:r>
                        </m:oMath>
                      </m:oMathPara>
                    </a14:m>
                    <a:endParaRPr lang="en-US" sz="1600" dirty="0"/>
                  </a:p>
                </p:txBody>
              </p:sp>
            </mc:Choice>
            <mc:Fallback xmlns="">
              <p:sp>
                <p:nvSpPr>
                  <p:cNvPr id="9" name="TextBox 8">
                    <a:extLst>
                      <a:ext uri="{FF2B5EF4-FFF2-40B4-BE49-F238E27FC236}">
                        <a16:creationId xmlns:a16="http://schemas.microsoft.com/office/drawing/2014/main" id="{735340DE-7701-C879-93F2-2F796CAFC588}"/>
                      </a:ext>
                    </a:extLst>
                  </p:cNvPr>
                  <p:cNvSpPr txBox="1">
                    <a:spLocks noRot="1" noChangeAspect="1" noMove="1" noResize="1" noEditPoints="1" noAdjustHandles="1" noChangeArrowheads="1" noChangeShapeType="1" noTextEdit="1"/>
                  </p:cNvSpPr>
                  <p:nvPr/>
                </p:nvSpPr>
                <p:spPr>
                  <a:xfrm>
                    <a:off x="2817816" y="2571552"/>
                    <a:ext cx="356188" cy="338554"/>
                  </a:xfrm>
                  <a:prstGeom prst="rect">
                    <a:avLst/>
                  </a:prstGeom>
                  <a:blipFill>
                    <a:blip r:embed="rId9"/>
                    <a:stretch>
                      <a:fillRect/>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4B4D6BC6-B938-BD92-56BC-A17CBE90585A}"/>
                </a:ext>
              </a:extLst>
            </p:cNvPr>
            <p:cNvGrpSpPr/>
            <p:nvPr/>
          </p:nvGrpSpPr>
          <p:grpSpPr>
            <a:xfrm>
              <a:off x="610241" y="1216793"/>
              <a:ext cx="2859516" cy="1767131"/>
              <a:chOff x="610241" y="1216793"/>
              <a:chExt cx="2859516" cy="1767131"/>
            </a:xfrm>
          </p:grpSpPr>
          <p:grpSp>
            <p:nvGrpSpPr>
              <p:cNvPr id="6" name="Group 5">
                <a:extLst>
                  <a:ext uri="{FF2B5EF4-FFF2-40B4-BE49-F238E27FC236}">
                    <a16:creationId xmlns:a16="http://schemas.microsoft.com/office/drawing/2014/main" id="{5D97A0A7-6A29-5CA7-AD15-86F19BA86250}"/>
                  </a:ext>
                </a:extLst>
              </p:cNvPr>
              <p:cNvGrpSpPr/>
              <p:nvPr/>
            </p:nvGrpSpPr>
            <p:grpSpPr>
              <a:xfrm rot="319194">
                <a:off x="1549954" y="2650192"/>
                <a:ext cx="42868" cy="111696"/>
                <a:chOff x="1745226" y="2713702"/>
                <a:chExt cx="42868" cy="111696"/>
              </a:xfrm>
            </p:grpSpPr>
            <p:sp>
              <p:nvSpPr>
                <p:cNvPr id="17" name="Oval 16">
                  <a:extLst>
                    <a:ext uri="{FF2B5EF4-FFF2-40B4-BE49-F238E27FC236}">
                      <a16:creationId xmlns:a16="http://schemas.microsoft.com/office/drawing/2014/main" id="{0D708457-43F6-FFFB-A913-849BA3AC04EF}"/>
                    </a:ext>
                  </a:extLst>
                </p:cNvPr>
                <p:cNvSpPr>
                  <a:spLocks noChangeAspect="1"/>
                </p:cNvSpPr>
                <p:nvPr/>
              </p:nvSpPr>
              <p:spPr>
                <a:xfrm>
                  <a:off x="1769806" y="2713702"/>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3104F9-A297-9133-53D2-4BE9040364E1}"/>
                    </a:ext>
                  </a:extLst>
                </p:cNvPr>
                <p:cNvSpPr>
                  <a:spLocks noChangeAspect="1"/>
                </p:cNvSpPr>
                <p:nvPr/>
              </p:nvSpPr>
              <p:spPr>
                <a:xfrm>
                  <a:off x="1745226" y="2807110"/>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2D822873-FFD8-2E30-B59C-D4926B601A7F}"/>
                  </a:ext>
                </a:extLst>
              </p:cNvPr>
              <p:cNvCxnSpPr>
                <a:cxnSpLocks/>
              </p:cNvCxnSpPr>
              <p:nvPr/>
            </p:nvCxnSpPr>
            <p:spPr>
              <a:xfrm>
                <a:off x="1396181" y="2660798"/>
                <a:ext cx="198188" cy="305922"/>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71BBDE-A26C-1364-0AF0-1766F88D9130}"/>
                  </a:ext>
                </a:extLst>
              </p:cNvPr>
              <p:cNvCxnSpPr>
                <a:cxnSpLocks/>
              </p:cNvCxnSpPr>
              <p:nvPr/>
            </p:nvCxnSpPr>
            <p:spPr>
              <a:xfrm>
                <a:off x="1474059" y="2556018"/>
                <a:ext cx="377954"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3CE44B1-4900-4546-E0EE-8F81664008FB}"/>
                  </a:ext>
                </a:extLst>
              </p:cNvPr>
              <p:cNvGrpSpPr/>
              <p:nvPr/>
            </p:nvGrpSpPr>
            <p:grpSpPr>
              <a:xfrm>
                <a:off x="1079218" y="1216793"/>
                <a:ext cx="2390539" cy="1767131"/>
                <a:chOff x="1039890" y="1197129"/>
                <a:chExt cx="2390539" cy="1767131"/>
              </a:xfrm>
            </p:grpSpPr>
            <p:sp>
              <p:nvSpPr>
                <p:cNvPr id="15" name="Arc 14">
                  <a:extLst>
                    <a:ext uri="{FF2B5EF4-FFF2-40B4-BE49-F238E27FC236}">
                      <a16:creationId xmlns:a16="http://schemas.microsoft.com/office/drawing/2014/main" id="{47C9AFBF-0F3D-27CE-CD33-F3793928DC65}"/>
                    </a:ext>
                  </a:extLst>
                </p:cNvPr>
                <p:cNvSpPr/>
                <p:nvPr/>
              </p:nvSpPr>
              <p:spPr>
                <a:xfrm rot="7968321">
                  <a:off x="1369563" y="867456"/>
                  <a:ext cx="1731193" cy="2390539"/>
                </a:xfrm>
                <a:prstGeom prst="arc">
                  <a:avLst>
                    <a:gd name="adj1" fmla="val 16315539"/>
                    <a:gd name="adj2" fmla="val 20990278"/>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a:extLst>
                    <a:ext uri="{FF2B5EF4-FFF2-40B4-BE49-F238E27FC236}">
                      <a16:creationId xmlns:a16="http://schemas.microsoft.com/office/drawing/2014/main" id="{33D4B1F5-6B10-275B-DF05-07045AD3CAC9}"/>
                    </a:ext>
                  </a:extLst>
                </p:cNvPr>
                <p:cNvPicPr>
                  <a:picLocks noChangeAspect="1"/>
                </p:cNvPicPr>
                <p:nvPr/>
              </p:nvPicPr>
              <p:blipFill>
                <a:blip r:embed="rId10"/>
                <a:stretch>
                  <a:fillRect/>
                </a:stretch>
              </p:blipFill>
              <p:spPr>
                <a:xfrm rot="571015">
                  <a:off x="3020773" y="2827100"/>
                  <a:ext cx="158263" cy="137160"/>
                </a:xfrm>
                <a:prstGeom prst="rect">
                  <a:avLst/>
                </a:prstGeom>
              </p:spPr>
            </p:pic>
          </p:grpSp>
          <p:sp>
            <p:nvSpPr>
              <p:cNvPr id="10" name="TextBox 9">
                <a:extLst>
                  <a:ext uri="{FF2B5EF4-FFF2-40B4-BE49-F238E27FC236}">
                    <a16:creationId xmlns:a16="http://schemas.microsoft.com/office/drawing/2014/main" id="{F98A3DE1-B013-AEC7-FE63-69FF22623FB3}"/>
                  </a:ext>
                </a:extLst>
              </p:cNvPr>
              <p:cNvSpPr txBox="1"/>
              <p:nvPr/>
            </p:nvSpPr>
            <p:spPr>
              <a:xfrm>
                <a:off x="610241" y="2378481"/>
                <a:ext cx="872992" cy="461665"/>
              </a:xfrm>
              <a:prstGeom prst="rect">
                <a:avLst/>
              </a:prstGeom>
              <a:noFill/>
            </p:spPr>
            <p:txBody>
              <a:bodyPr wrap="square" rtlCol="0">
                <a:spAutoFit/>
              </a:bodyPr>
              <a:lstStyle/>
              <a:p>
                <a:pPr algn="ctr"/>
                <a:r>
                  <a:rPr lang="en-US" sz="1200" dirty="0"/>
                  <a:t>C-S bond cleavage</a:t>
                </a:r>
              </a:p>
            </p:txBody>
          </p:sp>
          <p:grpSp>
            <p:nvGrpSpPr>
              <p:cNvPr id="11" name="Group 10">
                <a:extLst>
                  <a:ext uri="{FF2B5EF4-FFF2-40B4-BE49-F238E27FC236}">
                    <a16:creationId xmlns:a16="http://schemas.microsoft.com/office/drawing/2014/main" id="{74A4A5A5-4056-7F31-679B-8933A40F0C26}"/>
                  </a:ext>
                </a:extLst>
              </p:cNvPr>
              <p:cNvGrpSpPr/>
              <p:nvPr/>
            </p:nvGrpSpPr>
            <p:grpSpPr>
              <a:xfrm rot="319194">
                <a:off x="1745226" y="2733366"/>
                <a:ext cx="42868" cy="111696"/>
                <a:chOff x="1745226" y="2713702"/>
                <a:chExt cx="42868" cy="111696"/>
              </a:xfrm>
            </p:grpSpPr>
            <p:sp>
              <p:nvSpPr>
                <p:cNvPr id="12" name="Oval 11">
                  <a:extLst>
                    <a:ext uri="{FF2B5EF4-FFF2-40B4-BE49-F238E27FC236}">
                      <a16:creationId xmlns:a16="http://schemas.microsoft.com/office/drawing/2014/main" id="{258AE434-1D1E-4F72-33CC-267D2A2DD454}"/>
                    </a:ext>
                  </a:extLst>
                </p:cNvPr>
                <p:cNvSpPr>
                  <a:spLocks noChangeAspect="1"/>
                </p:cNvSpPr>
                <p:nvPr/>
              </p:nvSpPr>
              <p:spPr>
                <a:xfrm>
                  <a:off x="1769806" y="2713702"/>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6FA60A-7A9C-0951-2657-FB21D0AF93DA}"/>
                    </a:ext>
                  </a:extLst>
                </p:cNvPr>
                <p:cNvSpPr>
                  <a:spLocks noChangeAspect="1"/>
                </p:cNvSpPr>
                <p:nvPr/>
              </p:nvSpPr>
              <p:spPr>
                <a:xfrm>
                  <a:off x="1745226" y="2807110"/>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4" name="Content Placeholder 10" descr="A picture containing text, clock&#10;&#10;Description automatically generated">
            <a:extLst>
              <a:ext uri="{FF2B5EF4-FFF2-40B4-BE49-F238E27FC236}">
                <a16:creationId xmlns:a16="http://schemas.microsoft.com/office/drawing/2014/main" id="{1D763288-E5BF-C249-BAD9-1A2A5DE29E83}"/>
              </a:ext>
            </a:extLst>
          </p:cNvPr>
          <p:cNvPicPr>
            <a:picLocks noChangeAspect="1"/>
          </p:cNvPicPr>
          <p:nvPr/>
        </p:nvPicPr>
        <p:blipFill>
          <a:blip r:embed="rId11">
            <a:alphaModFix amt="3000"/>
          </a:blip>
          <a:stretch>
            <a:fillRect/>
          </a:stretch>
        </p:blipFill>
        <p:spPr>
          <a:xfrm>
            <a:off x="436650" y="1954567"/>
            <a:ext cx="11318701" cy="2948866"/>
          </a:xfrm>
          <a:prstGeom prst="rect">
            <a:avLst/>
          </a:prstGeom>
        </p:spPr>
      </p:pic>
    </p:spTree>
    <p:extLst>
      <p:ext uri="{BB962C8B-B14F-4D97-AF65-F5344CB8AC3E}">
        <p14:creationId xmlns:p14="http://schemas.microsoft.com/office/powerpoint/2010/main" val="282224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A2E4-B93F-8B35-EBBC-C5B8DC7C57BA}"/>
              </a:ext>
            </a:extLst>
          </p:cNvPr>
          <p:cNvSpPr>
            <a:spLocks noGrp="1"/>
          </p:cNvSpPr>
          <p:nvPr>
            <p:ph type="title"/>
          </p:nvPr>
        </p:nvSpPr>
        <p:spPr>
          <a:xfrm>
            <a:off x="144139" y="-80151"/>
            <a:ext cx="11831196" cy="681037"/>
          </a:xfrm>
        </p:spPr>
        <p:txBody>
          <a:bodyPr>
            <a:normAutofit/>
          </a:bodyPr>
          <a:lstStyle/>
          <a:p>
            <a:r>
              <a:rPr lang="en-US" sz="3600" dirty="0"/>
              <a:t>Evidence of Polymer Grafting</a:t>
            </a:r>
          </a:p>
        </p:txBody>
      </p:sp>
      <p:grpSp>
        <p:nvGrpSpPr>
          <p:cNvPr id="46" name="Group 45">
            <a:extLst>
              <a:ext uri="{FF2B5EF4-FFF2-40B4-BE49-F238E27FC236}">
                <a16:creationId xmlns:a16="http://schemas.microsoft.com/office/drawing/2014/main" id="{B63A6E14-5C9D-5F05-1F1C-4604358A85F1}"/>
              </a:ext>
            </a:extLst>
          </p:cNvPr>
          <p:cNvGrpSpPr/>
          <p:nvPr/>
        </p:nvGrpSpPr>
        <p:grpSpPr>
          <a:xfrm>
            <a:off x="10654669" y="85468"/>
            <a:ext cx="1070936" cy="1508848"/>
            <a:chOff x="10105747" y="219361"/>
            <a:chExt cx="1447307" cy="2078427"/>
          </a:xfrm>
        </p:grpSpPr>
        <p:pic>
          <p:nvPicPr>
            <p:cNvPr id="47" name="Picture 46">
              <a:extLst>
                <a:ext uri="{FF2B5EF4-FFF2-40B4-BE49-F238E27FC236}">
                  <a16:creationId xmlns:a16="http://schemas.microsoft.com/office/drawing/2014/main" id="{2AB14150-CA8D-30B2-56DC-3DB10ABA0C27}"/>
                </a:ext>
              </a:extLst>
            </p:cNvPr>
            <p:cNvPicPr>
              <a:picLocks noChangeAspect="1"/>
            </p:cNvPicPr>
            <p:nvPr/>
          </p:nvPicPr>
          <p:blipFill>
            <a:blip r:embed="rId3"/>
            <a:stretch>
              <a:fillRect/>
            </a:stretch>
          </p:blipFill>
          <p:spPr>
            <a:xfrm>
              <a:off x="10105747" y="219361"/>
              <a:ext cx="1447307" cy="2078427"/>
            </a:xfrm>
            <a:prstGeom prst="rect">
              <a:avLst/>
            </a:prstGeom>
          </p:spPr>
        </p:pic>
        <p:sp>
          <p:nvSpPr>
            <p:cNvPr id="48" name="Donut 47">
              <a:extLst>
                <a:ext uri="{FF2B5EF4-FFF2-40B4-BE49-F238E27FC236}">
                  <a16:creationId xmlns:a16="http://schemas.microsoft.com/office/drawing/2014/main" id="{7D4330DA-D89B-2109-88D3-00A8EEB922E4}"/>
                </a:ext>
              </a:extLst>
            </p:cNvPr>
            <p:cNvSpPr>
              <a:spLocks noChangeAspect="1"/>
            </p:cNvSpPr>
            <p:nvPr/>
          </p:nvSpPr>
          <p:spPr>
            <a:xfrm>
              <a:off x="11173196" y="227152"/>
              <a:ext cx="244367" cy="233133"/>
            </a:xfrm>
            <a:prstGeom prst="donut">
              <a:avLst>
                <a:gd name="adj" fmla="val 24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9" name="Text Placeholder 2">
            <a:extLst>
              <a:ext uri="{FF2B5EF4-FFF2-40B4-BE49-F238E27FC236}">
                <a16:creationId xmlns:a16="http://schemas.microsoft.com/office/drawing/2014/main" id="{23E29C2B-9972-4209-C88B-CA4A57F13B62}"/>
              </a:ext>
            </a:extLst>
          </p:cNvPr>
          <p:cNvSpPr txBox="1">
            <a:spLocks/>
          </p:cNvSpPr>
          <p:nvPr/>
        </p:nvSpPr>
        <p:spPr>
          <a:xfrm>
            <a:off x="132723" y="525440"/>
            <a:ext cx="10501446" cy="64453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00" dirty="0"/>
              <a:t>PyMPS remains intact in all nanoparticle samples despite sulfur donation and remains attached to nanoparticle surfaces through cleaning. Pyridine coordination from PyMPS is monitored and only appears at high PyMPS loadings. Cu-S vibration from NP core is visible. </a:t>
            </a:r>
          </a:p>
          <a:p>
            <a:pPr marL="0" indent="0">
              <a:buNone/>
            </a:pPr>
            <a:endParaRPr lang="en-US" sz="2300" dirty="0"/>
          </a:p>
          <a:p>
            <a:pPr marL="0" indent="0">
              <a:buNone/>
            </a:pPr>
            <a:endParaRPr lang="en-US" sz="2300" dirty="0"/>
          </a:p>
          <a:p>
            <a:pPr marL="0" indent="0">
              <a:buNone/>
            </a:pPr>
            <a:endParaRPr lang="en-US" sz="2300" dirty="0"/>
          </a:p>
          <a:p>
            <a:pPr marL="0" indent="0">
              <a:buNone/>
            </a:pPr>
            <a:endParaRPr lang="en-US" sz="2300" dirty="0"/>
          </a:p>
          <a:p>
            <a:pPr marL="0" indent="0">
              <a:buNone/>
            </a:pPr>
            <a:endParaRPr lang="en-US" sz="2300" dirty="0"/>
          </a:p>
          <a:p>
            <a:pPr marL="0" indent="0">
              <a:buNone/>
            </a:pPr>
            <a:endParaRPr lang="en-US" sz="2300" dirty="0"/>
          </a:p>
          <a:p>
            <a:pPr marL="0" indent="0">
              <a:buNone/>
            </a:pPr>
            <a:endParaRPr lang="en-US" sz="2300" dirty="0"/>
          </a:p>
          <a:p>
            <a:pPr marL="0" indent="0">
              <a:buNone/>
            </a:pPr>
            <a:endParaRPr lang="en-US" sz="2300" dirty="0"/>
          </a:p>
          <a:p>
            <a:pPr marL="0" indent="0">
              <a:buNone/>
            </a:pPr>
            <a:endParaRPr lang="en-US" sz="2300" dirty="0"/>
          </a:p>
          <a:p>
            <a:pPr marL="0" indent="0">
              <a:buNone/>
            </a:pPr>
            <a:r>
              <a:rPr lang="en-US" sz="2300" dirty="0"/>
              <a:t>Pyridine capping is possible, though likely is not the main/only capping mechanism from PyMPS. More characterization is necessary.</a:t>
            </a:r>
          </a:p>
          <a:p>
            <a:pPr marL="0" indent="0">
              <a:buNone/>
            </a:pPr>
            <a:endParaRPr lang="en-US" sz="2300" dirty="0"/>
          </a:p>
        </p:txBody>
      </p:sp>
      <p:pic>
        <p:nvPicPr>
          <p:cNvPr id="51" name="Picture 50" descr="Chart&#10;&#10;Description automatically generated">
            <a:extLst>
              <a:ext uri="{FF2B5EF4-FFF2-40B4-BE49-F238E27FC236}">
                <a16:creationId xmlns:a16="http://schemas.microsoft.com/office/drawing/2014/main" id="{B3947C47-15E0-46E1-A9E0-D7626441E3E9}"/>
              </a:ext>
            </a:extLst>
          </p:cNvPr>
          <p:cNvPicPr>
            <a:picLocks noChangeAspect="1"/>
          </p:cNvPicPr>
          <p:nvPr/>
        </p:nvPicPr>
        <p:blipFill>
          <a:blip r:embed="rId4"/>
          <a:stretch>
            <a:fillRect/>
          </a:stretch>
        </p:blipFill>
        <p:spPr>
          <a:xfrm>
            <a:off x="536677" y="1954567"/>
            <a:ext cx="10501447" cy="3912701"/>
          </a:xfrm>
          <a:prstGeom prst="rect">
            <a:avLst/>
          </a:prstGeom>
        </p:spPr>
      </p:pic>
      <p:grpSp>
        <p:nvGrpSpPr>
          <p:cNvPr id="52" name="Group 51">
            <a:extLst>
              <a:ext uri="{FF2B5EF4-FFF2-40B4-BE49-F238E27FC236}">
                <a16:creationId xmlns:a16="http://schemas.microsoft.com/office/drawing/2014/main" id="{BA9C9C8D-6E11-7E3E-2BB8-006D50B81E2E}"/>
              </a:ext>
            </a:extLst>
          </p:cNvPr>
          <p:cNvGrpSpPr/>
          <p:nvPr/>
        </p:nvGrpSpPr>
        <p:grpSpPr>
          <a:xfrm>
            <a:off x="4703182" y="6490025"/>
            <a:ext cx="2785636" cy="369332"/>
            <a:chOff x="3190620" y="6321364"/>
            <a:chExt cx="2785636" cy="369332"/>
          </a:xfrm>
        </p:grpSpPr>
        <p:sp>
          <p:nvSpPr>
            <p:cNvPr id="53" name="TextBox 52">
              <a:extLst>
                <a:ext uri="{FF2B5EF4-FFF2-40B4-BE49-F238E27FC236}">
                  <a16:creationId xmlns:a16="http://schemas.microsoft.com/office/drawing/2014/main" id="{CFD5CFF8-4547-D7BA-AC13-ACD671254091}"/>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54" name="TextBox 53">
              <a:extLst>
                <a:ext uri="{FF2B5EF4-FFF2-40B4-BE49-F238E27FC236}">
                  <a16:creationId xmlns:a16="http://schemas.microsoft.com/office/drawing/2014/main" id="{ECA19EE5-0E2A-6ABF-AF9C-0F35AAA8DA14}"/>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 - 2022 - 4818</a:t>
              </a:r>
            </a:p>
          </p:txBody>
        </p:sp>
      </p:grpSp>
      <p:pic>
        <p:nvPicPr>
          <p:cNvPr id="14" name="Content Placeholder 10" descr="A picture containing text, clock&#10;&#10;Description automatically generated">
            <a:extLst>
              <a:ext uri="{FF2B5EF4-FFF2-40B4-BE49-F238E27FC236}">
                <a16:creationId xmlns:a16="http://schemas.microsoft.com/office/drawing/2014/main" id="{1D763288-E5BF-C249-BAD9-1A2A5DE29E83}"/>
              </a:ext>
            </a:extLst>
          </p:cNvPr>
          <p:cNvPicPr>
            <a:picLocks noChangeAspect="1"/>
          </p:cNvPicPr>
          <p:nvPr/>
        </p:nvPicPr>
        <p:blipFill>
          <a:blip r:embed="rId5">
            <a:alphaModFix amt="3000"/>
          </a:blip>
          <a:stretch>
            <a:fillRect/>
          </a:stretch>
        </p:blipFill>
        <p:spPr>
          <a:xfrm>
            <a:off x="436650" y="1954567"/>
            <a:ext cx="11318701" cy="2948866"/>
          </a:xfrm>
          <a:prstGeom prst="rect">
            <a:avLst/>
          </a:prstGeom>
        </p:spPr>
      </p:pic>
    </p:spTree>
    <p:extLst>
      <p:ext uri="{BB962C8B-B14F-4D97-AF65-F5344CB8AC3E}">
        <p14:creationId xmlns:p14="http://schemas.microsoft.com/office/powerpoint/2010/main" val="1250303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A2E4-B93F-8B35-EBBC-C5B8DC7C57BA}"/>
              </a:ext>
            </a:extLst>
          </p:cNvPr>
          <p:cNvSpPr>
            <a:spLocks noGrp="1"/>
          </p:cNvSpPr>
          <p:nvPr>
            <p:ph type="title"/>
          </p:nvPr>
        </p:nvSpPr>
        <p:spPr>
          <a:xfrm>
            <a:off x="144139" y="142702"/>
            <a:ext cx="11831196" cy="681037"/>
          </a:xfrm>
        </p:spPr>
        <p:txBody>
          <a:bodyPr>
            <a:normAutofit/>
          </a:bodyPr>
          <a:lstStyle/>
          <a:p>
            <a:r>
              <a:rPr lang="en-US" sz="3600" dirty="0"/>
              <a:t>Proposed Graft Mechanism</a:t>
            </a:r>
          </a:p>
        </p:txBody>
      </p:sp>
      <p:grpSp>
        <p:nvGrpSpPr>
          <p:cNvPr id="5" name="Group 4">
            <a:extLst>
              <a:ext uri="{FF2B5EF4-FFF2-40B4-BE49-F238E27FC236}">
                <a16:creationId xmlns:a16="http://schemas.microsoft.com/office/drawing/2014/main" id="{2598D55C-5E8D-7AA5-EC7B-B150B421B2C6}"/>
              </a:ext>
            </a:extLst>
          </p:cNvPr>
          <p:cNvGrpSpPr/>
          <p:nvPr/>
        </p:nvGrpSpPr>
        <p:grpSpPr>
          <a:xfrm>
            <a:off x="2343312" y="1495090"/>
            <a:ext cx="9919999" cy="5311082"/>
            <a:chOff x="2133600" y="1378476"/>
            <a:chExt cx="9919999" cy="5311082"/>
          </a:xfrm>
        </p:grpSpPr>
        <p:sp>
          <p:nvSpPr>
            <p:cNvPr id="6" name="Rectangle 5">
              <a:extLst>
                <a:ext uri="{FF2B5EF4-FFF2-40B4-BE49-F238E27FC236}">
                  <a16:creationId xmlns:a16="http://schemas.microsoft.com/office/drawing/2014/main" id="{975B66A9-CEEA-FFA9-2E71-BF7ACEED522B}"/>
                </a:ext>
              </a:extLst>
            </p:cNvPr>
            <p:cNvSpPr/>
            <p:nvPr/>
          </p:nvSpPr>
          <p:spPr>
            <a:xfrm>
              <a:off x="2133600" y="1378476"/>
              <a:ext cx="9919999" cy="5311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Brace 6">
              <a:extLst>
                <a:ext uri="{FF2B5EF4-FFF2-40B4-BE49-F238E27FC236}">
                  <a16:creationId xmlns:a16="http://schemas.microsoft.com/office/drawing/2014/main" id="{37FACF78-ABD7-51FD-6D41-E2DB1863CF42}"/>
                </a:ext>
              </a:extLst>
            </p:cNvPr>
            <p:cNvSpPr/>
            <p:nvPr/>
          </p:nvSpPr>
          <p:spPr>
            <a:xfrm>
              <a:off x="6645252" y="1658923"/>
              <a:ext cx="575808" cy="4450132"/>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D4908DC4-8C91-9077-2AED-DD9B61868FDC}"/>
                </a:ext>
              </a:extLst>
            </p:cNvPr>
            <p:cNvSpPr txBox="1"/>
            <p:nvPr/>
          </p:nvSpPr>
          <p:spPr>
            <a:xfrm>
              <a:off x="8075741" y="1560760"/>
              <a:ext cx="2475358" cy="292388"/>
            </a:xfrm>
            <a:prstGeom prst="rect">
              <a:avLst/>
            </a:prstGeom>
            <a:noFill/>
          </p:spPr>
          <p:txBody>
            <a:bodyPr wrap="none" rtlCol="0">
              <a:spAutoFit/>
            </a:bodyPr>
            <a:lstStyle/>
            <a:p>
              <a:r>
                <a:rPr lang="en-US" sz="1300"/>
                <a:t>Amine likely bonds to Cu in NP</a:t>
              </a:r>
            </a:p>
          </p:txBody>
        </p:sp>
        <p:sp>
          <p:nvSpPr>
            <p:cNvPr id="9" name="TextBox 8">
              <a:extLst>
                <a:ext uri="{FF2B5EF4-FFF2-40B4-BE49-F238E27FC236}">
                  <a16:creationId xmlns:a16="http://schemas.microsoft.com/office/drawing/2014/main" id="{54CF88DC-547D-B213-420B-A8D85D366302}"/>
                </a:ext>
              </a:extLst>
            </p:cNvPr>
            <p:cNvSpPr txBox="1"/>
            <p:nvPr/>
          </p:nvSpPr>
          <p:spPr>
            <a:xfrm>
              <a:off x="7296443" y="4328123"/>
              <a:ext cx="4054315" cy="292388"/>
            </a:xfrm>
            <a:prstGeom prst="rect">
              <a:avLst/>
            </a:prstGeom>
            <a:noFill/>
          </p:spPr>
          <p:txBody>
            <a:bodyPr wrap="none" rtlCol="0">
              <a:spAutoFit/>
            </a:bodyPr>
            <a:lstStyle/>
            <a:p>
              <a:r>
                <a:rPr lang="en-US" sz="1300"/>
                <a:t>Thiol could either form M—S or S—S bonds with NP</a:t>
              </a:r>
            </a:p>
          </p:txBody>
        </p:sp>
        <p:grpSp>
          <p:nvGrpSpPr>
            <p:cNvPr id="10" name="Group 9">
              <a:extLst>
                <a:ext uri="{FF2B5EF4-FFF2-40B4-BE49-F238E27FC236}">
                  <a16:creationId xmlns:a16="http://schemas.microsoft.com/office/drawing/2014/main" id="{C616AA97-27E4-0E04-4008-A214118BF332}"/>
                </a:ext>
              </a:extLst>
            </p:cNvPr>
            <p:cNvGrpSpPr/>
            <p:nvPr/>
          </p:nvGrpSpPr>
          <p:grpSpPr>
            <a:xfrm>
              <a:off x="7228863" y="4478264"/>
              <a:ext cx="4721406" cy="1725635"/>
              <a:chOff x="7228863" y="4478264"/>
              <a:chExt cx="4721406" cy="1725635"/>
            </a:xfrm>
          </p:grpSpPr>
          <p:grpSp>
            <p:nvGrpSpPr>
              <p:cNvPr id="65" name="Group 64">
                <a:extLst>
                  <a:ext uri="{FF2B5EF4-FFF2-40B4-BE49-F238E27FC236}">
                    <a16:creationId xmlns:a16="http://schemas.microsoft.com/office/drawing/2014/main" id="{05998E9C-FA45-1BC6-A159-A2EE5642E6CE}"/>
                  </a:ext>
                </a:extLst>
              </p:cNvPr>
              <p:cNvGrpSpPr/>
              <p:nvPr/>
            </p:nvGrpSpPr>
            <p:grpSpPr>
              <a:xfrm>
                <a:off x="7228863" y="4478264"/>
                <a:ext cx="4721406" cy="1725635"/>
                <a:chOff x="7228863" y="4205550"/>
                <a:chExt cx="4721406" cy="1725635"/>
              </a:xfrm>
            </p:grpSpPr>
            <p:grpSp>
              <p:nvGrpSpPr>
                <p:cNvPr id="67" name="Group 66">
                  <a:extLst>
                    <a:ext uri="{FF2B5EF4-FFF2-40B4-BE49-F238E27FC236}">
                      <a16:creationId xmlns:a16="http://schemas.microsoft.com/office/drawing/2014/main" id="{5993ED99-6470-16F8-220B-6522854E8648}"/>
                    </a:ext>
                  </a:extLst>
                </p:cNvPr>
                <p:cNvGrpSpPr/>
                <p:nvPr/>
              </p:nvGrpSpPr>
              <p:grpSpPr>
                <a:xfrm>
                  <a:off x="7301551" y="4661372"/>
                  <a:ext cx="4648718" cy="1269813"/>
                  <a:chOff x="7301551" y="4661372"/>
                  <a:chExt cx="4648718" cy="1269813"/>
                </a:xfrm>
              </p:grpSpPr>
              <p:grpSp>
                <p:nvGrpSpPr>
                  <p:cNvPr id="69" name="Group 68">
                    <a:extLst>
                      <a:ext uri="{FF2B5EF4-FFF2-40B4-BE49-F238E27FC236}">
                        <a16:creationId xmlns:a16="http://schemas.microsoft.com/office/drawing/2014/main" id="{7E958A75-7C7D-CB8E-459D-843CC37AD75B}"/>
                      </a:ext>
                    </a:extLst>
                  </p:cNvPr>
                  <p:cNvGrpSpPr/>
                  <p:nvPr/>
                </p:nvGrpSpPr>
                <p:grpSpPr>
                  <a:xfrm rot="21419042">
                    <a:off x="7301551" y="4765593"/>
                    <a:ext cx="1381455" cy="1045567"/>
                    <a:chOff x="2462290" y="4704387"/>
                    <a:chExt cx="1381455" cy="1045567"/>
                  </a:xfrm>
                </p:grpSpPr>
                <p:grpSp>
                  <p:nvGrpSpPr>
                    <p:cNvPr id="99" name="Group 98">
                      <a:extLst>
                        <a:ext uri="{FF2B5EF4-FFF2-40B4-BE49-F238E27FC236}">
                          <a16:creationId xmlns:a16="http://schemas.microsoft.com/office/drawing/2014/main" id="{AB296500-7DA4-BB1A-3E12-7636CBA48050}"/>
                        </a:ext>
                      </a:extLst>
                    </p:cNvPr>
                    <p:cNvGrpSpPr/>
                    <p:nvPr/>
                  </p:nvGrpSpPr>
                  <p:grpSpPr>
                    <a:xfrm>
                      <a:off x="2462290" y="4704387"/>
                      <a:ext cx="1381455" cy="1045567"/>
                      <a:chOff x="7033372" y="2423489"/>
                      <a:chExt cx="1381455" cy="1045567"/>
                    </a:xfrm>
                  </p:grpSpPr>
                  <p:grpSp>
                    <p:nvGrpSpPr>
                      <p:cNvPr id="101" name="Group 100">
                        <a:extLst>
                          <a:ext uri="{FF2B5EF4-FFF2-40B4-BE49-F238E27FC236}">
                            <a16:creationId xmlns:a16="http://schemas.microsoft.com/office/drawing/2014/main" id="{F4A1114E-81B1-20D3-903F-AA6C194610FF}"/>
                          </a:ext>
                        </a:extLst>
                      </p:cNvPr>
                      <p:cNvGrpSpPr/>
                      <p:nvPr/>
                    </p:nvGrpSpPr>
                    <p:grpSpPr>
                      <a:xfrm rot="18750501">
                        <a:off x="7221040" y="2547546"/>
                        <a:ext cx="401930" cy="777266"/>
                        <a:chOff x="6782988" y="2839858"/>
                        <a:chExt cx="1208736" cy="1874124"/>
                      </a:xfrm>
                    </p:grpSpPr>
                    <p:pic>
                      <p:nvPicPr>
                        <p:cNvPr id="107" name="Picture 106" descr="Icon&#10;&#10;Description automatically generated with medium confidence">
                          <a:extLst>
                            <a:ext uri="{FF2B5EF4-FFF2-40B4-BE49-F238E27FC236}">
                              <a16:creationId xmlns:a16="http://schemas.microsoft.com/office/drawing/2014/main" id="{CFBE8725-EE3F-B791-AC17-0DDDFA65ACA7}"/>
                            </a:ext>
                          </a:extLst>
                        </p:cNvPr>
                        <p:cNvPicPr>
                          <a:picLocks noChangeAspect="1"/>
                        </p:cNvPicPr>
                        <p:nvPr/>
                      </p:nvPicPr>
                      <p:blipFill>
                        <a:blip r:embed="rId3"/>
                        <a:stretch>
                          <a:fillRect/>
                        </a:stretch>
                      </p:blipFill>
                      <p:spPr>
                        <a:xfrm>
                          <a:off x="6936174" y="2839858"/>
                          <a:ext cx="944361" cy="1551450"/>
                        </a:xfrm>
                        <a:prstGeom prst="rect">
                          <a:avLst/>
                        </a:prstGeom>
                      </p:spPr>
                    </p:pic>
                    <p:sp>
                      <p:nvSpPr>
                        <p:cNvPr id="108" name="Rectangle 107">
                          <a:extLst>
                            <a:ext uri="{FF2B5EF4-FFF2-40B4-BE49-F238E27FC236}">
                              <a16:creationId xmlns:a16="http://schemas.microsoft.com/office/drawing/2014/main" id="{3B012B9F-C238-4857-0CED-940E2C7399E7}"/>
                            </a:ext>
                          </a:extLst>
                        </p:cNvPr>
                        <p:cNvSpPr/>
                        <p:nvPr/>
                      </p:nvSpPr>
                      <p:spPr>
                        <a:xfrm>
                          <a:off x="7309514" y="4039440"/>
                          <a:ext cx="614964" cy="558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B3D663D-0068-3035-2C75-5ACDC965F451}"/>
                            </a:ext>
                          </a:extLst>
                        </p:cNvPr>
                        <p:cNvSpPr/>
                        <p:nvPr/>
                      </p:nvSpPr>
                      <p:spPr>
                        <a:xfrm>
                          <a:off x="6782988" y="4335098"/>
                          <a:ext cx="614964" cy="378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0F1BFDA0-04FD-7A4E-E32C-21709CD99D08}"/>
                            </a:ext>
                          </a:extLst>
                        </p:cNvPr>
                        <p:cNvSpPr/>
                        <p:nvPr/>
                      </p:nvSpPr>
                      <p:spPr>
                        <a:xfrm>
                          <a:off x="7660941" y="3674012"/>
                          <a:ext cx="330783" cy="326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EDF7DF39-496F-5873-8F36-549D3C57A5C3}"/>
                          </a:ext>
                        </a:extLst>
                      </p:cNvPr>
                      <p:cNvGrpSpPr>
                        <a:grpSpLocks noChangeAspect="1"/>
                      </p:cNvGrpSpPr>
                      <p:nvPr/>
                    </p:nvGrpSpPr>
                    <p:grpSpPr>
                      <a:xfrm>
                        <a:off x="7348219" y="2423489"/>
                        <a:ext cx="974642" cy="1045567"/>
                        <a:chOff x="7414793" y="2392446"/>
                        <a:chExt cx="1692908" cy="1816100"/>
                      </a:xfrm>
                    </p:grpSpPr>
                    <p:pic>
                      <p:nvPicPr>
                        <p:cNvPr id="105" name="Picture 104" descr="Icon&#10;&#10;Description automatically generated">
                          <a:extLst>
                            <a:ext uri="{FF2B5EF4-FFF2-40B4-BE49-F238E27FC236}">
                              <a16:creationId xmlns:a16="http://schemas.microsoft.com/office/drawing/2014/main" id="{E801066C-5589-B9DF-B350-FAD6B8B7C7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2590314">
                          <a:off x="7926600" y="2392446"/>
                          <a:ext cx="1181101" cy="1816100"/>
                        </a:xfrm>
                        <a:prstGeom prst="rect">
                          <a:avLst/>
                        </a:prstGeom>
                      </p:spPr>
                    </p:pic>
                    <p:sp>
                      <p:nvSpPr>
                        <p:cNvPr id="106" name="Rectangle 105">
                          <a:extLst>
                            <a:ext uri="{FF2B5EF4-FFF2-40B4-BE49-F238E27FC236}">
                              <a16:creationId xmlns:a16="http://schemas.microsoft.com/office/drawing/2014/main" id="{95E9EEEB-9B8F-B7D6-C663-4BB72F7A7172}"/>
                            </a:ext>
                          </a:extLst>
                        </p:cNvPr>
                        <p:cNvSpPr/>
                        <p:nvPr/>
                      </p:nvSpPr>
                      <p:spPr>
                        <a:xfrm>
                          <a:off x="7414793" y="3531572"/>
                          <a:ext cx="286960" cy="27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TextBox 102">
                        <a:extLst>
                          <a:ext uri="{FF2B5EF4-FFF2-40B4-BE49-F238E27FC236}">
                            <a16:creationId xmlns:a16="http://schemas.microsoft.com/office/drawing/2014/main" id="{55404D73-92A8-7DF0-E61A-53D70A85E4B5}"/>
                          </a:ext>
                        </a:extLst>
                      </p:cNvPr>
                      <p:cNvSpPr txBox="1"/>
                      <p:nvPr/>
                    </p:nvSpPr>
                    <p:spPr>
                      <a:xfrm>
                        <a:off x="8127569" y="2596564"/>
                        <a:ext cx="287258" cy="261610"/>
                      </a:xfrm>
                      <a:prstGeom prst="rect">
                        <a:avLst/>
                      </a:prstGeom>
                      <a:noFill/>
                    </p:spPr>
                    <p:txBody>
                      <a:bodyPr wrap="none" rtlCol="0">
                        <a:spAutoFit/>
                      </a:bodyPr>
                      <a:lstStyle/>
                      <a:p>
                        <a:r>
                          <a:rPr lang="en-US" sz="1100"/>
                          <a:t>N</a:t>
                        </a:r>
                      </a:p>
                    </p:txBody>
                  </p:sp>
                  <p:sp>
                    <p:nvSpPr>
                      <p:cNvPr id="104" name="TextBox 103">
                        <a:extLst>
                          <a:ext uri="{FF2B5EF4-FFF2-40B4-BE49-F238E27FC236}">
                            <a16:creationId xmlns:a16="http://schemas.microsoft.com/office/drawing/2014/main" id="{E156C524-2EF5-AF8D-DE37-5BCF8B334BA3}"/>
                          </a:ext>
                        </a:extLst>
                      </p:cNvPr>
                      <p:cNvSpPr txBox="1"/>
                      <p:nvPr/>
                    </p:nvSpPr>
                    <p:spPr>
                      <a:xfrm>
                        <a:off x="7443224" y="3082405"/>
                        <a:ext cx="202779" cy="261610"/>
                      </a:xfrm>
                      <a:prstGeom prst="rect">
                        <a:avLst/>
                      </a:prstGeom>
                      <a:noFill/>
                    </p:spPr>
                    <p:txBody>
                      <a:bodyPr wrap="square" rtlCol="0">
                        <a:spAutoFit/>
                      </a:bodyPr>
                      <a:lstStyle/>
                      <a:p>
                        <a:r>
                          <a:rPr lang="en-US" sz="1100"/>
                          <a:t>S</a:t>
                        </a:r>
                      </a:p>
                    </p:txBody>
                  </p:sp>
                </p:grpSp>
                <p:cxnSp>
                  <p:nvCxnSpPr>
                    <p:cNvPr id="100" name="Straight Connector 99">
                      <a:extLst>
                        <a:ext uri="{FF2B5EF4-FFF2-40B4-BE49-F238E27FC236}">
                          <a16:creationId xmlns:a16="http://schemas.microsoft.com/office/drawing/2014/main" id="{3763620A-4105-03BB-7A8F-17DF85CD9A66}"/>
                        </a:ext>
                      </a:extLst>
                    </p:cNvPr>
                    <p:cNvCxnSpPr>
                      <a:cxnSpLocks/>
                    </p:cNvCxnSpPr>
                    <p:nvPr/>
                  </p:nvCxnSpPr>
                  <p:spPr>
                    <a:xfrm>
                      <a:off x="2833260" y="5346054"/>
                      <a:ext cx="120239" cy="103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A192512B-ABF0-F955-C019-B29A393FEBB0}"/>
                      </a:ext>
                    </a:extLst>
                  </p:cNvPr>
                  <p:cNvGrpSpPr/>
                  <p:nvPr/>
                </p:nvGrpSpPr>
                <p:grpSpPr>
                  <a:xfrm rot="673888">
                    <a:off x="8810028" y="4885618"/>
                    <a:ext cx="1406565" cy="1045567"/>
                    <a:chOff x="2462290" y="4706670"/>
                    <a:chExt cx="1406565" cy="1045567"/>
                  </a:xfrm>
                </p:grpSpPr>
                <p:grpSp>
                  <p:nvGrpSpPr>
                    <p:cNvPr id="87" name="Group 86">
                      <a:extLst>
                        <a:ext uri="{FF2B5EF4-FFF2-40B4-BE49-F238E27FC236}">
                          <a16:creationId xmlns:a16="http://schemas.microsoft.com/office/drawing/2014/main" id="{14AD52AD-EAB0-CF80-60A9-10AFD5808392}"/>
                        </a:ext>
                      </a:extLst>
                    </p:cNvPr>
                    <p:cNvGrpSpPr/>
                    <p:nvPr/>
                  </p:nvGrpSpPr>
                  <p:grpSpPr>
                    <a:xfrm>
                      <a:off x="2462290" y="4706670"/>
                      <a:ext cx="1406565" cy="1045567"/>
                      <a:chOff x="7033372" y="2425772"/>
                      <a:chExt cx="1406565" cy="1045567"/>
                    </a:xfrm>
                  </p:grpSpPr>
                  <p:grpSp>
                    <p:nvGrpSpPr>
                      <p:cNvPr id="89" name="Group 88">
                        <a:extLst>
                          <a:ext uri="{FF2B5EF4-FFF2-40B4-BE49-F238E27FC236}">
                            <a16:creationId xmlns:a16="http://schemas.microsoft.com/office/drawing/2014/main" id="{03F42DF3-347E-9A88-06EB-7C026F50EB25}"/>
                          </a:ext>
                        </a:extLst>
                      </p:cNvPr>
                      <p:cNvGrpSpPr/>
                      <p:nvPr/>
                    </p:nvGrpSpPr>
                    <p:grpSpPr>
                      <a:xfrm rot="18750501">
                        <a:off x="7221040" y="2547546"/>
                        <a:ext cx="401930" cy="777266"/>
                        <a:chOff x="6782988" y="2839858"/>
                        <a:chExt cx="1208736" cy="1874124"/>
                      </a:xfrm>
                    </p:grpSpPr>
                    <p:pic>
                      <p:nvPicPr>
                        <p:cNvPr id="95" name="Picture 94" descr="Icon&#10;&#10;Description automatically generated with medium confidence">
                          <a:extLst>
                            <a:ext uri="{FF2B5EF4-FFF2-40B4-BE49-F238E27FC236}">
                              <a16:creationId xmlns:a16="http://schemas.microsoft.com/office/drawing/2014/main" id="{7ABBE897-DFAB-A711-8B7F-770D2851DB3B}"/>
                            </a:ext>
                          </a:extLst>
                        </p:cNvPr>
                        <p:cNvPicPr>
                          <a:picLocks noChangeAspect="1"/>
                        </p:cNvPicPr>
                        <p:nvPr/>
                      </p:nvPicPr>
                      <p:blipFill>
                        <a:blip r:embed="rId3"/>
                        <a:stretch>
                          <a:fillRect/>
                        </a:stretch>
                      </p:blipFill>
                      <p:spPr>
                        <a:xfrm>
                          <a:off x="6936174" y="2839858"/>
                          <a:ext cx="944361" cy="1551450"/>
                        </a:xfrm>
                        <a:prstGeom prst="rect">
                          <a:avLst/>
                        </a:prstGeom>
                      </p:spPr>
                    </p:pic>
                    <p:sp>
                      <p:nvSpPr>
                        <p:cNvPr id="96" name="Rectangle 95">
                          <a:extLst>
                            <a:ext uri="{FF2B5EF4-FFF2-40B4-BE49-F238E27FC236}">
                              <a16:creationId xmlns:a16="http://schemas.microsoft.com/office/drawing/2014/main" id="{F23F1F8F-0EAA-D519-195C-0B8AC8B6934F}"/>
                            </a:ext>
                          </a:extLst>
                        </p:cNvPr>
                        <p:cNvSpPr/>
                        <p:nvPr/>
                      </p:nvSpPr>
                      <p:spPr>
                        <a:xfrm>
                          <a:off x="7309514" y="4039440"/>
                          <a:ext cx="614964" cy="558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E06A3C6-C316-1D83-AA84-F8989DC4B5BD}"/>
                            </a:ext>
                          </a:extLst>
                        </p:cNvPr>
                        <p:cNvSpPr/>
                        <p:nvPr/>
                      </p:nvSpPr>
                      <p:spPr>
                        <a:xfrm>
                          <a:off x="6782988" y="4335098"/>
                          <a:ext cx="614964" cy="378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356AE7D-AE05-7095-CF38-AF1D74E6FE43}"/>
                            </a:ext>
                          </a:extLst>
                        </p:cNvPr>
                        <p:cNvSpPr/>
                        <p:nvPr/>
                      </p:nvSpPr>
                      <p:spPr>
                        <a:xfrm>
                          <a:off x="7660941" y="3674012"/>
                          <a:ext cx="330783" cy="326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C737C173-484B-9C1D-C168-A7A0DBE7A0C9}"/>
                          </a:ext>
                        </a:extLst>
                      </p:cNvPr>
                      <p:cNvGrpSpPr>
                        <a:grpSpLocks noChangeAspect="1"/>
                      </p:cNvGrpSpPr>
                      <p:nvPr/>
                    </p:nvGrpSpPr>
                    <p:grpSpPr>
                      <a:xfrm>
                        <a:off x="7348216" y="2425772"/>
                        <a:ext cx="989917" cy="1045567"/>
                        <a:chOff x="7414793" y="2396411"/>
                        <a:chExt cx="1719441" cy="1816100"/>
                      </a:xfrm>
                    </p:grpSpPr>
                    <p:pic>
                      <p:nvPicPr>
                        <p:cNvPr id="93" name="Picture 92" descr="Icon&#10;&#10;Description automatically generated">
                          <a:extLst>
                            <a:ext uri="{FF2B5EF4-FFF2-40B4-BE49-F238E27FC236}">
                              <a16:creationId xmlns:a16="http://schemas.microsoft.com/office/drawing/2014/main" id="{20E6D322-1965-7719-ED08-9CAEFF63069D}"/>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689526">
                          <a:off x="7953133" y="2396411"/>
                          <a:ext cx="1181101" cy="1816100"/>
                        </a:xfrm>
                        <a:prstGeom prst="rect">
                          <a:avLst/>
                        </a:prstGeom>
                      </p:spPr>
                    </p:pic>
                    <p:sp>
                      <p:nvSpPr>
                        <p:cNvPr id="94" name="Rectangle 93">
                          <a:extLst>
                            <a:ext uri="{FF2B5EF4-FFF2-40B4-BE49-F238E27FC236}">
                              <a16:creationId xmlns:a16="http://schemas.microsoft.com/office/drawing/2014/main" id="{E0AEA2AC-3E08-3475-F95F-55E07A3EFCC0}"/>
                            </a:ext>
                          </a:extLst>
                        </p:cNvPr>
                        <p:cNvSpPr/>
                        <p:nvPr/>
                      </p:nvSpPr>
                      <p:spPr>
                        <a:xfrm>
                          <a:off x="7414793" y="3531572"/>
                          <a:ext cx="286960" cy="27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90">
                        <a:extLst>
                          <a:ext uri="{FF2B5EF4-FFF2-40B4-BE49-F238E27FC236}">
                            <a16:creationId xmlns:a16="http://schemas.microsoft.com/office/drawing/2014/main" id="{09B386F0-4E71-E0AB-5A33-3AA119D258E3}"/>
                          </a:ext>
                        </a:extLst>
                      </p:cNvPr>
                      <p:cNvSpPr txBox="1"/>
                      <p:nvPr/>
                    </p:nvSpPr>
                    <p:spPr>
                      <a:xfrm>
                        <a:off x="8152679" y="2612705"/>
                        <a:ext cx="287258" cy="261610"/>
                      </a:xfrm>
                      <a:prstGeom prst="rect">
                        <a:avLst/>
                      </a:prstGeom>
                      <a:noFill/>
                    </p:spPr>
                    <p:txBody>
                      <a:bodyPr wrap="none" rtlCol="0">
                        <a:spAutoFit/>
                      </a:bodyPr>
                      <a:lstStyle/>
                      <a:p>
                        <a:r>
                          <a:rPr lang="en-US" sz="1100"/>
                          <a:t>N</a:t>
                        </a:r>
                      </a:p>
                    </p:txBody>
                  </p:sp>
                  <p:sp>
                    <p:nvSpPr>
                      <p:cNvPr id="92" name="TextBox 91">
                        <a:extLst>
                          <a:ext uri="{FF2B5EF4-FFF2-40B4-BE49-F238E27FC236}">
                            <a16:creationId xmlns:a16="http://schemas.microsoft.com/office/drawing/2014/main" id="{34F3CEEB-2B5C-FA80-0757-A70F90F6DBF1}"/>
                          </a:ext>
                        </a:extLst>
                      </p:cNvPr>
                      <p:cNvSpPr txBox="1"/>
                      <p:nvPr/>
                    </p:nvSpPr>
                    <p:spPr>
                      <a:xfrm>
                        <a:off x="7443224" y="3082405"/>
                        <a:ext cx="202779" cy="261610"/>
                      </a:xfrm>
                      <a:prstGeom prst="rect">
                        <a:avLst/>
                      </a:prstGeom>
                      <a:noFill/>
                    </p:spPr>
                    <p:txBody>
                      <a:bodyPr wrap="square" rtlCol="0">
                        <a:spAutoFit/>
                      </a:bodyPr>
                      <a:lstStyle/>
                      <a:p>
                        <a:r>
                          <a:rPr lang="en-US" sz="1100"/>
                          <a:t>S</a:t>
                        </a:r>
                      </a:p>
                    </p:txBody>
                  </p:sp>
                </p:grpSp>
                <p:cxnSp>
                  <p:nvCxnSpPr>
                    <p:cNvPr id="88" name="Straight Connector 87">
                      <a:extLst>
                        <a:ext uri="{FF2B5EF4-FFF2-40B4-BE49-F238E27FC236}">
                          <a16:creationId xmlns:a16="http://schemas.microsoft.com/office/drawing/2014/main" id="{4B7C058E-0E24-4BE4-D9B2-9BBAEA0EEEA1}"/>
                        </a:ext>
                      </a:extLst>
                    </p:cNvPr>
                    <p:cNvCxnSpPr>
                      <a:cxnSpLocks/>
                    </p:cNvCxnSpPr>
                    <p:nvPr/>
                  </p:nvCxnSpPr>
                  <p:spPr>
                    <a:xfrm>
                      <a:off x="2833260" y="5346054"/>
                      <a:ext cx="120239" cy="103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01EDC5B4-A9B1-3549-4412-22A1746A9120}"/>
                      </a:ext>
                    </a:extLst>
                  </p:cNvPr>
                  <p:cNvGrpSpPr/>
                  <p:nvPr/>
                </p:nvGrpSpPr>
                <p:grpSpPr>
                  <a:xfrm rot="20599979">
                    <a:off x="10326039" y="4995776"/>
                    <a:ext cx="1624230" cy="827327"/>
                    <a:chOff x="2462290" y="5016112"/>
                    <a:chExt cx="1513810" cy="681636"/>
                  </a:xfrm>
                </p:grpSpPr>
                <p:grpSp>
                  <p:nvGrpSpPr>
                    <p:cNvPr id="75" name="Group 74">
                      <a:extLst>
                        <a:ext uri="{FF2B5EF4-FFF2-40B4-BE49-F238E27FC236}">
                          <a16:creationId xmlns:a16="http://schemas.microsoft.com/office/drawing/2014/main" id="{4FBADC90-5393-A70F-8D97-94201BF3DB40}"/>
                        </a:ext>
                      </a:extLst>
                    </p:cNvPr>
                    <p:cNvGrpSpPr/>
                    <p:nvPr/>
                  </p:nvGrpSpPr>
                  <p:grpSpPr>
                    <a:xfrm>
                      <a:off x="2462290" y="5016112"/>
                      <a:ext cx="1513810" cy="681636"/>
                      <a:chOff x="7033372" y="2735214"/>
                      <a:chExt cx="1513810" cy="681636"/>
                    </a:xfrm>
                  </p:grpSpPr>
                  <p:grpSp>
                    <p:nvGrpSpPr>
                      <p:cNvPr id="77" name="Group 76">
                        <a:extLst>
                          <a:ext uri="{FF2B5EF4-FFF2-40B4-BE49-F238E27FC236}">
                            <a16:creationId xmlns:a16="http://schemas.microsoft.com/office/drawing/2014/main" id="{60AD09BC-AB50-75DE-4D37-A0E5D9392886}"/>
                          </a:ext>
                        </a:extLst>
                      </p:cNvPr>
                      <p:cNvGrpSpPr/>
                      <p:nvPr/>
                    </p:nvGrpSpPr>
                    <p:grpSpPr>
                      <a:xfrm rot="18750501">
                        <a:off x="7221040" y="2547546"/>
                        <a:ext cx="401930" cy="777266"/>
                        <a:chOff x="6782988" y="2839858"/>
                        <a:chExt cx="1208736" cy="1874124"/>
                      </a:xfrm>
                    </p:grpSpPr>
                    <p:pic>
                      <p:nvPicPr>
                        <p:cNvPr id="83" name="Picture 82" descr="Icon&#10;&#10;Description automatically generated with medium confidence">
                          <a:extLst>
                            <a:ext uri="{FF2B5EF4-FFF2-40B4-BE49-F238E27FC236}">
                              <a16:creationId xmlns:a16="http://schemas.microsoft.com/office/drawing/2014/main" id="{B65FEAC1-5271-F98C-726D-D23C159DB2D1}"/>
                            </a:ext>
                          </a:extLst>
                        </p:cNvPr>
                        <p:cNvPicPr>
                          <a:picLocks noChangeAspect="1"/>
                        </p:cNvPicPr>
                        <p:nvPr/>
                      </p:nvPicPr>
                      <p:blipFill>
                        <a:blip r:embed="rId3"/>
                        <a:stretch>
                          <a:fillRect/>
                        </a:stretch>
                      </p:blipFill>
                      <p:spPr>
                        <a:xfrm>
                          <a:off x="6936174" y="2839858"/>
                          <a:ext cx="944361" cy="1551450"/>
                        </a:xfrm>
                        <a:prstGeom prst="rect">
                          <a:avLst/>
                        </a:prstGeom>
                      </p:spPr>
                    </p:pic>
                    <p:sp>
                      <p:nvSpPr>
                        <p:cNvPr id="84" name="Rectangle 83">
                          <a:extLst>
                            <a:ext uri="{FF2B5EF4-FFF2-40B4-BE49-F238E27FC236}">
                              <a16:creationId xmlns:a16="http://schemas.microsoft.com/office/drawing/2014/main" id="{AF6F97D5-CEBF-4EE1-53F1-550761E9F071}"/>
                            </a:ext>
                          </a:extLst>
                        </p:cNvPr>
                        <p:cNvSpPr/>
                        <p:nvPr/>
                      </p:nvSpPr>
                      <p:spPr>
                        <a:xfrm>
                          <a:off x="7309514" y="4039440"/>
                          <a:ext cx="614964" cy="558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A9C85B5-19A6-1E89-A774-3EA6BB49B42E}"/>
                            </a:ext>
                          </a:extLst>
                        </p:cNvPr>
                        <p:cNvSpPr/>
                        <p:nvPr/>
                      </p:nvSpPr>
                      <p:spPr>
                        <a:xfrm>
                          <a:off x="6782988" y="4335098"/>
                          <a:ext cx="614964" cy="378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F46832C-6EF1-AD09-6FAA-F86050E69842}"/>
                            </a:ext>
                          </a:extLst>
                        </p:cNvPr>
                        <p:cNvSpPr/>
                        <p:nvPr/>
                      </p:nvSpPr>
                      <p:spPr>
                        <a:xfrm>
                          <a:off x="7660941" y="3674012"/>
                          <a:ext cx="330783" cy="326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1110886B-7213-EE59-05C1-38EAD11B934F}"/>
                          </a:ext>
                        </a:extLst>
                      </p:cNvPr>
                      <p:cNvGrpSpPr>
                        <a:grpSpLocks noChangeAspect="1"/>
                      </p:cNvGrpSpPr>
                      <p:nvPr/>
                    </p:nvGrpSpPr>
                    <p:grpSpPr>
                      <a:xfrm>
                        <a:off x="7348219" y="2736866"/>
                        <a:ext cx="1198963" cy="679984"/>
                        <a:chOff x="7414793" y="2936768"/>
                        <a:chExt cx="2082543" cy="1181100"/>
                      </a:xfrm>
                    </p:grpSpPr>
                    <p:pic>
                      <p:nvPicPr>
                        <p:cNvPr id="81" name="Picture 80" descr="Icon&#10;&#10;Description automatically generated">
                          <a:extLst>
                            <a:ext uri="{FF2B5EF4-FFF2-40B4-BE49-F238E27FC236}">
                              <a16:creationId xmlns:a16="http://schemas.microsoft.com/office/drawing/2014/main" id="{9A5CDC64-B712-5C91-7C4D-7B240803AAE9}"/>
                            </a:ext>
                          </a:extLst>
                        </p:cNvPr>
                        <p:cNvPicPr>
                          <a:picLocks noChangeAspect="1"/>
                        </p:cNvPicPr>
                        <p:nvPr/>
                      </p:nvPicPr>
                      <p:blipFill>
                        <a:blip r:embed="rId4">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3356123">
                          <a:off x="7998736" y="2619267"/>
                          <a:ext cx="1181100" cy="1816101"/>
                        </a:xfrm>
                        <a:prstGeom prst="rect">
                          <a:avLst/>
                        </a:prstGeom>
                      </p:spPr>
                    </p:pic>
                    <p:sp>
                      <p:nvSpPr>
                        <p:cNvPr id="82" name="Rectangle 81">
                          <a:extLst>
                            <a:ext uri="{FF2B5EF4-FFF2-40B4-BE49-F238E27FC236}">
                              <a16:creationId xmlns:a16="http://schemas.microsoft.com/office/drawing/2014/main" id="{A6943522-728E-7438-158A-6DD1A65E3297}"/>
                            </a:ext>
                          </a:extLst>
                        </p:cNvPr>
                        <p:cNvSpPr/>
                        <p:nvPr/>
                      </p:nvSpPr>
                      <p:spPr>
                        <a:xfrm>
                          <a:off x="7414793" y="3531572"/>
                          <a:ext cx="286960" cy="27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1D241252-5DBF-F389-7BB6-ED8A4468F0DF}"/>
                          </a:ext>
                        </a:extLst>
                      </p:cNvPr>
                      <p:cNvSpPr txBox="1"/>
                      <p:nvPr/>
                    </p:nvSpPr>
                    <p:spPr>
                      <a:xfrm>
                        <a:off x="8227893" y="2826747"/>
                        <a:ext cx="287258" cy="261610"/>
                      </a:xfrm>
                      <a:prstGeom prst="rect">
                        <a:avLst/>
                      </a:prstGeom>
                      <a:noFill/>
                    </p:spPr>
                    <p:txBody>
                      <a:bodyPr wrap="none" rtlCol="0">
                        <a:spAutoFit/>
                      </a:bodyPr>
                      <a:lstStyle/>
                      <a:p>
                        <a:r>
                          <a:rPr lang="en-US" sz="1100"/>
                          <a:t>N</a:t>
                        </a:r>
                      </a:p>
                    </p:txBody>
                  </p:sp>
                  <p:sp>
                    <p:nvSpPr>
                      <p:cNvPr id="80" name="TextBox 79">
                        <a:extLst>
                          <a:ext uri="{FF2B5EF4-FFF2-40B4-BE49-F238E27FC236}">
                            <a16:creationId xmlns:a16="http://schemas.microsoft.com/office/drawing/2014/main" id="{4823BE02-56ED-51F0-6CA3-8EDA1B00F719}"/>
                          </a:ext>
                        </a:extLst>
                      </p:cNvPr>
                      <p:cNvSpPr txBox="1"/>
                      <p:nvPr/>
                    </p:nvSpPr>
                    <p:spPr>
                      <a:xfrm>
                        <a:off x="7443224" y="3082405"/>
                        <a:ext cx="202779" cy="261610"/>
                      </a:xfrm>
                      <a:prstGeom prst="rect">
                        <a:avLst/>
                      </a:prstGeom>
                      <a:noFill/>
                    </p:spPr>
                    <p:txBody>
                      <a:bodyPr wrap="square" rtlCol="0">
                        <a:spAutoFit/>
                      </a:bodyPr>
                      <a:lstStyle/>
                      <a:p>
                        <a:r>
                          <a:rPr lang="en-US" sz="1100"/>
                          <a:t>S</a:t>
                        </a:r>
                      </a:p>
                    </p:txBody>
                  </p:sp>
                </p:grpSp>
                <p:cxnSp>
                  <p:nvCxnSpPr>
                    <p:cNvPr id="76" name="Straight Connector 75">
                      <a:extLst>
                        <a:ext uri="{FF2B5EF4-FFF2-40B4-BE49-F238E27FC236}">
                          <a16:creationId xmlns:a16="http://schemas.microsoft.com/office/drawing/2014/main" id="{8D6EC6A0-90F2-22CB-ED57-BAA7AE8A71A5}"/>
                        </a:ext>
                      </a:extLst>
                    </p:cNvPr>
                    <p:cNvCxnSpPr>
                      <a:cxnSpLocks/>
                    </p:cNvCxnSpPr>
                    <p:nvPr/>
                  </p:nvCxnSpPr>
                  <p:spPr>
                    <a:xfrm>
                      <a:off x="2833260" y="5346054"/>
                      <a:ext cx="120239" cy="103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2" name="Picture 71" descr="Shape&#10;&#10;Description automatically generated">
                    <a:extLst>
                      <a:ext uri="{FF2B5EF4-FFF2-40B4-BE49-F238E27FC236}">
                        <a16:creationId xmlns:a16="http://schemas.microsoft.com/office/drawing/2014/main" id="{01B957CF-91BD-7495-697B-A104D549ED5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3779639">
                    <a:off x="8470946" y="4719063"/>
                    <a:ext cx="603573" cy="499834"/>
                  </a:xfrm>
                  <a:prstGeom prst="rect">
                    <a:avLst/>
                  </a:prstGeom>
                </p:spPr>
              </p:pic>
              <p:pic>
                <p:nvPicPr>
                  <p:cNvPr id="73" name="Picture 72" descr="Shape&#10;&#10;Description automatically generated">
                    <a:extLst>
                      <a:ext uri="{FF2B5EF4-FFF2-40B4-BE49-F238E27FC236}">
                        <a16:creationId xmlns:a16="http://schemas.microsoft.com/office/drawing/2014/main" id="{72C961CD-1BFA-3ACC-FB8E-C9CAE2A615F4}"/>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0141680">
                    <a:off x="9981159" y="5112380"/>
                    <a:ext cx="603573" cy="499834"/>
                  </a:xfrm>
                  <a:prstGeom prst="rect">
                    <a:avLst/>
                  </a:prstGeom>
                </p:spPr>
              </p:pic>
              <p:pic>
                <p:nvPicPr>
                  <p:cNvPr id="74" name="Picture 73" descr="Shape&#10;&#10;Description automatically generated">
                    <a:extLst>
                      <a:ext uri="{FF2B5EF4-FFF2-40B4-BE49-F238E27FC236}">
                        <a16:creationId xmlns:a16="http://schemas.microsoft.com/office/drawing/2014/main" id="{D087B818-A93F-D19F-E94E-013DEA6AFD7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21118813">
                    <a:off x="10823133" y="4661372"/>
                    <a:ext cx="603573" cy="499834"/>
                  </a:xfrm>
                  <a:prstGeom prst="rect">
                    <a:avLst/>
                  </a:prstGeom>
                </p:spPr>
              </p:pic>
            </p:grpSp>
            <p:pic>
              <p:nvPicPr>
                <p:cNvPr id="68" name="Picture 67">
                  <a:extLst>
                    <a:ext uri="{FF2B5EF4-FFF2-40B4-BE49-F238E27FC236}">
                      <a16:creationId xmlns:a16="http://schemas.microsoft.com/office/drawing/2014/main" id="{C4AF0876-5DC9-2592-C35D-CF95718238AA}"/>
                    </a:ext>
                  </a:extLst>
                </p:cNvPr>
                <p:cNvPicPr>
                  <a:picLocks noChangeAspect="1"/>
                </p:cNvPicPr>
                <p:nvPr/>
              </p:nvPicPr>
              <p:blipFill rotWithShape="1">
                <a:blip r:embed="rId11"/>
                <a:srcRect l="20942" t="14409" r="19655" b="72577"/>
                <a:stretch/>
              </p:blipFill>
              <p:spPr>
                <a:xfrm>
                  <a:off x="7228863" y="4205550"/>
                  <a:ext cx="4070784" cy="1167313"/>
                </a:xfrm>
                <a:prstGeom prst="rect">
                  <a:avLst/>
                </a:prstGeom>
              </p:spPr>
            </p:pic>
          </p:grpSp>
          <p:sp>
            <p:nvSpPr>
              <p:cNvPr id="66" name="Rectangle 65">
                <a:extLst>
                  <a:ext uri="{FF2B5EF4-FFF2-40B4-BE49-F238E27FC236}">
                    <a16:creationId xmlns:a16="http://schemas.microsoft.com/office/drawing/2014/main" id="{8F093499-C042-8FE0-2D4B-6D9428141E7E}"/>
                  </a:ext>
                </a:extLst>
              </p:cNvPr>
              <p:cNvSpPr/>
              <p:nvPr/>
            </p:nvSpPr>
            <p:spPr>
              <a:xfrm>
                <a:off x="7308691" y="5976084"/>
                <a:ext cx="4161891" cy="18603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71450F6-2D91-202A-25D6-33941963767B}"/>
                </a:ext>
              </a:extLst>
            </p:cNvPr>
            <p:cNvGrpSpPr/>
            <p:nvPr/>
          </p:nvGrpSpPr>
          <p:grpSpPr>
            <a:xfrm>
              <a:off x="7268217" y="1743078"/>
              <a:ext cx="4183830" cy="2214477"/>
              <a:chOff x="7268217" y="1582658"/>
              <a:chExt cx="4183830" cy="2214477"/>
            </a:xfrm>
          </p:grpSpPr>
          <p:grpSp>
            <p:nvGrpSpPr>
              <p:cNvPr id="46" name="Group 45">
                <a:extLst>
                  <a:ext uri="{FF2B5EF4-FFF2-40B4-BE49-F238E27FC236}">
                    <a16:creationId xmlns:a16="http://schemas.microsoft.com/office/drawing/2014/main" id="{5CBBB4D3-59EB-4726-5E9F-0EC296EEF4D1}"/>
                  </a:ext>
                </a:extLst>
              </p:cNvPr>
              <p:cNvGrpSpPr/>
              <p:nvPr/>
            </p:nvGrpSpPr>
            <p:grpSpPr>
              <a:xfrm>
                <a:off x="7322237" y="1842608"/>
                <a:ext cx="4118881" cy="1893525"/>
                <a:chOff x="7322237" y="1842608"/>
                <a:chExt cx="4118881" cy="1893525"/>
              </a:xfrm>
            </p:grpSpPr>
            <p:grpSp>
              <p:nvGrpSpPr>
                <p:cNvPr id="49" name="Group 48">
                  <a:extLst>
                    <a:ext uri="{FF2B5EF4-FFF2-40B4-BE49-F238E27FC236}">
                      <a16:creationId xmlns:a16="http://schemas.microsoft.com/office/drawing/2014/main" id="{E89563EE-A69C-EDE0-857C-1F983CC1A915}"/>
                    </a:ext>
                  </a:extLst>
                </p:cNvPr>
                <p:cNvGrpSpPr>
                  <a:grpSpLocks noChangeAspect="1"/>
                </p:cNvGrpSpPr>
                <p:nvPr/>
              </p:nvGrpSpPr>
              <p:grpSpPr>
                <a:xfrm rot="21024922">
                  <a:off x="7322237" y="2140648"/>
                  <a:ext cx="781280" cy="1522235"/>
                  <a:chOff x="6490123" y="2670097"/>
                  <a:chExt cx="1282700" cy="2570110"/>
                </a:xfrm>
              </p:grpSpPr>
              <p:pic>
                <p:nvPicPr>
                  <p:cNvPr id="62" name="Picture 61" descr="Diagram&#10;&#10;Description automatically generated">
                    <a:extLst>
                      <a:ext uri="{FF2B5EF4-FFF2-40B4-BE49-F238E27FC236}">
                        <a16:creationId xmlns:a16="http://schemas.microsoft.com/office/drawing/2014/main" id="{03F9D3C7-825D-35ED-48CD-109B2B46F5E4}"/>
                      </a:ext>
                    </a:extLst>
                  </p:cNvPr>
                  <p:cNvPicPr>
                    <a:picLocks noChangeAspect="1"/>
                  </p:cNvPicPr>
                  <p:nvPr/>
                </p:nvPicPr>
                <p:blipFill>
                  <a:blip r:embed="rId12"/>
                  <a:stretch>
                    <a:fillRect/>
                  </a:stretch>
                </p:blipFill>
                <p:spPr>
                  <a:xfrm rot="10800000">
                    <a:off x="6490123" y="2687507"/>
                    <a:ext cx="1282700" cy="2552700"/>
                  </a:xfrm>
                  <a:prstGeom prst="rect">
                    <a:avLst/>
                  </a:prstGeom>
                </p:spPr>
              </p:pic>
              <p:sp>
                <p:nvSpPr>
                  <p:cNvPr id="63" name="Rectangle 62">
                    <a:extLst>
                      <a:ext uri="{FF2B5EF4-FFF2-40B4-BE49-F238E27FC236}">
                        <a16:creationId xmlns:a16="http://schemas.microsoft.com/office/drawing/2014/main" id="{A5766020-4638-7EB4-6BB5-8662740C07AD}"/>
                      </a:ext>
                    </a:extLst>
                  </p:cNvPr>
                  <p:cNvSpPr/>
                  <p:nvPr/>
                </p:nvSpPr>
                <p:spPr>
                  <a:xfrm>
                    <a:off x="6790157" y="2670097"/>
                    <a:ext cx="753670" cy="266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B37DAC6-FA3B-4740-3357-555F184720B3}"/>
                      </a:ext>
                    </a:extLst>
                  </p:cNvPr>
                  <p:cNvSpPr/>
                  <p:nvPr/>
                </p:nvSpPr>
                <p:spPr>
                  <a:xfrm>
                    <a:off x="7054774" y="2776186"/>
                    <a:ext cx="296660" cy="3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14F4B6A9-1480-5077-8355-0A6323BB35DB}"/>
                    </a:ext>
                  </a:extLst>
                </p:cNvPr>
                <p:cNvGrpSpPr>
                  <a:grpSpLocks noChangeAspect="1"/>
                </p:cNvGrpSpPr>
                <p:nvPr/>
              </p:nvGrpSpPr>
              <p:grpSpPr>
                <a:xfrm rot="21175420">
                  <a:off x="8348931" y="2169299"/>
                  <a:ext cx="781280" cy="1522235"/>
                  <a:chOff x="6490123" y="2670097"/>
                  <a:chExt cx="1282700" cy="2570110"/>
                </a:xfrm>
              </p:grpSpPr>
              <p:pic>
                <p:nvPicPr>
                  <p:cNvPr id="59" name="Picture 58" descr="Diagram&#10;&#10;Description automatically generated">
                    <a:extLst>
                      <a:ext uri="{FF2B5EF4-FFF2-40B4-BE49-F238E27FC236}">
                        <a16:creationId xmlns:a16="http://schemas.microsoft.com/office/drawing/2014/main" id="{EC6BFDA5-392B-4B51-4A86-A14D0ECB71A9}"/>
                      </a:ext>
                    </a:extLst>
                  </p:cNvPr>
                  <p:cNvPicPr>
                    <a:picLocks noChangeAspect="1"/>
                  </p:cNvPicPr>
                  <p:nvPr/>
                </p:nvPicPr>
                <p:blipFill>
                  <a:blip r:embed="rId12"/>
                  <a:stretch>
                    <a:fillRect/>
                  </a:stretch>
                </p:blipFill>
                <p:spPr>
                  <a:xfrm rot="10800000">
                    <a:off x="6490123" y="2687507"/>
                    <a:ext cx="1282700" cy="2552700"/>
                  </a:xfrm>
                  <a:prstGeom prst="rect">
                    <a:avLst/>
                  </a:prstGeom>
                </p:spPr>
              </p:pic>
              <p:sp>
                <p:nvSpPr>
                  <p:cNvPr id="60" name="Rectangle 59">
                    <a:extLst>
                      <a:ext uri="{FF2B5EF4-FFF2-40B4-BE49-F238E27FC236}">
                        <a16:creationId xmlns:a16="http://schemas.microsoft.com/office/drawing/2014/main" id="{2B1A6739-4E53-2FC0-5BD8-F9A77D67EB51}"/>
                      </a:ext>
                    </a:extLst>
                  </p:cNvPr>
                  <p:cNvSpPr/>
                  <p:nvPr/>
                </p:nvSpPr>
                <p:spPr>
                  <a:xfrm>
                    <a:off x="6790157" y="2670097"/>
                    <a:ext cx="753670" cy="266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738954D-4156-0D06-DE99-71807413135A}"/>
                      </a:ext>
                    </a:extLst>
                  </p:cNvPr>
                  <p:cNvSpPr/>
                  <p:nvPr/>
                </p:nvSpPr>
                <p:spPr>
                  <a:xfrm>
                    <a:off x="7054774" y="2776186"/>
                    <a:ext cx="296660" cy="3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C5C3C1D0-DCE9-055A-8D44-1AED66ED1B20}"/>
                    </a:ext>
                  </a:extLst>
                </p:cNvPr>
                <p:cNvGrpSpPr>
                  <a:grpSpLocks noChangeAspect="1"/>
                </p:cNvGrpSpPr>
                <p:nvPr/>
              </p:nvGrpSpPr>
              <p:grpSpPr>
                <a:xfrm rot="21293988">
                  <a:off x="10208444" y="2213898"/>
                  <a:ext cx="781280" cy="1522235"/>
                  <a:chOff x="6490123" y="2670097"/>
                  <a:chExt cx="1282700" cy="2570110"/>
                </a:xfrm>
              </p:grpSpPr>
              <p:pic>
                <p:nvPicPr>
                  <p:cNvPr id="56" name="Picture 55" descr="Diagram&#10;&#10;Description automatically generated">
                    <a:extLst>
                      <a:ext uri="{FF2B5EF4-FFF2-40B4-BE49-F238E27FC236}">
                        <a16:creationId xmlns:a16="http://schemas.microsoft.com/office/drawing/2014/main" id="{F81B502D-B9EB-8B13-DC02-A8DF11755220}"/>
                      </a:ext>
                    </a:extLst>
                  </p:cNvPr>
                  <p:cNvPicPr>
                    <a:picLocks noChangeAspect="1"/>
                  </p:cNvPicPr>
                  <p:nvPr/>
                </p:nvPicPr>
                <p:blipFill>
                  <a:blip r:embed="rId12"/>
                  <a:stretch>
                    <a:fillRect/>
                  </a:stretch>
                </p:blipFill>
                <p:spPr>
                  <a:xfrm rot="10800000">
                    <a:off x="6490123" y="2687507"/>
                    <a:ext cx="1282700" cy="2552700"/>
                  </a:xfrm>
                  <a:prstGeom prst="rect">
                    <a:avLst/>
                  </a:prstGeom>
                </p:spPr>
              </p:pic>
              <p:sp>
                <p:nvSpPr>
                  <p:cNvPr id="57" name="Rectangle 56">
                    <a:extLst>
                      <a:ext uri="{FF2B5EF4-FFF2-40B4-BE49-F238E27FC236}">
                        <a16:creationId xmlns:a16="http://schemas.microsoft.com/office/drawing/2014/main" id="{AEAD571B-B2FD-97ED-BD7F-54626973AF33}"/>
                      </a:ext>
                    </a:extLst>
                  </p:cNvPr>
                  <p:cNvSpPr/>
                  <p:nvPr/>
                </p:nvSpPr>
                <p:spPr>
                  <a:xfrm>
                    <a:off x="6790157" y="2670097"/>
                    <a:ext cx="753670" cy="266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D6AC263-46C4-9782-D2FF-28F28B408957}"/>
                      </a:ext>
                    </a:extLst>
                  </p:cNvPr>
                  <p:cNvSpPr/>
                  <p:nvPr/>
                </p:nvSpPr>
                <p:spPr>
                  <a:xfrm>
                    <a:off x="7054774" y="2776186"/>
                    <a:ext cx="296660" cy="3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descr="Shape&#10;&#10;Description automatically generated">
                  <a:extLst>
                    <a:ext uri="{FF2B5EF4-FFF2-40B4-BE49-F238E27FC236}">
                      <a16:creationId xmlns:a16="http://schemas.microsoft.com/office/drawing/2014/main" id="{6F72EB94-4E73-D1CA-0E28-0285A2236FCB}"/>
                    </a:ext>
                  </a:extLst>
                </p:cNvPr>
                <p:cNvPicPr>
                  <a:picLocks noChangeAspect="1"/>
                </p:cNvPicPr>
                <p:nvPr/>
              </p:nvPicPr>
              <p:blipFill>
                <a:blip r:embed="rId8">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13779639">
                  <a:off x="7933407" y="1894478"/>
                  <a:ext cx="603573" cy="499834"/>
                </a:xfrm>
                <a:prstGeom prst="rect">
                  <a:avLst/>
                </a:prstGeom>
              </p:spPr>
            </p:pic>
            <p:pic>
              <p:nvPicPr>
                <p:cNvPr id="53" name="Picture 52" descr="Shape&#10;&#10;Description automatically generated">
                  <a:extLst>
                    <a:ext uri="{FF2B5EF4-FFF2-40B4-BE49-F238E27FC236}">
                      <a16:creationId xmlns:a16="http://schemas.microsoft.com/office/drawing/2014/main" id="{75D01B06-4CD9-3635-D124-0A9E6AC2F544}"/>
                    </a:ext>
                  </a:extLst>
                </p:cNvPr>
                <p:cNvPicPr>
                  <a:picLocks noChangeAspect="1"/>
                </p:cNvPicPr>
                <p:nvPr/>
              </p:nvPicPr>
              <p:blipFill>
                <a:blip r:embed="rId8">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rot="11790501">
                  <a:off x="10837545" y="1993142"/>
                  <a:ext cx="603573" cy="499834"/>
                </a:xfrm>
                <a:prstGeom prst="rect">
                  <a:avLst/>
                </a:prstGeom>
              </p:spPr>
            </p:pic>
            <p:pic>
              <p:nvPicPr>
                <p:cNvPr id="54" name="Picture 53" descr="Shape&#10;&#10;Description automatically generated">
                  <a:extLst>
                    <a:ext uri="{FF2B5EF4-FFF2-40B4-BE49-F238E27FC236}">
                      <a16:creationId xmlns:a16="http://schemas.microsoft.com/office/drawing/2014/main" id="{6389212A-6916-2949-CA48-3FBEBE20A33E}"/>
                    </a:ext>
                  </a:extLst>
                </p:cNvPr>
                <p:cNvPicPr>
                  <a:picLocks noChangeAspect="1"/>
                </p:cNvPicPr>
                <p:nvPr/>
              </p:nvPicPr>
              <p:blipFill>
                <a:blip r:embed="rId8">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rot="13540922">
                  <a:off x="9165892" y="2403733"/>
                  <a:ext cx="603573" cy="499834"/>
                </a:xfrm>
                <a:prstGeom prst="rect">
                  <a:avLst/>
                </a:prstGeom>
              </p:spPr>
            </p:pic>
            <p:pic>
              <p:nvPicPr>
                <p:cNvPr id="55" name="Picture 54" descr="Shape&#10;&#10;Description automatically generated">
                  <a:extLst>
                    <a:ext uri="{FF2B5EF4-FFF2-40B4-BE49-F238E27FC236}">
                      <a16:creationId xmlns:a16="http://schemas.microsoft.com/office/drawing/2014/main" id="{E07BBFAC-3463-3917-2590-A74474598E70}"/>
                    </a:ext>
                  </a:extLst>
                </p:cNvPr>
                <p:cNvPicPr>
                  <a:picLocks noChangeAspect="1"/>
                </p:cNvPicPr>
                <p:nvPr/>
              </p:nvPicPr>
              <p:blipFill>
                <a:blip r:embed="rId8">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rot="13540922">
                  <a:off x="9687258" y="2475923"/>
                  <a:ext cx="603573" cy="499834"/>
                </a:xfrm>
                <a:prstGeom prst="rect">
                  <a:avLst/>
                </a:prstGeom>
              </p:spPr>
            </p:pic>
          </p:grpSp>
          <p:sp>
            <p:nvSpPr>
              <p:cNvPr id="47" name="Rectangle 46">
                <a:extLst>
                  <a:ext uri="{FF2B5EF4-FFF2-40B4-BE49-F238E27FC236}">
                    <a16:creationId xmlns:a16="http://schemas.microsoft.com/office/drawing/2014/main" id="{A6F3A65B-8D7A-5841-365A-2BE118F60EA8}"/>
                  </a:ext>
                </a:extLst>
              </p:cNvPr>
              <p:cNvSpPr/>
              <p:nvPr/>
            </p:nvSpPr>
            <p:spPr>
              <a:xfrm>
                <a:off x="7268217" y="3611105"/>
                <a:ext cx="4161891" cy="18603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1B99EE77-01FF-8817-FD1C-AB659AA54E3A}"/>
                  </a:ext>
                </a:extLst>
              </p:cNvPr>
              <p:cNvPicPr>
                <a:picLocks noChangeAspect="1"/>
              </p:cNvPicPr>
              <p:nvPr/>
            </p:nvPicPr>
            <p:blipFill rotWithShape="1">
              <a:blip r:embed="rId11"/>
              <a:srcRect l="20942" t="14409" r="19655" b="72577"/>
              <a:stretch/>
            </p:blipFill>
            <p:spPr>
              <a:xfrm>
                <a:off x="7381263" y="1582658"/>
                <a:ext cx="4070784" cy="1167313"/>
              </a:xfrm>
              <a:prstGeom prst="rect">
                <a:avLst/>
              </a:prstGeom>
            </p:spPr>
          </p:pic>
        </p:grpSp>
        <p:grpSp>
          <p:nvGrpSpPr>
            <p:cNvPr id="12" name="Group 11">
              <a:extLst>
                <a:ext uri="{FF2B5EF4-FFF2-40B4-BE49-F238E27FC236}">
                  <a16:creationId xmlns:a16="http://schemas.microsoft.com/office/drawing/2014/main" id="{2929F139-D819-4006-901B-86DC390A21B4}"/>
                </a:ext>
              </a:extLst>
            </p:cNvPr>
            <p:cNvGrpSpPr/>
            <p:nvPr/>
          </p:nvGrpSpPr>
          <p:grpSpPr>
            <a:xfrm>
              <a:off x="2260618" y="2999512"/>
              <a:ext cx="4956625" cy="1918218"/>
              <a:chOff x="2260618" y="2149283"/>
              <a:chExt cx="4956625" cy="1918218"/>
            </a:xfrm>
          </p:grpSpPr>
          <p:pic>
            <p:nvPicPr>
              <p:cNvPr id="18" name="Picture 2" descr="Interior Door Panel Profiles for Flat, Scoop, Raised Panels &amp;amp; More">
                <a:extLst>
                  <a:ext uri="{FF2B5EF4-FFF2-40B4-BE49-F238E27FC236}">
                    <a16:creationId xmlns:a16="http://schemas.microsoft.com/office/drawing/2014/main" id="{91AC5824-66BE-868F-A818-F4918FE596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60618" y="2149283"/>
                <a:ext cx="4956625" cy="191821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54261DA-86BC-52B4-3500-0BA443B6670B}"/>
                  </a:ext>
                </a:extLst>
              </p:cNvPr>
              <p:cNvGrpSpPr/>
              <p:nvPr/>
            </p:nvGrpSpPr>
            <p:grpSpPr>
              <a:xfrm>
                <a:off x="2860228" y="2204489"/>
                <a:ext cx="3914204" cy="1710173"/>
                <a:chOff x="3007730" y="3102769"/>
                <a:chExt cx="3914204" cy="1710173"/>
              </a:xfrm>
            </p:grpSpPr>
            <p:grpSp>
              <p:nvGrpSpPr>
                <p:cNvPr id="20" name="Group 19">
                  <a:extLst>
                    <a:ext uri="{FF2B5EF4-FFF2-40B4-BE49-F238E27FC236}">
                      <a16:creationId xmlns:a16="http://schemas.microsoft.com/office/drawing/2014/main" id="{B757E732-FB01-AAB5-CABF-8F1C4D72CCE7}"/>
                    </a:ext>
                  </a:extLst>
                </p:cNvPr>
                <p:cNvGrpSpPr/>
                <p:nvPr/>
              </p:nvGrpSpPr>
              <p:grpSpPr>
                <a:xfrm>
                  <a:off x="3007730" y="3102769"/>
                  <a:ext cx="3914204" cy="1710173"/>
                  <a:chOff x="3007730" y="3102769"/>
                  <a:chExt cx="3914204" cy="1710173"/>
                </a:xfrm>
              </p:grpSpPr>
              <p:grpSp>
                <p:nvGrpSpPr>
                  <p:cNvPr id="22" name="Group 21">
                    <a:extLst>
                      <a:ext uri="{FF2B5EF4-FFF2-40B4-BE49-F238E27FC236}">
                        <a16:creationId xmlns:a16="http://schemas.microsoft.com/office/drawing/2014/main" id="{80A5E0ED-312C-B5F2-1C8F-C8CE32272955}"/>
                      </a:ext>
                    </a:extLst>
                  </p:cNvPr>
                  <p:cNvGrpSpPr/>
                  <p:nvPr/>
                </p:nvGrpSpPr>
                <p:grpSpPr>
                  <a:xfrm>
                    <a:off x="3844644" y="3954714"/>
                    <a:ext cx="648269" cy="858228"/>
                    <a:chOff x="1734856" y="4483511"/>
                    <a:chExt cx="1237822" cy="1888475"/>
                  </a:xfrm>
                </p:grpSpPr>
                <p:pic>
                  <p:nvPicPr>
                    <p:cNvPr id="44" name="Picture 43" descr="Icon&#10;&#10;Description automatically generated with medium confidence">
                      <a:extLst>
                        <a:ext uri="{FF2B5EF4-FFF2-40B4-BE49-F238E27FC236}">
                          <a16:creationId xmlns:a16="http://schemas.microsoft.com/office/drawing/2014/main" id="{26CC304F-E46E-D654-0A47-DF8B31225374}"/>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rot="2673262">
                      <a:off x="1734856" y="4483511"/>
                      <a:ext cx="1237822" cy="1888475"/>
                    </a:xfrm>
                    <a:prstGeom prst="rect">
                      <a:avLst/>
                    </a:prstGeom>
                  </p:spPr>
                </p:pic>
                <p:sp>
                  <p:nvSpPr>
                    <p:cNvPr id="45" name="TextBox 44">
                      <a:extLst>
                        <a:ext uri="{FF2B5EF4-FFF2-40B4-BE49-F238E27FC236}">
                          <a16:creationId xmlns:a16="http://schemas.microsoft.com/office/drawing/2014/main" id="{EA986CD4-BB1B-9442-BEDD-6A8B748259B5}"/>
                        </a:ext>
                      </a:extLst>
                    </p:cNvPr>
                    <p:cNvSpPr txBox="1"/>
                    <p:nvPr/>
                  </p:nvSpPr>
                  <p:spPr>
                    <a:xfrm>
                      <a:off x="2443698" y="4540827"/>
                      <a:ext cx="332141" cy="338552"/>
                    </a:xfrm>
                    <a:prstGeom prst="rect">
                      <a:avLst/>
                    </a:prstGeom>
                    <a:noFill/>
                  </p:spPr>
                  <p:txBody>
                    <a:bodyPr wrap="none" rtlCol="0">
                      <a:spAutoFit/>
                    </a:bodyPr>
                    <a:lstStyle/>
                    <a:p>
                      <a:r>
                        <a:rPr lang="en-US" sz="1600"/>
                        <a:t>N</a:t>
                      </a:r>
                    </a:p>
                  </p:txBody>
                </p:sp>
              </p:grpSp>
              <p:grpSp>
                <p:nvGrpSpPr>
                  <p:cNvPr id="23" name="Group 22">
                    <a:extLst>
                      <a:ext uri="{FF2B5EF4-FFF2-40B4-BE49-F238E27FC236}">
                        <a16:creationId xmlns:a16="http://schemas.microsoft.com/office/drawing/2014/main" id="{6668D006-F36E-190C-DFDE-58C8A94AE990}"/>
                      </a:ext>
                    </a:extLst>
                  </p:cNvPr>
                  <p:cNvGrpSpPr/>
                  <p:nvPr/>
                </p:nvGrpSpPr>
                <p:grpSpPr>
                  <a:xfrm rot="15898252">
                    <a:off x="4823820" y="3857647"/>
                    <a:ext cx="703587" cy="987830"/>
                    <a:chOff x="1396832" y="4420517"/>
                    <a:chExt cx="1546328" cy="1888471"/>
                  </a:xfrm>
                </p:grpSpPr>
                <p:pic>
                  <p:nvPicPr>
                    <p:cNvPr id="42" name="Picture 41" descr="Icon&#10;&#10;Description automatically generated with medium confidence">
                      <a:extLst>
                        <a:ext uri="{FF2B5EF4-FFF2-40B4-BE49-F238E27FC236}">
                          <a16:creationId xmlns:a16="http://schemas.microsoft.com/office/drawing/2014/main" id="{EDD4B6A2-999B-712B-2221-4B5E0C4EB4EE}"/>
                        </a:ext>
                      </a:extLst>
                    </p:cNvPr>
                    <p:cNvPicPr>
                      <a:picLocks noChangeAspect="1"/>
                    </p:cNvPicPr>
                    <p:nvPr/>
                  </p:nvPicPr>
                  <p:blipFill>
                    <a:blip r:embed="rId17">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rot="2673262">
                      <a:off x="1396832" y="4420517"/>
                      <a:ext cx="1237828" cy="1888471"/>
                    </a:xfrm>
                    <a:prstGeom prst="rect">
                      <a:avLst/>
                    </a:prstGeom>
                  </p:spPr>
                </p:pic>
                <p:sp>
                  <p:nvSpPr>
                    <p:cNvPr id="43" name="TextBox 42">
                      <a:extLst>
                        <a:ext uri="{FF2B5EF4-FFF2-40B4-BE49-F238E27FC236}">
                          <a16:creationId xmlns:a16="http://schemas.microsoft.com/office/drawing/2014/main" id="{A421A7AB-4E60-3602-99B7-A91A71001C83}"/>
                        </a:ext>
                      </a:extLst>
                    </p:cNvPr>
                    <p:cNvSpPr txBox="1"/>
                    <p:nvPr/>
                  </p:nvSpPr>
                  <p:spPr>
                    <a:xfrm rot="5386802">
                      <a:off x="2607816" y="4574701"/>
                      <a:ext cx="332543" cy="338144"/>
                    </a:xfrm>
                    <a:prstGeom prst="rect">
                      <a:avLst/>
                    </a:prstGeom>
                    <a:noFill/>
                  </p:spPr>
                  <p:txBody>
                    <a:bodyPr wrap="none" rtlCol="0">
                      <a:spAutoFit/>
                    </a:bodyPr>
                    <a:lstStyle/>
                    <a:p>
                      <a:r>
                        <a:rPr lang="en-US" sz="1600"/>
                        <a:t>N</a:t>
                      </a:r>
                    </a:p>
                  </p:txBody>
                </p:sp>
              </p:grpSp>
              <p:grpSp>
                <p:nvGrpSpPr>
                  <p:cNvPr id="24" name="Group 23">
                    <a:extLst>
                      <a:ext uri="{FF2B5EF4-FFF2-40B4-BE49-F238E27FC236}">
                        <a16:creationId xmlns:a16="http://schemas.microsoft.com/office/drawing/2014/main" id="{30226AE0-DE82-CD0C-3D88-87193267F3F0}"/>
                      </a:ext>
                    </a:extLst>
                  </p:cNvPr>
                  <p:cNvGrpSpPr/>
                  <p:nvPr/>
                </p:nvGrpSpPr>
                <p:grpSpPr>
                  <a:xfrm>
                    <a:off x="3431657" y="3848076"/>
                    <a:ext cx="648269" cy="858228"/>
                    <a:chOff x="1704225" y="4448212"/>
                    <a:chExt cx="1237822" cy="1888475"/>
                  </a:xfrm>
                </p:grpSpPr>
                <p:pic>
                  <p:nvPicPr>
                    <p:cNvPr id="40" name="Picture 39" descr="Icon&#10;&#10;Description automatically generated with medium confidence">
                      <a:extLst>
                        <a:ext uri="{FF2B5EF4-FFF2-40B4-BE49-F238E27FC236}">
                          <a16:creationId xmlns:a16="http://schemas.microsoft.com/office/drawing/2014/main" id="{3AE79ED9-D8C0-9709-136C-5149CBD8D0E1}"/>
                        </a:ext>
                      </a:extLst>
                    </p:cNvPr>
                    <p:cNvPicPr>
                      <a:picLocks noChangeAspect="1"/>
                    </p:cNvPicPr>
                    <p:nvPr/>
                  </p:nvPicPr>
                  <p:blipFill>
                    <a:blip r:embed="rId17">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rot="2673262">
                      <a:off x="1704225" y="4448212"/>
                      <a:ext cx="1237822" cy="1888475"/>
                    </a:xfrm>
                    <a:prstGeom prst="rect">
                      <a:avLst/>
                    </a:prstGeom>
                  </p:spPr>
                </p:pic>
                <p:sp>
                  <p:nvSpPr>
                    <p:cNvPr id="41" name="TextBox 40">
                      <a:extLst>
                        <a:ext uri="{FF2B5EF4-FFF2-40B4-BE49-F238E27FC236}">
                          <a16:creationId xmlns:a16="http://schemas.microsoft.com/office/drawing/2014/main" id="{C0A4E935-83FE-60EF-F6A6-31FBA69CA684}"/>
                        </a:ext>
                      </a:extLst>
                    </p:cNvPr>
                    <p:cNvSpPr txBox="1"/>
                    <p:nvPr/>
                  </p:nvSpPr>
                  <p:spPr>
                    <a:xfrm>
                      <a:off x="2443698" y="4540827"/>
                      <a:ext cx="332141" cy="338552"/>
                    </a:xfrm>
                    <a:prstGeom prst="rect">
                      <a:avLst/>
                    </a:prstGeom>
                    <a:noFill/>
                  </p:spPr>
                  <p:txBody>
                    <a:bodyPr wrap="none" rtlCol="0">
                      <a:spAutoFit/>
                    </a:bodyPr>
                    <a:lstStyle/>
                    <a:p>
                      <a:r>
                        <a:rPr lang="en-US" sz="1600"/>
                        <a:t>N</a:t>
                      </a:r>
                    </a:p>
                  </p:txBody>
                </p:sp>
              </p:grpSp>
              <p:grpSp>
                <p:nvGrpSpPr>
                  <p:cNvPr id="25" name="Group 24">
                    <a:extLst>
                      <a:ext uri="{FF2B5EF4-FFF2-40B4-BE49-F238E27FC236}">
                        <a16:creationId xmlns:a16="http://schemas.microsoft.com/office/drawing/2014/main" id="{9E2E38DD-B76C-D169-5B73-430EBAFBC357}"/>
                      </a:ext>
                    </a:extLst>
                  </p:cNvPr>
                  <p:cNvGrpSpPr/>
                  <p:nvPr/>
                </p:nvGrpSpPr>
                <p:grpSpPr>
                  <a:xfrm>
                    <a:off x="3007730" y="3721424"/>
                    <a:ext cx="648269" cy="858228"/>
                    <a:chOff x="1734856" y="4448212"/>
                    <a:chExt cx="1237822" cy="1888475"/>
                  </a:xfrm>
                </p:grpSpPr>
                <p:pic>
                  <p:nvPicPr>
                    <p:cNvPr id="38" name="Picture 37" descr="Icon&#10;&#10;Description automatically generated with medium confidence">
                      <a:extLst>
                        <a:ext uri="{FF2B5EF4-FFF2-40B4-BE49-F238E27FC236}">
                          <a16:creationId xmlns:a16="http://schemas.microsoft.com/office/drawing/2014/main" id="{9A036BA0-582D-A459-CF74-D728C7A9361B}"/>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rot="2673262">
                      <a:off x="1734856" y="4448212"/>
                      <a:ext cx="1237822" cy="1888475"/>
                    </a:xfrm>
                    <a:prstGeom prst="rect">
                      <a:avLst/>
                    </a:prstGeom>
                  </p:spPr>
                </p:pic>
                <p:sp>
                  <p:nvSpPr>
                    <p:cNvPr id="39" name="TextBox 38">
                      <a:extLst>
                        <a:ext uri="{FF2B5EF4-FFF2-40B4-BE49-F238E27FC236}">
                          <a16:creationId xmlns:a16="http://schemas.microsoft.com/office/drawing/2014/main" id="{E3358D45-14C4-0598-1C0D-82ACCEA62E6F}"/>
                        </a:ext>
                      </a:extLst>
                    </p:cNvPr>
                    <p:cNvSpPr txBox="1"/>
                    <p:nvPr/>
                  </p:nvSpPr>
                  <p:spPr>
                    <a:xfrm>
                      <a:off x="2443698" y="4540827"/>
                      <a:ext cx="332141" cy="338552"/>
                    </a:xfrm>
                    <a:prstGeom prst="rect">
                      <a:avLst/>
                    </a:prstGeom>
                    <a:noFill/>
                  </p:spPr>
                  <p:txBody>
                    <a:bodyPr wrap="none" rtlCol="0">
                      <a:spAutoFit/>
                    </a:bodyPr>
                    <a:lstStyle/>
                    <a:p>
                      <a:r>
                        <a:rPr lang="en-US" sz="1600"/>
                        <a:t>N</a:t>
                      </a:r>
                    </a:p>
                  </p:txBody>
                </p:sp>
              </p:grpSp>
              <p:grpSp>
                <p:nvGrpSpPr>
                  <p:cNvPr id="26" name="Group 25">
                    <a:extLst>
                      <a:ext uri="{FF2B5EF4-FFF2-40B4-BE49-F238E27FC236}">
                        <a16:creationId xmlns:a16="http://schemas.microsoft.com/office/drawing/2014/main" id="{D4DCD266-FEF5-8378-AF7C-9EB51F3044B5}"/>
                      </a:ext>
                    </a:extLst>
                  </p:cNvPr>
                  <p:cNvGrpSpPr/>
                  <p:nvPr/>
                </p:nvGrpSpPr>
                <p:grpSpPr>
                  <a:xfrm rot="15898252">
                    <a:off x="5338112" y="3719068"/>
                    <a:ext cx="687608" cy="987830"/>
                    <a:chOff x="1431951" y="4423207"/>
                    <a:chExt cx="1511209" cy="1888471"/>
                  </a:xfrm>
                </p:grpSpPr>
                <p:pic>
                  <p:nvPicPr>
                    <p:cNvPr id="36" name="Picture 35" descr="Icon&#10;&#10;Description automatically generated with medium confidence">
                      <a:extLst>
                        <a:ext uri="{FF2B5EF4-FFF2-40B4-BE49-F238E27FC236}">
                          <a16:creationId xmlns:a16="http://schemas.microsoft.com/office/drawing/2014/main" id="{7B18B677-7D7D-3476-4B66-84276C91AF61}"/>
                        </a:ext>
                      </a:extLst>
                    </p:cNvPr>
                    <p:cNvPicPr>
                      <a:picLocks noChangeAspect="1"/>
                    </p:cNvPicPr>
                    <p:nvPr/>
                  </p:nvPicPr>
                  <p:blipFill>
                    <a:blip r:embed="rId17">
                      <a:extLst>
                        <a:ext uri="{BEBA8EAE-BF5A-486C-A8C5-ECC9F3942E4B}">
                          <a14:imgProps xmlns:a14="http://schemas.microsoft.com/office/drawing/2010/main">
                            <a14:imgLayer r:embed="rId21">
                              <a14:imgEffect>
                                <a14:backgroundRemoval t="10000" b="90000" l="10000" r="90000"/>
                              </a14:imgEffect>
                            </a14:imgLayer>
                          </a14:imgProps>
                        </a:ext>
                      </a:extLst>
                    </a:blip>
                    <a:stretch>
                      <a:fillRect/>
                    </a:stretch>
                  </p:blipFill>
                  <p:spPr>
                    <a:xfrm rot="2673262">
                      <a:off x="1431951" y="4423207"/>
                      <a:ext cx="1237827" cy="1888471"/>
                    </a:xfrm>
                    <a:prstGeom prst="rect">
                      <a:avLst/>
                    </a:prstGeom>
                  </p:spPr>
                </p:pic>
                <p:sp>
                  <p:nvSpPr>
                    <p:cNvPr id="37" name="TextBox 36">
                      <a:extLst>
                        <a:ext uri="{FF2B5EF4-FFF2-40B4-BE49-F238E27FC236}">
                          <a16:creationId xmlns:a16="http://schemas.microsoft.com/office/drawing/2014/main" id="{0EB9C6DA-9CE6-D182-C5ED-17CA5C1ABACF}"/>
                        </a:ext>
                      </a:extLst>
                    </p:cNvPr>
                    <p:cNvSpPr txBox="1"/>
                    <p:nvPr/>
                  </p:nvSpPr>
                  <p:spPr>
                    <a:xfrm rot="5386802">
                      <a:off x="2607816" y="4574701"/>
                      <a:ext cx="332543" cy="338144"/>
                    </a:xfrm>
                    <a:prstGeom prst="rect">
                      <a:avLst/>
                    </a:prstGeom>
                    <a:noFill/>
                  </p:spPr>
                  <p:txBody>
                    <a:bodyPr wrap="none" rtlCol="0">
                      <a:spAutoFit/>
                    </a:bodyPr>
                    <a:lstStyle/>
                    <a:p>
                      <a:r>
                        <a:rPr lang="en-US" sz="1600"/>
                        <a:t>N</a:t>
                      </a:r>
                    </a:p>
                  </p:txBody>
                </p:sp>
              </p:grpSp>
              <p:grpSp>
                <p:nvGrpSpPr>
                  <p:cNvPr id="27" name="Group 26">
                    <a:extLst>
                      <a:ext uri="{FF2B5EF4-FFF2-40B4-BE49-F238E27FC236}">
                        <a16:creationId xmlns:a16="http://schemas.microsoft.com/office/drawing/2014/main" id="{A2AB34A9-AA1F-29E6-CE0F-13B469A95DA1}"/>
                      </a:ext>
                    </a:extLst>
                  </p:cNvPr>
                  <p:cNvGrpSpPr/>
                  <p:nvPr/>
                </p:nvGrpSpPr>
                <p:grpSpPr>
                  <a:xfrm rot="15898252">
                    <a:off x="5765627" y="3616752"/>
                    <a:ext cx="702181" cy="987830"/>
                    <a:chOff x="1399922" y="4389968"/>
                    <a:chExt cx="1543238" cy="1888471"/>
                  </a:xfrm>
                </p:grpSpPr>
                <p:pic>
                  <p:nvPicPr>
                    <p:cNvPr id="34" name="Picture 33" descr="Icon&#10;&#10;Description automatically generated with medium confidence">
                      <a:extLst>
                        <a:ext uri="{FF2B5EF4-FFF2-40B4-BE49-F238E27FC236}">
                          <a16:creationId xmlns:a16="http://schemas.microsoft.com/office/drawing/2014/main" id="{409AE990-6E3E-0C44-B4F8-04B0D85C82F2}"/>
                        </a:ext>
                      </a:extLst>
                    </p:cNvPr>
                    <p:cNvPicPr>
                      <a:picLocks noChangeAspect="1"/>
                    </p:cNvPicPr>
                    <p:nvPr/>
                  </p:nvPicPr>
                  <p:blipFill>
                    <a:blip r:embed="rId17">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rot="2673262">
                      <a:off x="1399922" y="4389968"/>
                      <a:ext cx="1237829" cy="1888471"/>
                    </a:xfrm>
                    <a:prstGeom prst="rect">
                      <a:avLst/>
                    </a:prstGeom>
                  </p:spPr>
                </p:pic>
                <p:sp>
                  <p:nvSpPr>
                    <p:cNvPr id="35" name="TextBox 34">
                      <a:extLst>
                        <a:ext uri="{FF2B5EF4-FFF2-40B4-BE49-F238E27FC236}">
                          <a16:creationId xmlns:a16="http://schemas.microsoft.com/office/drawing/2014/main" id="{C52E69CC-EB19-3AE0-CD59-6A01C80A0884}"/>
                        </a:ext>
                      </a:extLst>
                    </p:cNvPr>
                    <p:cNvSpPr txBox="1"/>
                    <p:nvPr/>
                  </p:nvSpPr>
                  <p:spPr>
                    <a:xfrm rot="5386802">
                      <a:off x="2607816" y="4574701"/>
                      <a:ext cx="332543" cy="338144"/>
                    </a:xfrm>
                    <a:prstGeom prst="rect">
                      <a:avLst/>
                    </a:prstGeom>
                    <a:noFill/>
                  </p:spPr>
                  <p:txBody>
                    <a:bodyPr wrap="none" rtlCol="0">
                      <a:spAutoFit/>
                    </a:bodyPr>
                    <a:lstStyle/>
                    <a:p>
                      <a:r>
                        <a:rPr lang="en-US" sz="1600"/>
                        <a:t>N</a:t>
                      </a:r>
                    </a:p>
                  </p:txBody>
                </p:sp>
              </p:grpSp>
              <p:grpSp>
                <p:nvGrpSpPr>
                  <p:cNvPr id="28" name="Group 27">
                    <a:extLst>
                      <a:ext uri="{FF2B5EF4-FFF2-40B4-BE49-F238E27FC236}">
                        <a16:creationId xmlns:a16="http://schemas.microsoft.com/office/drawing/2014/main" id="{965CB444-7EE8-A703-33B9-0301BAB1864E}"/>
                      </a:ext>
                    </a:extLst>
                  </p:cNvPr>
                  <p:cNvGrpSpPr/>
                  <p:nvPr/>
                </p:nvGrpSpPr>
                <p:grpSpPr>
                  <a:xfrm rot="15898252">
                    <a:off x="6150152" y="3483331"/>
                    <a:ext cx="648180" cy="895384"/>
                    <a:chOff x="1518603" y="4456598"/>
                    <a:chExt cx="1424557" cy="1711741"/>
                  </a:xfrm>
                </p:grpSpPr>
                <p:pic>
                  <p:nvPicPr>
                    <p:cNvPr id="32" name="Picture 31" descr="Icon&#10;&#10;Description automatically generated with medium confidence">
                      <a:extLst>
                        <a:ext uri="{FF2B5EF4-FFF2-40B4-BE49-F238E27FC236}">
                          <a16:creationId xmlns:a16="http://schemas.microsoft.com/office/drawing/2014/main" id="{FCDB1FA7-FD40-925D-AD35-940673DD9DC6}"/>
                        </a:ext>
                      </a:extLst>
                    </p:cNvPr>
                    <p:cNvPicPr>
                      <a:picLocks noChangeAspect="1"/>
                    </p:cNvPicPr>
                    <p:nvPr/>
                  </p:nvPicPr>
                  <p:blipFill>
                    <a:blip r:embed="rId17">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rot="2673262">
                      <a:off x="1518603" y="4456598"/>
                      <a:ext cx="1121982" cy="1711741"/>
                    </a:xfrm>
                    <a:prstGeom prst="rect">
                      <a:avLst/>
                    </a:prstGeom>
                  </p:spPr>
                </p:pic>
                <p:sp>
                  <p:nvSpPr>
                    <p:cNvPr id="33" name="TextBox 32">
                      <a:extLst>
                        <a:ext uri="{FF2B5EF4-FFF2-40B4-BE49-F238E27FC236}">
                          <a16:creationId xmlns:a16="http://schemas.microsoft.com/office/drawing/2014/main" id="{C60EED60-93CF-893E-24B1-A3CFA271D681}"/>
                        </a:ext>
                      </a:extLst>
                    </p:cNvPr>
                    <p:cNvSpPr txBox="1"/>
                    <p:nvPr/>
                  </p:nvSpPr>
                  <p:spPr>
                    <a:xfrm rot="5386802">
                      <a:off x="2607816" y="4574701"/>
                      <a:ext cx="332543" cy="338144"/>
                    </a:xfrm>
                    <a:prstGeom prst="rect">
                      <a:avLst/>
                    </a:prstGeom>
                    <a:noFill/>
                  </p:spPr>
                  <p:txBody>
                    <a:bodyPr wrap="none" rtlCol="0">
                      <a:spAutoFit/>
                    </a:bodyPr>
                    <a:lstStyle/>
                    <a:p>
                      <a:r>
                        <a:rPr lang="en-US" sz="1600"/>
                        <a:t>N</a:t>
                      </a:r>
                    </a:p>
                  </p:txBody>
                </p:sp>
              </p:grpSp>
              <p:pic>
                <p:nvPicPr>
                  <p:cNvPr id="29" name="Picture 28">
                    <a:extLst>
                      <a:ext uri="{FF2B5EF4-FFF2-40B4-BE49-F238E27FC236}">
                        <a16:creationId xmlns:a16="http://schemas.microsoft.com/office/drawing/2014/main" id="{F8DCFDE7-8477-D8CE-143C-C78FFBD8610D}"/>
                      </a:ext>
                    </a:extLst>
                  </p:cNvPr>
                  <p:cNvPicPr>
                    <a:picLocks noChangeAspect="1"/>
                  </p:cNvPicPr>
                  <p:nvPr/>
                </p:nvPicPr>
                <p:blipFill rotWithShape="1">
                  <a:blip r:embed="rId11"/>
                  <a:srcRect l="20942" t="14409" r="19655" b="72577"/>
                  <a:stretch/>
                </p:blipFill>
                <p:spPr>
                  <a:xfrm rot="870251">
                    <a:off x="4583393" y="3102769"/>
                    <a:ext cx="1968665" cy="564522"/>
                  </a:xfrm>
                  <a:prstGeom prst="rect">
                    <a:avLst/>
                  </a:prstGeom>
                </p:spPr>
              </p:pic>
              <p:pic>
                <p:nvPicPr>
                  <p:cNvPr id="30" name="Picture 29">
                    <a:extLst>
                      <a:ext uri="{FF2B5EF4-FFF2-40B4-BE49-F238E27FC236}">
                        <a16:creationId xmlns:a16="http://schemas.microsoft.com/office/drawing/2014/main" id="{0A01D9D7-EF0D-0010-02FF-BC8018D54C1F}"/>
                      </a:ext>
                    </a:extLst>
                  </p:cNvPr>
                  <p:cNvPicPr>
                    <a:picLocks noChangeAspect="1"/>
                  </p:cNvPicPr>
                  <p:nvPr/>
                </p:nvPicPr>
                <p:blipFill rotWithShape="1">
                  <a:blip r:embed="rId11"/>
                  <a:srcRect l="20942" t="14409" r="19655" b="72577"/>
                  <a:stretch/>
                </p:blipFill>
                <p:spPr>
                  <a:xfrm rot="870251">
                    <a:off x="3941422" y="3279258"/>
                    <a:ext cx="1968665" cy="564522"/>
                  </a:xfrm>
                  <a:prstGeom prst="rect">
                    <a:avLst/>
                  </a:prstGeom>
                </p:spPr>
              </p:pic>
              <p:pic>
                <p:nvPicPr>
                  <p:cNvPr id="31" name="Picture 30">
                    <a:extLst>
                      <a:ext uri="{FF2B5EF4-FFF2-40B4-BE49-F238E27FC236}">
                        <a16:creationId xmlns:a16="http://schemas.microsoft.com/office/drawing/2014/main" id="{59581CF3-CE41-AF94-376A-33285C9AE059}"/>
                      </a:ext>
                    </a:extLst>
                  </p:cNvPr>
                  <p:cNvPicPr>
                    <a:picLocks noChangeAspect="1"/>
                  </p:cNvPicPr>
                  <p:nvPr/>
                </p:nvPicPr>
                <p:blipFill rotWithShape="1">
                  <a:blip r:embed="rId11"/>
                  <a:srcRect l="20942" t="14409" r="19655" b="72577"/>
                  <a:stretch/>
                </p:blipFill>
                <p:spPr>
                  <a:xfrm rot="870251">
                    <a:off x="3338644" y="3494883"/>
                    <a:ext cx="1968665" cy="564522"/>
                  </a:xfrm>
                  <a:prstGeom prst="rect">
                    <a:avLst/>
                  </a:prstGeom>
                </p:spPr>
              </p:pic>
            </p:grpSp>
            <p:sp>
              <p:nvSpPr>
                <p:cNvPr id="21" name="TextBox 20">
                  <a:extLst>
                    <a:ext uri="{FF2B5EF4-FFF2-40B4-BE49-F238E27FC236}">
                      <a16:creationId xmlns:a16="http://schemas.microsoft.com/office/drawing/2014/main" id="{EBEF90B6-86FC-9BB5-16CB-41935C90A6B6}"/>
                    </a:ext>
                  </a:extLst>
                </p:cNvPr>
                <p:cNvSpPr txBox="1"/>
                <p:nvPr/>
              </p:nvSpPr>
              <p:spPr>
                <a:xfrm>
                  <a:off x="3350155" y="3237376"/>
                  <a:ext cx="344966" cy="584775"/>
                </a:xfrm>
                <a:prstGeom prst="rect">
                  <a:avLst/>
                </a:prstGeom>
                <a:noFill/>
              </p:spPr>
              <p:txBody>
                <a:bodyPr wrap="none" rtlCol="0">
                  <a:spAutoFit/>
                </a:bodyPr>
                <a:lstStyle/>
                <a:p>
                  <a:r>
                    <a:rPr lang="en-US" sz="3200"/>
                    <a:t>*</a:t>
                  </a:r>
                </a:p>
              </p:txBody>
            </p:sp>
          </p:grpSp>
        </p:grpSp>
        <p:grpSp>
          <p:nvGrpSpPr>
            <p:cNvPr id="13" name="Group 12">
              <a:extLst>
                <a:ext uri="{FF2B5EF4-FFF2-40B4-BE49-F238E27FC236}">
                  <a16:creationId xmlns:a16="http://schemas.microsoft.com/office/drawing/2014/main" id="{16473EF0-6FCB-B8BF-FE0D-AE569A46F788}"/>
                </a:ext>
              </a:extLst>
            </p:cNvPr>
            <p:cNvGrpSpPr/>
            <p:nvPr/>
          </p:nvGrpSpPr>
          <p:grpSpPr>
            <a:xfrm>
              <a:off x="2573326" y="4980437"/>
              <a:ext cx="4210433" cy="600500"/>
              <a:chOff x="1368954" y="6101207"/>
              <a:chExt cx="4210433" cy="600500"/>
            </a:xfrm>
          </p:grpSpPr>
          <p:sp>
            <p:nvSpPr>
              <p:cNvPr id="15" name="TextBox 14">
                <a:extLst>
                  <a:ext uri="{FF2B5EF4-FFF2-40B4-BE49-F238E27FC236}">
                    <a16:creationId xmlns:a16="http://schemas.microsoft.com/office/drawing/2014/main" id="{E7C95072-21DB-125E-8842-39416E5E79DC}"/>
                  </a:ext>
                </a:extLst>
              </p:cNvPr>
              <p:cNvSpPr txBox="1"/>
              <p:nvPr/>
            </p:nvSpPr>
            <p:spPr>
              <a:xfrm>
                <a:off x="3180974" y="6198255"/>
                <a:ext cx="2398413" cy="492443"/>
              </a:xfrm>
              <a:prstGeom prst="rect">
                <a:avLst/>
              </a:prstGeom>
              <a:noFill/>
            </p:spPr>
            <p:txBody>
              <a:bodyPr wrap="none" rtlCol="0">
                <a:spAutoFit/>
              </a:bodyPr>
              <a:lstStyle/>
              <a:p>
                <a:r>
                  <a:rPr lang="en-US" sz="1300"/>
                  <a:t>= repeating PyMPS backbone</a:t>
                </a:r>
              </a:p>
              <a:p>
                <a:r>
                  <a:rPr lang="en-US" sz="1300"/>
                  <a:t>	Si-O-Si-O</a:t>
                </a:r>
              </a:p>
            </p:txBody>
          </p:sp>
          <p:pic>
            <p:nvPicPr>
              <p:cNvPr id="16" name="Picture 15">
                <a:extLst>
                  <a:ext uri="{FF2B5EF4-FFF2-40B4-BE49-F238E27FC236}">
                    <a16:creationId xmlns:a16="http://schemas.microsoft.com/office/drawing/2014/main" id="{700F586B-C7E3-BFA4-4BBA-C62B07C7C021}"/>
                  </a:ext>
                </a:extLst>
              </p:cNvPr>
              <p:cNvPicPr>
                <a:picLocks noChangeAspect="1"/>
              </p:cNvPicPr>
              <p:nvPr/>
            </p:nvPicPr>
            <p:blipFill rotWithShape="1">
              <a:blip r:embed="rId11"/>
              <a:srcRect l="20942" t="14409" r="19655" b="72577"/>
              <a:stretch/>
            </p:blipFill>
            <p:spPr>
              <a:xfrm>
                <a:off x="1525091" y="6101207"/>
                <a:ext cx="1805768" cy="517811"/>
              </a:xfrm>
              <a:prstGeom prst="rect">
                <a:avLst/>
              </a:prstGeom>
            </p:spPr>
          </p:pic>
          <p:sp>
            <p:nvSpPr>
              <p:cNvPr id="17" name="TextBox 16">
                <a:extLst>
                  <a:ext uri="{FF2B5EF4-FFF2-40B4-BE49-F238E27FC236}">
                    <a16:creationId xmlns:a16="http://schemas.microsoft.com/office/drawing/2014/main" id="{6BA94BB5-3623-CFBA-2727-0C684A46F84C}"/>
                  </a:ext>
                </a:extLst>
              </p:cNvPr>
              <p:cNvSpPr txBox="1"/>
              <p:nvPr/>
            </p:nvSpPr>
            <p:spPr>
              <a:xfrm>
                <a:off x="1368954" y="6116932"/>
                <a:ext cx="344966" cy="584775"/>
              </a:xfrm>
              <a:prstGeom prst="rect">
                <a:avLst/>
              </a:prstGeom>
              <a:noFill/>
            </p:spPr>
            <p:txBody>
              <a:bodyPr wrap="none" rtlCol="0">
                <a:spAutoFit/>
              </a:bodyPr>
              <a:lstStyle/>
              <a:p>
                <a:r>
                  <a:rPr lang="en-US" sz="3200"/>
                  <a:t>*</a:t>
                </a:r>
              </a:p>
            </p:txBody>
          </p:sp>
        </p:grpSp>
      </p:grpSp>
      <p:grpSp>
        <p:nvGrpSpPr>
          <p:cNvPr id="111" name="Group 110">
            <a:extLst>
              <a:ext uri="{FF2B5EF4-FFF2-40B4-BE49-F238E27FC236}">
                <a16:creationId xmlns:a16="http://schemas.microsoft.com/office/drawing/2014/main" id="{7D50E256-6F07-BF17-913B-6D33F2B52AA4}"/>
              </a:ext>
            </a:extLst>
          </p:cNvPr>
          <p:cNvGrpSpPr/>
          <p:nvPr/>
        </p:nvGrpSpPr>
        <p:grpSpPr>
          <a:xfrm>
            <a:off x="507908" y="2709704"/>
            <a:ext cx="1892534" cy="2436611"/>
            <a:chOff x="292478" y="1512277"/>
            <a:chExt cx="1892534" cy="2436611"/>
          </a:xfrm>
        </p:grpSpPr>
        <p:grpSp>
          <p:nvGrpSpPr>
            <p:cNvPr id="112" name="Group 111">
              <a:extLst>
                <a:ext uri="{FF2B5EF4-FFF2-40B4-BE49-F238E27FC236}">
                  <a16:creationId xmlns:a16="http://schemas.microsoft.com/office/drawing/2014/main" id="{54E35689-29A9-76CC-BA26-4E4353B4ED79}"/>
                </a:ext>
              </a:extLst>
            </p:cNvPr>
            <p:cNvGrpSpPr/>
            <p:nvPr/>
          </p:nvGrpSpPr>
          <p:grpSpPr>
            <a:xfrm>
              <a:off x="292478" y="1512277"/>
              <a:ext cx="1892534" cy="2436611"/>
              <a:chOff x="7890666" y="2123391"/>
              <a:chExt cx="1447283" cy="2013711"/>
            </a:xfrm>
          </p:grpSpPr>
          <p:grpSp>
            <p:nvGrpSpPr>
              <p:cNvPr id="116" name="Group 115">
                <a:extLst>
                  <a:ext uri="{FF2B5EF4-FFF2-40B4-BE49-F238E27FC236}">
                    <a16:creationId xmlns:a16="http://schemas.microsoft.com/office/drawing/2014/main" id="{93286BAF-EAAB-52F9-B677-68FA18C8F09E}"/>
                  </a:ext>
                </a:extLst>
              </p:cNvPr>
              <p:cNvGrpSpPr/>
              <p:nvPr/>
            </p:nvGrpSpPr>
            <p:grpSpPr>
              <a:xfrm>
                <a:off x="7890666" y="2123391"/>
                <a:ext cx="1447283" cy="2013711"/>
                <a:chOff x="7890666" y="2123391"/>
                <a:chExt cx="1447283" cy="2013711"/>
              </a:xfrm>
            </p:grpSpPr>
            <p:pic>
              <p:nvPicPr>
                <p:cNvPr id="118" name="Picture 117">
                  <a:extLst>
                    <a:ext uri="{FF2B5EF4-FFF2-40B4-BE49-F238E27FC236}">
                      <a16:creationId xmlns:a16="http://schemas.microsoft.com/office/drawing/2014/main" id="{D5EACB6F-9ECB-FC5C-8612-0F76FA67B61E}"/>
                    </a:ext>
                  </a:extLst>
                </p:cNvPr>
                <p:cNvPicPr>
                  <a:picLocks noChangeAspect="1"/>
                </p:cNvPicPr>
                <p:nvPr/>
              </p:nvPicPr>
              <p:blipFill>
                <a:blip r:embed="rId24"/>
                <a:stretch>
                  <a:fillRect/>
                </a:stretch>
              </p:blipFill>
              <p:spPr>
                <a:xfrm>
                  <a:off x="7952019" y="2205019"/>
                  <a:ext cx="1317162" cy="1770100"/>
                </a:xfrm>
                <a:prstGeom prst="rect">
                  <a:avLst/>
                </a:prstGeom>
              </p:spPr>
            </p:pic>
            <p:sp>
              <p:nvSpPr>
                <p:cNvPr id="119" name="Rectangle 118">
                  <a:extLst>
                    <a:ext uri="{FF2B5EF4-FFF2-40B4-BE49-F238E27FC236}">
                      <a16:creationId xmlns:a16="http://schemas.microsoft.com/office/drawing/2014/main" id="{380A16EF-ECDA-1A9D-CE82-8FBFC7D04A13}"/>
                    </a:ext>
                  </a:extLst>
                </p:cNvPr>
                <p:cNvSpPr/>
                <p:nvPr/>
              </p:nvSpPr>
              <p:spPr>
                <a:xfrm>
                  <a:off x="7951740" y="2127105"/>
                  <a:ext cx="50664" cy="2009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0C34F805-C196-544E-9E1F-DFB8A528B194}"/>
                    </a:ext>
                  </a:extLst>
                </p:cNvPr>
                <p:cNvSpPr/>
                <p:nvPr/>
              </p:nvSpPr>
              <p:spPr>
                <a:xfrm>
                  <a:off x="9219260" y="2123391"/>
                  <a:ext cx="50664" cy="2009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01E2B5E-B39F-C87F-97FD-3808A17CD75B}"/>
                    </a:ext>
                  </a:extLst>
                </p:cNvPr>
                <p:cNvSpPr/>
                <p:nvPr/>
              </p:nvSpPr>
              <p:spPr>
                <a:xfrm rot="5400000">
                  <a:off x="8537075" y="3293752"/>
                  <a:ext cx="45719" cy="131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C0EEF787-52A9-C56B-3EC3-318D99CA87FC}"/>
                    </a:ext>
                  </a:extLst>
                </p:cNvPr>
                <p:cNvSpPr/>
                <p:nvPr/>
              </p:nvSpPr>
              <p:spPr>
                <a:xfrm rot="5400000">
                  <a:off x="8591448" y="1493540"/>
                  <a:ext cx="45719" cy="1447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Rectangle 116">
                <a:extLst>
                  <a:ext uri="{FF2B5EF4-FFF2-40B4-BE49-F238E27FC236}">
                    <a16:creationId xmlns:a16="http://schemas.microsoft.com/office/drawing/2014/main" id="{DA19C210-339F-098F-2AA6-5B2870F082E2}"/>
                  </a:ext>
                </a:extLst>
              </p:cNvPr>
              <p:cNvSpPr/>
              <p:nvPr/>
            </p:nvSpPr>
            <p:spPr>
              <a:xfrm rot="5400000">
                <a:off x="8091070" y="1968618"/>
                <a:ext cx="365125" cy="74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4E4AED12-224D-A6A3-7789-CD1F32CF9A2C}"/>
                </a:ext>
              </a:extLst>
            </p:cNvPr>
            <p:cNvSpPr txBox="1"/>
            <p:nvPr/>
          </p:nvSpPr>
          <p:spPr>
            <a:xfrm>
              <a:off x="521817" y="2238962"/>
              <a:ext cx="654346" cy="369332"/>
            </a:xfrm>
            <a:prstGeom prst="rect">
              <a:avLst/>
            </a:prstGeom>
            <a:noFill/>
          </p:spPr>
          <p:txBody>
            <a:bodyPr wrap="none" rtlCol="0">
              <a:spAutoFit/>
            </a:bodyPr>
            <a:lstStyle/>
            <a:p>
              <a:r>
                <a:rPr lang="en-US" sz="1800" dirty="0"/>
                <a:t>Cu</a:t>
              </a:r>
              <a:r>
                <a:rPr lang="en-US" sz="1800" baseline="30000" dirty="0"/>
                <a:t>2+</a:t>
              </a:r>
              <a:endParaRPr lang="en-US" sz="1800" dirty="0"/>
            </a:p>
          </p:txBody>
        </p:sp>
        <p:sp>
          <p:nvSpPr>
            <p:cNvPr id="114" name="Curved Left Arrow 113">
              <a:extLst>
                <a:ext uri="{FF2B5EF4-FFF2-40B4-BE49-F238E27FC236}">
                  <a16:creationId xmlns:a16="http://schemas.microsoft.com/office/drawing/2014/main" id="{73D26448-ECFD-4880-B601-B96A3826510B}"/>
                </a:ext>
              </a:extLst>
            </p:cNvPr>
            <p:cNvSpPr/>
            <p:nvPr/>
          </p:nvSpPr>
          <p:spPr>
            <a:xfrm>
              <a:off x="1653965" y="2551152"/>
              <a:ext cx="133815" cy="250501"/>
            </a:xfrm>
            <a:prstGeom prst="curvedLeftArrow">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5" name="Straight Arrow Connector 114">
              <a:extLst>
                <a:ext uri="{FF2B5EF4-FFF2-40B4-BE49-F238E27FC236}">
                  <a16:creationId xmlns:a16="http://schemas.microsoft.com/office/drawing/2014/main" id="{BECA7CF7-5F0F-5915-5D28-D0AAE6866943}"/>
                </a:ext>
              </a:extLst>
            </p:cNvPr>
            <p:cNvCxnSpPr>
              <a:cxnSpLocks/>
            </p:cNvCxnSpPr>
            <p:nvPr/>
          </p:nvCxnSpPr>
          <p:spPr>
            <a:xfrm flipH="1" flipV="1">
              <a:off x="997604" y="2514603"/>
              <a:ext cx="407980" cy="28705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3" name="Rectangle 122">
            <a:extLst>
              <a:ext uri="{FF2B5EF4-FFF2-40B4-BE49-F238E27FC236}">
                <a16:creationId xmlns:a16="http://schemas.microsoft.com/office/drawing/2014/main" id="{A2F21669-4C90-3EE2-B8AD-5A8296D8760A}"/>
              </a:ext>
            </a:extLst>
          </p:cNvPr>
          <p:cNvSpPr/>
          <p:nvPr/>
        </p:nvSpPr>
        <p:spPr>
          <a:xfrm>
            <a:off x="111740" y="2172140"/>
            <a:ext cx="2476398" cy="28189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BB78E211-0F17-AFD3-7026-1CB6E5514ABD}"/>
              </a:ext>
            </a:extLst>
          </p:cNvPr>
          <p:cNvSpPr txBox="1"/>
          <p:nvPr/>
        </p:nvSpPr>
        <p:spPr>
          <a:xfrm>
            <a:off x="170087" y="2172140"/>
            <a:ext cx="2502096" cy="584775"/>
          </a:xfrm>
          <a:prstGeom prst="rect">
            <a:avLst/>
          </a:prstGeom>
          <a:noFill/>
        </p:spPr>
        <p:txBody>
          <a:bodyPr wrap="square" rtlCol="0">
            <a:spAutoFit/>
          </a:bodyPr>
          <a:lstStyle/>
          <a:p>
            <a:r>
              <a:rPr lang="en-US" sz="1600" dirty="0"/>
              <a:t>Cu</a:t>
            </a:r>
            <a:r>
              <a:rPr lang="en-US" sz="1600" baseline="30000" dirty="0"/>
              <a:t>2+</a:t>
            </a:r>
            <a:r>
              <a:rPr lang="en-US" sz="1600" dirty="0"/>
              <a:t> insertion to form Cu</a:t>
            </a:r>
            <a:r>
              <a:rPr lang="en-US" sz="1600" baseline="-25000" dirty="0"/>
              <a:t>2</a:t>
            </a:r>
            <a:r>
              <a:rPr lang="en-US" sz="1600" dirty="0"/>
              <a:t>S</a:t>
            </a:r>
          </a:p>
        </p:txBody>
      </p:sp>
      <p:pic>
        <p:nvPicPr>
          <p:cNvPr id="14" name="Content Placeholder 10" descr="A picture containing text, clock&#10;&#10;Description automatically generated">
            <a:extLst>
              <a:ext uri="{FF2B5EF4-FFF2-40B4-BE49-F238E27FC236}">
                <a16:creationId xmlns:a16="http://schemas.microsoft.com/office/drawing/2014/main" id="{1D763288-E5BF-C249-BAD9-1A2A5DE29E83}"/>
              </a:ext>
            </a:extLst>
          </p:cNvPr>
          <p:cNvPicPr>
            <a:picLocks noChangeAspect="1"/>
          </p:cNvPicPr>
          <p:nvPr/>
        </p:nvPicPr>
        <p:blipFill>
          <a:blip r:embed="rId25">
            <a:alphaModFix amt="3000"/>
          </a:blip>
          <a:stretch>
            <a:fillRect/>
          </a:stretch>
        </p:blipFill>
        <p:spPr>
          <a:xfrm>
            <a:off x="436650" y="1954567"/>
            <a:ext cx="11318701" cy="2948866"/>
          </a:xfrm>
          <a:prstGeom prst="rect">
            <a:avLst/>
          </a:prstGeom>
        </p:spPr>
      </p:pic>
      <p:sp>
        <p:nvSpPr>
          <p:cNvPr id="4" name="Text Placeholder 2">
            <a:extLst>
              <a:ext uri="{FF2B5EF4-FFF2-40B4-BE49-F238E27FC236}">
                <a16:creationId xmlns:a16="http://schemas.microsoft.com/office/drawing/2014/main" id="{6EA8E311-841D-CBAB-4A20-C03FC0444780}"/>
              </a:ext>
            </a:extLst>
          </p:cNvPr>
          <p:cNvSpPr txBox="1">
            <a:spLocks/>
          </p:cNvSpPr>
          <p:nvPr/>
        </p:nvSpPr>
        <p:spPr>
          <a:xfrm>
            <a:off x="72867" y="736430"/>
            <a:ext cx="11831196" cy="1818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For amount of added Cu-salt, we have way more S-groups in PyMPS left behind than stoichiometrically necessary to produce Cu</a:t>
            </a:r>
            <a:r>
              <a:rPr lang="en-US" sz="2200" baseline="-25000" dirty="0"/>
              <a:t>2</a:t>
            </a:r>
            <a:r>
              <a:rPr lang="en-US" sz="2200" dirty="0"/>
              <a:t>S. Remainder of unreacted PyMPS can aid in capping following the below proposed mechanisms, or a mixture of all those presented.</a:t>
            </a:r>
          </a:p>
        </p:txBody>
      </p:sp>
      <p:sp>
        <p:nvSpPr>
          <p:cNvPr id="125" name="Text Placeholder 2">
            <a:extLst>
              <a:ext uri="{FF2B5EF4-FFF2-40B4-BE49-F238E27FC236}">
                <a16:creationId xmlns:a16="http://schemas.microsoft.com/office/drawing/2014/main" id="{EE0686D1-3F1B-99DD-FB37-BBD3F7DF411D}"/>
              </a:ext>
            </a:extLst>
          </p:cNvPr>
          <p:cNvSpPr txBox="1">
            <a:spLocks/>
          </p:cNvSpPr>
          <p:nvPr/>
        </p:nvSpPr>
        <p:spPr>
          <a:xfrm>
            <a:off x="145622" y="5816458"/>
            <a:ext cx="7459809" cy="7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More characterization is necessary to verify this mechanism. </a:t>
            </a:r>
          </a:p>
        </p:txBody>
      </p:sp>
      <p:grpSp>
        <p:nvGrpSpPr>
          <p:cNvPr id="126" name="Group 125">
            <a:extLst>
              <a:ext uri="{FF2B5EF4-FFF2-40B4-BE49-F238E27FC236}">
                <a16:creationId xmlns:a16="http://schemas.microsoft.com/office/drawing/2014/main" id="{2FCEC125-8595-F828-8E55-82E194EC628D}"/>
              </a:ext>
            </a:extLst>
          </p:cNvPr>
          <p:cNvGrpSpPr/>
          <p:nvPr/>
        </p:nvGrpSpPr>
        <p:grpSpPr>
          <a:xfrm>
            <a:off x="4703182" y="6335650"/>
            <a:ext cx="2785636" cy="369332"/>
            <a:chOff x="3190620" y="6321364"/>
            <a:chExt cx="2785636" cy="369332"/>
          </a:xfrm>
        </p:grpSpPr>
        <p:sp>
          <p:nvSpPr>
            <p:cNvPr id="127" name="TextBox 126">
              <a:extLst>
                <a:ext uri="{FF2B5EF4-FFF2-40B4-BE49-F238E27FC236}">
                  <a16:creationId xmlns:a16="http://schemas.microsoft.com/office/drawing/2014/main" id="{610B0280-3BC7-FEDB-C481-DD1378D6678F}"/>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128" name="TextBox 127">
              <a:extLst>
                <a:ext uri="{FF2B5EF4-FFF2-40B4-BE49-F238E27FC236}">
                  <a16:creationId xmlns:a16="http://schemas.microsoft.com/office/drawing/2014/main" id="{A1F8AADB-686F-C3CF-7869-54636C4DBA46}"/>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 - 2022 - 4818</a:t>
              </a:r>
            </a:p>
          </p:txBody>
        </p:sp>
      </p:grpSp>
    </p:spTree>
    <p:extLst>
      <p:ext uri="{BB962C8B-B14F-4D97-AF65-F5344CB8AC3E}">
        <p14:creationId xmlns:p14="http://schemas.microsoft.com/office/powerpoint/2010/main" val="4254916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1245</Words>
  <Application>Microsoft Office PowerPoint</Application>
  <PresentationFormat>Widescreen</PresentationFormat>
  <Paragraphs>161</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Cambria Math</vt:lpstr>
      <vt:lpstr>Office Theme</vt:lpstr>
      <vt:lpstr>PowerPoint Presentation</vt:lpstr>
      <vt:lpstr>Functionality of Polymer-Derived Ceramic Materials</vt:lpstr>
      <vt:lpstr>Challenges Interfacing Nanoparticles with PCPs</vt:lpstr>
      <vt:lpstr>PowerPoint Presentation</vt:lpstr>
      <vt:lpstr>Monitoring Nucleation through in-situ SAXS</vt:lpstr>
      <vt:lpstr>Tunable Size with Changing Ligand Loading</vt:lpstr>
      <vt:lpstr>Mechanism of Sulfur Incorporation</vt:lpstr>
      <vt:lpstr>Evidence of Polymer Grafting</vt:lpstr>
      <vt:lpstr>Proposed Graft Mechanism</vt:lpstr>
      <vt:lpstr>Conclusions and 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Tye</dc:creator>
  <cp:lastModifiedBy>Mackenzie Lawson</cp:lastModifiedBy>
  <cp:revision>16</cp:revision>
  <dcterms:created xsi:type="dcterms:W3CDTF">2021-07-16T13:59:28Z</dcterms:created>
  <dcterms:modified xsi:type="dcterms:W3CDTF">2022-11-09T14:25:07Z</dcterms:modified>
</cp:coreProperties>
</file>