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2"/>
  </p:normalViewPr>
  <p:slideViewPr>
    <p:cSldViewPr snapToGrid="0" snapToObjects="1">
      <p:cViewPr varScale="1">
        <p:scale>
          <a:sx n="51" d="100"/>
          <a:sy n="51" d="100"/>
        </p:scale>
        <p:origin x="898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7B4E6-1EED-724F-A921-252B19BE7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05935-7DBD-EA47-ADB0-D3BFE1902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7031D-AE0A-CC45-9240-9DECD0B12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5E46A-936D-F646-BFF0-2EA16D7D8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AFA06-229E-9243-9CF2-A7A84A53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9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71D5A-A3C2-C449-A109-3F3402216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E3382-6CA3-9649-9464-AD13B8DEF4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BE06A7-E396-164A-81DE-88B7557C5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A69C1-E170-D54A-B407-B83239983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04DE5-9F6B-1D4A-ABDA-DDFB3393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92FF63-25D2-5148-AF24-59B4488B5F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7B968-010E-484D-9986-225BE1F30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C979A-D73C-AB49-B924-2A0F6DA2B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A754F-D4DB-1045-A761-744C58D1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21C49-8436-5A47-B7E0-7D3672C96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0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C9DD-0C62-B64F-A1C0-3E385E5C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4BFC7-E0C1-0F47-B58B-A4DFD94B9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C4E77-F06B-0447-A36B-FD210FD5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5AE28-58E4-3A47-9FE6-5893A9AD9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9C007-7F22-2F47-A7CD-00034142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4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1BFB7-11C0-6D4F-BCF2-E17642C1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9D3FF-84B9-DA40-B96F-95F95B6E7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F532B-1859-964D-BC32-28B37BC95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996B8-8EBF-564E-BC34-16CA120A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09273-2ED4-7B47-8D93-759FC7AA8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21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21E2-3DDD-E547-A458-37776FC1A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5EA11-D4FC-134A-B58A-4A23AB97A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3E436E-6BBD-AF45-AD76-BD249F8B8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AD812-7C10-CD47-A7DD-14E4907C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A14BD-AEB1-E241-A355-281A34B9B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6FC8E-F43F-9443-A814-822B8261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5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9D678-4F32-B146-B801-39930665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FB1E5-39AF-054B-A897-671C08195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17D83-B182-4141-83D7-77B41241D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C77D8-72D8-B844-8901-16C03E477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1D851-95BA-474D-B9F2-925DC36AB9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7D761B-2120-3344-81D1-808E16780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50943-096E-294F-AA19-B473E3AB4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29738E-70E4-9B4B-9A0E-2333FA8E9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6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50346-CDD0-824A-A259-BBE55F380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577BD-F2FB-0E40-8C9A-EBFE7BFC7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E913A-5F0C-454E-BE70-9DF609AD9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07F23-56E1-B141-B418-CEE0623E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02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176D35-8D32-3343-894D-D237503A0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743131-994F-424F-A3FC-8A749445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16002-8DC6-BD4C-A2CF-495BD7162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7CB5A-5B22-2346-ABC6-621F0911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D2638-A53E-8B40-9AFA-0628993E6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514B0-ADEE-054C-BF16-C9530708E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7FCC5-691F-874F-A34A-4A05EBBF1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0D3E1-717B-284E-946A-5F7F74C80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C7E59-EAAA-7841-B116-8896B595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78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30D52-9B99-914A-AE2A-333ADFD1B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BCBA36-4CAB-4C47-8187-86FDBD573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4488A7-297F-FA4A-AE8F-7F137977F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D918A-7A06-9646-98E3-A0520A49F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C0FB6-6809-1544-B988-B2D1AC4C1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28AA6-B713-EB46-B45F-10E91CAD7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4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20ABD-EE86-F749-95A1-42BE23B31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60C2C-C9C8-B840-B977-327F4FC07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F8B0C8-258B-554A-AD80-28F254835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AD470-FFF2-E74E-B11B-54DFFFEAB419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511C-23F0-164C-B66E-17EA084E9B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CE248-A631-D744-9E8D-E8BFE6556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E09B5-49C3-3545-B0BD-7C0BFACD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6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NULL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tags" Target="../tags/tag2.xml"/><Relationship Id="rId11" Type="http://schemas.openxmlformats.org/officeDocument/2006/relationships/image" Target="../media/image8.png"/><Relationship Id="rId5" Type="http://schemas.openxmlformats.org/officeDocument/2006/relationships/tags" Target="../tags/tag1.xml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microsoft.com/office/2007/relationships/media" Target="../media/media2.mp4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wmv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EB38A-5B81-0841-BCCF-9AB1F286B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4996" y="1889761"/>
            <a:ext cx="2281304" cy="393993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Student Email: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Faculty: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Faculty Email: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AFRL Sponsor: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AFRL Directorate: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EA9FBFD-E846-F647-93FC-EE455740E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0" y="6226631"/>
            <a:ext cx="2011680" cy="558799"/>
          </a:xfrm>
          <a:prstGeom prst="rect">
            <a:avLst/>
          </a:prstGeom>
        </p:spPr>
      </p:pic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CAC3F0D6-04C5-6C4E-B9C6-383D0B439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0" y="72570"/>
            <a:ext cx="2011680" cy="804672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0608B782-F8BF-E24F-B397-45968D3D4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7750" y="72570"/>
            <a:ext cx="2011680" cy="7492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1FADE1-C177-8C4C-BF1C-622837E8F1E8}"/>
              </a:ext>
            </a:extLst>
          </p:cNvPr>
          <p:cNvSpPr txBox="1"/>
          <p:nvPr/>
        </p:nvSpPr>
        <p:spPr>
          <a:xfrm>
            <a:off x="2404996" y="786512"/>
            <a:ext cx="85322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Automated topology optimization of PBF via state estimation and control of internal temperatures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358490-A0F6-B243-A712-809756481001}"/>
              </a:ext>
            </a:extLst>
          </p:cNvPr>
          <p:cNvSpPr/>
          <p:nvPr/>
        </p:nvSpPr>
        <p:spPr>
          <a:xfrm>
            <a:off x="3564835" y="1889762"/>
            <a:ext cx="6205467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22D90C-60A7-E44C-8129-F177D2275F9D}"/>
              </a:ext>
            </a:extLst>
          </p:cNvPr>
          <p:cNvSpPr/>
          <p:nvPr/>
        </p:nvSpPr>
        <p:spPr>
          <a:xfrm>
            <a:off x="4214192" y="2543203"/>
            <a:ext cx="5556110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55E2D-B87F-3849-BABB-17C9A9F6396C}"/>
              </a:ext>
            </a:extLst>
          </p:cNvPr>
          <p:cNvSpPr/>
          <p:nvPr/>
        </p:nvSpPr>
        <p:spPr>
          <a:xfrm>
            <a:off x="3564835" y="3165449"/>
            <a:ext cx="6205466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A05CDE-DD5A-B245-BF6D-AC38601DAB8A}"/>
              </a:ext>
            </a:extLst>
          </p:cNvPr>
          <p:cNvSpPr/>
          <p:nvPr/>
        </p:nvSpPr>
        <p:spPr>
          <a:xfrm>
            <a:off x="4214191" y="3787695"/>
            <a:ext cx="5572813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76B66B-4A4B-9E4D-BA06-22744C1F05E4}"/>
              </a:ext>
            </a:extLst>
          </p:cNvPr>
          <p:cNvSpPr/>
          <p:nvPr/>
        </p:nvSpPr>
        <p:spPr>
          <a:xfrm>
            <a:off x="4532241" y="4441136"/>
            <a:ext cx="5254763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FFABCD9-7A27-5D4C-825F-E3CC67F91D79}"/>
              </a:ext>
            </a:extLst>
          </p:cNvPr>
          <p:cNvSpPr/>
          <p:nvPr/>
        </p:nvSpPr>
        <p:spPr>
          <a:xfrm>
            <a:off x="4532242" y="5063382"/>
            <a:ext cx="5254761" cy="54712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8BE691-AF07-C248-841F-B952730487EB}"/>
              </a:ext>
            </a:extLst>
          </p:cNvPr>
          <p:cNvSpPr txBox="1"/>
          <p:nvPr/>
        </p:nvSpPr>
        <p:spPr>
          <a:xfrm>
            <a:off x="3564835" y="1978927"/>
            <a:ext cx="5976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Nathaniel Wood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69CABD-C9D9-7946-98EB-68D6EF8BC808}"/>
              </a:ext>
            </a:extLst>
          </p:cNvPr>
          <p:cNvSpPr txBox="1"/>
          <p:nvPr/>
        </p:nvSpPr>
        <p:spPr>
          <a:xfrm>
            <a:off x="4214191" y="2646975"/>
            <a:ext cx="532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wood.863@osu.edu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ED2263-2E17-7A4A-9F1D-355F5F4EB651}"/>
              </a:ext>
            </a:extLst>
          </p:cNvPr>
          <p:cNvSpPr txBox="1"/>
          <p:nvPr/>
        </p:nvSpPr>
        <p:spPr>
          <a:xfrm>
            <a:off x="3571461" y="3275695"/>
            <a:ext cx="5970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David Hoelzle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61992D-E1B3-574E-886B-20AB8536078A}"/>
              </a:ext>
            </a:extLst>
          </p:cNvPr>
          <p:cNvSpPr txBox="1"/>
          <p:nvPr/>
        </p:nvSpPr>
        <p:spPr>
          <a:xfrm>
            <a:off x="4214191" y="3906013"/>
            <a:ext cx="532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Hoelzle.1@osu.edu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CB6E95-77F8-4643-9D7A-2DA17EBE2A2C}"/>
              </a:ext>
            </a:extLst>
          </p:cNvPr>
          <p:cNvSpPr txBox="1"/>
          <p:nvPr/>
        </p:nvSpPr>
        <p:spPr>
          <a:xfrm>
            <a:off x="4532241" y="4549947"/>
            <a:ext cx="500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Andrew Gillman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565DF7-80A5-064B-BEB3-02016047B264}"/>
              </a:ext>
            </a:extLst>
          </p:cNvPr>
          <p:cNvSpPr txBox="1"/>
          <p:nvPr/>
        </p:nvSpPr>
        <p:spPr>
          <a:xfrm>
            <a:off x="4532241" y="5178667"/>
            <a:ext cx="5009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cs typeface="Calibri"/>
              </a:rPr>
              <a:t>Materials and Manufacturing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C7ED9E9-FF25-E042-9E16-6C2FC775756D}"/>
              </a:ext>
            </a:extLst>
          </p:cNvPr>
          <p:cNvGrpSpPr/>
          <p:nvPr/>
        </p:nvGrpSpPr>
        <p:grpSpPr>
          <a:xfrm>
            <a:off x="10107750" y="6036196"/>
            <a:ext cx="2084250" cy="749234"/>
            <a:chOff x="10107750" y="6036196"/>
            <a:chExt cx="2084250" cy="74923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365577-E504-A844-A007-1AD9456F3305}"/>
                </a:ext>
              </a:extLst>
            </p:cNvPr>
            <p:cNvSpPr/>
            <p:nvPr/>
          </p:nvSpPr>
          <p:spPr>
            <a:xfrm>
              <a:off x="10107750" y="6036196"/>
              <a:ext cx="2011680" cy="74923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14EAEA-E86A-7848-B6EC-34A1AC583BAE}"/>
                </a:ext>
              </a:extLst>
            </p:cNvPr>
            <p:cNvSpPr txBox="1"/>
            <p:nvPr/>
          </p:nvSpPr>
          <p:spPr>
            <a:xfrm>
              <a:off x="10107750" y="6092547"/>
              <a:ext cx="2084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Replace with University Logo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D14A35-A02B-EAB5-DF8F-CCEB7CC8605F}"/>
              </a:ext>
            </a:extLst>
          </p:cNvPr>
          <p:cNvGrpSpPr/>
          <p:nvPr/>
        </p:nvGrpSpPr>
        <p:grpSpPr>
          <a:xfrm>
            <a:off x="4640992" y="6134331"/>
            <a:ext cx="2785636" cy="369332"/>
            <a:chOff x="3190620" y="6321364"/>
            <a:chExt cx="2785636" cy="3693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25FA753-72F4-754B-2475-1AE38943B798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607878-3EAD-C26D-D15C-0B28EE79B854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AFRL-2022-4784 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5E9C45B-9380-7378-7FA3-4C6CDFEE9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2282" y="5404425"/>
            <a:ext cx="2189718" cy="14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06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0DC6EBB0-F1DB-441F-A314-BDB404707889}"/>
              </a:ext>
            </a:extLst>
          </p:cNvPr>
          <p:cNvSpPr txBox="1"/>
          <p:nvPr/>
        </p:nvSpPr>
        <p:spPr>
          <a:xfrm>
            <a:off x="-1" y="11860"/>
            <a:ext cx="770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Conclusions and acknowledgements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C22332-F4D4-A573-1EA4-988539DAFACC}"/>
              </a:ext>
            </a:extLst>
          </p:cNvPr>
          <p:cNvGrpSpPr/>
          <p:nvPr/>
        </p:nvGrpSpPr>
        <p:grpSpPr>
          <a:xfrm>
            <a:off x="4580833" y="6463607"/>
            <a:ext cx="2785636" cy="369332"/>
            <a:chOff x="3190620" y="6321364"/>
            <a:chExt cx="2785636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BFD66-5310-3042-C19B-0CB739C3935B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ADDC68-0601-FA13-DD39-5D73D86FB6A1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AFRL-2022-4784 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3D7EE2A-A533-C67C-AD7A-69CEF4FB3E42}"/>
              </a:ext>
            </a:extLst>
          </p:cNvPr>
          <p:cNvSpPr txBox="1"/>
          <p:nvPr/>
        </p:nvSpPr>
        <p:spPr>
          <a:xfrm>
            <a:off x="112776" y="1009412"/>
            <a:ext cx="119786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have gathered an exhaustive dataset that samples mid-build internal PBF temperatures under a variety of processing conditions, together with industry-relevant process input and output signatures.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intend to make this dataset freely available to the community and will announce its location in a future publication.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We intend to use this data to validate Ensemble Kalman Filter-based estimations of PBF temperature fields, which will be a step towards achieving PBF process monitoring without the need for extensive training data.  This will complete thrusts 1 and 2 of this research project.</a:t>
            </a:r>
          </a:p>
          <a:p>
            <a:endParaRPr lang="en-US" sz="2000" dirty="0"/>
          </a:p>
          <a:p>
            <a:r>
              <a:rPr lang="en-US" sz="2000" dirty="0"/>
              <a:t>Acknowledgements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My advisor and AFRL sponsor, David Hoelzle and Andrew Gillman, respectively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My peers in the Hoelzle Research Lab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Open Additive staff, especially John Middendorf for their expertise and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Professor Prasad </a:t>
            </a:r>
            <a:r>
              <a:rPr lang="en-US" sz="2000" dirty="0" err="1"/>
              <a:t>Mokashi</a:t>
            </a:r>
            <a:r>
              <a:rPr lang="en-US" sz="2000" dirty="0"/>
              <a:t> for his help with FEM theory</a:t>
            </a:r>
          </a:p>
        </p:txBody>
      </p:sp>
    </p:spTree>
    <p:extLst>
      <p:ext uri="{BB962C8B-B14F-4D97-AF65-F5344CB8AC3E}">
        <p14:creationId xmlns:p14="http://schemas.microsoft.com/office/powerpoint/2010/main" val="155940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D763288-E5BF-C249-BAD9-1A2A5DE29E8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pic>
        <p:nvPicPr>
          <p:cNvPr id="7" name="Test_2_p5_build_camera_footage">
            <a:hlinkClick r:id="" action="ppaction://media"/>
            <a:extLst>
              <a:ext uri="{FF2B5EF4-FFF2-40B4-BE49-F238E27FC236}">
                <a16:creationId xmlns:a16="http://schemas.microsoft.com/office/drawing/2014/main" id="{2CA36128-DE91-488A-B819-F8FBE345DF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7379" t="30238" r="39141" b="48935"/>
          <a:stretch/>
        </p:blipFill>
        <p:spPr>
          <a:xfrm>
            <a:off x="2884950" y="4923259"/>
            <a:ext cx="2707920" cy="126338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238E2B-9AF5-4B55-8C11-EF0BD6BB046A}"/>
              </a:ext>
            </a:extLst>
          </p:cNvPr>
          <p:cNvCxnSpPr>
            <a:cxnSpLocks/>
          </p:cNvCxnSpPr>
          <p:nvPr/>
        </p:nvCxnSpPr>
        <p:spPr>
          <a:xfrm>
            <a:off x="6036071" y="658772"/>
            <a:ext cx="0" cy="5770458"/>
          </a:xfrm>
          <a:prstGeom prst="line">
            <a:avLst/>
          </a:prstGeom>
          <a:ln w="3175">
            <a:prstDash val="soli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DMLS Direct Metal Laser Sintering by FORECAST 3D">
            <a:hlinkClick r:id="" action="ppaction://media"/>
            <a:extLst>
              <a:ext uri="{FF2B5EF4-FFF2-40B4-BE49-F238E27FC236}">
                <a16:creationId xmlns:a16="http://schemas.microsoft.com/office/drawing/2014/main" id="{FDD87784-265B-41D6-B974-5F26C3307F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0000" end="11942.422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0969" y="1184694"/>
            <a:ext cx="5370196" cy="3020736"/>
          </a:xfrm>
          <a:prstGeom prst="rect">
            <a:avLst/>
          </a:prstGeom>
        </p:spPr>
      </p:pic>
      <p:pic>
        <p:nvPicPr>
          <p:cNvPr id="11" name="Picture 10" descr="\documentclass{article}&#10;\usepackage{amsmath,amsfonts,color}&#10;\pagestyle{empty}&#10;\begin{document}&#10;&#10;\begin{equation}&#10;\begin{split}&#10;&amp;\dot{\mathbf{x}}(t)=\mathbf{f}(\mathbf{x}(t),\mathbf{u}(t))+{\color{red}\mathbf{w}(t)}\\&#10;&amp;\mathbf{y}(t)=\mathbf{g}(\mathbf{x}(t))+\mathbf{v}(t)&#10;\end{split}\nonumber&#10;\end{equation}&#10;&#10;&#10;\end{document}" title="IguanaTex Bitmap Display">
            <a:extLst>
              <a:ext uri="{FF2B5EF4-FFF2-40B4-BE49-F238E27FC236}">
                <a16:creationId xmlns:a16="http://schemas.microsoft.com/office/drawing/2014/main" id="{E09DB3D0-8D86-47F4-B245-97D2B796087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78459" y="1567441"/>
            <a:ext cx="3084502" cy="6792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54A85E-1734-4D7D-9173-E8BCDD42B512}"/>
              </a:ext>
            </a:extLst>
          </p:cNvPr>
          <p:cNvSpPr txBox="1"/>
          <p:nvPr/>
        </p:nvSpPr>
        <p:spPr>
          <a:xfrm>
            <a:off x="5142222" y="1296087"/>
            <a:ext cx="44776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[1]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F2B319-0B7E-4F49-9791-AD5A0869AFCE}"/>
                  </a:ext>
                </a:extLst>
              </p:cNvPr>
              <p:cNvSpPr txBox="1"/>
              <p:nvPr/>
            </p:nvSpPr>
            <p:spPr>
              <a:xfrm>
                <a:off x="6729705" y="637818"/>
                <a:ext cx="46521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Problem</a:t>
                </a:r>
                <a:r>
                  <a:rPr lang="en-US" sz="1600" dirty="0"/>
                  <a:t>: Estimate the mid-build thermal physics of PBF,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/>
                  <a:t>, with noise.  </a:t>
                </a:r>
                <a:r>
                  <a:rPr lang="en-US" sz="1600" dirty="0">
                    <a:solidFill>
                      <a:srgbClr val="FF0000"/>
                    </a:solidFill>
                  </a:rPr>
                  <a:t>Process noise is extremely complex and unmeasurable.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F2B319-0B7E-4F49-9791-AD5A0869A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9705" y="637818"/>
                <a:ext cx="4652128" cy="830997"/>
              </a:xfrm>
              <a:prstGeom prst="rect">
                <a:avLst/>
              </a:prstGeom>
              <a:blipFill>
                <a:blip r:embed="rId12"/>
                <a:stretch>
                  <a:fillRect l="-786" t="-220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B07ADE0-F6D9-4F7E-B70D-DFB42BDE9DB0}"/>
              </a:ext>
            </a:extLst>
          </p:cNvPr>
          <p:cNvSpPr txBox="1"/>
          <p:nvPr/>
        </p:nvSpPr>
        <p:spPr>
          <a:xfrm>
            <a:off x="9865374" y="1567441"/>
            <a:ext cx="1271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Process noise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9816AB-09E5-469F-9E63-A62191AE8361}"/>
              </a:ext>
            </a:extLst>
          </p:cNvPr>
          <p:cNvSpPr txBox="1"/>
          <p:nvPr/>
        </p:nvSpPr>
        <p:spPr>
          <a:xfrm>
            <a:off x="9488242" y="1942680"/>
            <a:ext cx="1768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Measurement noise</a:t>
            </a:r>
            <a:endParaRPr lang="en-US" sz="14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5EEA04-A880-4FDB-BAEC-A0F255F74B20}"/>
              </a:ext>
            </a:extLst>
          </p:cNvPr>
          <p:cNvGrpSpPr/>
          <p:nvPr/>
        </p:nvGrpSpPr>
        <p:grpSpPr>
          <a:xfrm>
            <a:off x="6646451" y="4036392"/>
            <a:ext cx="4245803" cy="1077219"/>
            <a:chOff x="4767267" y="3260134"/>
            <a:chExt cx="4105367" cy="7640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BA2774F-C4FC-4608-A115-A76601ED343F}"/>
                    </a:ext>
                  </a:extLst>
                </p:cNvPr>
                <p:cNvSpPr txBox="1"/>
                <p:nvPr/>
              </p:nvSpPr>
              <p:spPr>
                <a:xfrm>
                  <a:off x="4767267" y="3260134"/>
                  <a:ext cx="4022520" cy="764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Process monitoring</a:t>
                  </a:r>
                  <a:r>
                    <a:rPr lang="en-US" sz="1600" dirty="0"/>
                    <a:t>: State estimation.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sz="16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sz="1600" dirty="0"/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Design of </a:t>
                  </a:r>
                  <a14:m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600" dirty="0"/>
                    <a:t>?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BA2774F-C4FC-4608-A115-A76601ED34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67267" y="3260134"/>
                  <a:ext cx="4022520" cy="764044"/>
                </a:xfrm>
                <a:prstGeom prst="rect">
                  <a:avLst/>
                </a:prstGeom>
                <a:blipFill>
                  <a:blip r:embed="rId13"/>
                  <a:stretch>
                    <a:fillRect l="-732" t="-1705" b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9" name="Picture 18" descr="\documentclass{article}&#10;\usepackage{amsmath,amsfonts}&#10;\pagestyle{empty}&#10;\begin{document}&#10;&#10;\begin{equation}&#10;\Rightarrow\dot{\hat{\mathbf{x}}}(t)=\mathbf{f}(\hat{\mathbf{x}}(t),\mathbf{u}(t))+\mathbf{K}(t)(\mathbf{y}(t)-\mathbf{g}(\hat{\mathbf{x}}(t)))\nonumber&#10;\end{equation}&#10;&#10;&#10;\end{document}" title="IguanaTex Bitmap Display">
              <a:extLst>
                <a:ext uri="{FF2B5EF4-FFF2-40B4-BE49-F238E27FC236}">
                  <a16:creationId xmlns:a16="http://schemas.microsoft.com/office/drawing/2014/main" id="{2D0CCBFA-BFED-406E-805A-1A14EFCA48E1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5011503" y="3485233"/>
              <a:ext cx="3861131" cy="228222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947C18E-1EC7-4DA4-B7EE-30AC0D314B2F}"/>
              </a:ext>
            </a:extLst>
          </p:cNvPr>
          <p:cNvSpPr txBox="1"/>
          <p:nvPr/>
        </p:nvSpPr>
        <p:spPr>
          <a:xfrm>
            <a:off x="6646451" y="5304595"/>
            <a:ext cx="454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ML techniques [5]</a:t>
            </a:r>
            <a:r>
              <a:rPr lang="en-US" sz="1600" dirty="0"/>
              <a:t>: burden of extensive training data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573862-2F26-4BF9-BD30-596B30CF4E4F}"/>
              </a:ext>
            </a:extLst>
          </p:cNvPr>
          <p:cNvSpPr txBox="1"/>
          <p:nvPr/>
        </p:nvSpPr>
        <p:spPr>
          <a:xfrm>
            <a:off x="1294213" y="781779"/>
            <a:ext cx="331362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DMLS = Powder Bed Fusion (PBF)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910EFB75-D07E-4123-B42A-144C3E2E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9" y="4853618"/>
            <a:ext cx="2403232" cy="140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67A57EC-3CBB-4578-A23B-BD4698A698B2}"/>
              </a:ext>
            </a:extLst>
          </p:cNvPr>
          <p:cNvSpPr txBox="1"/>
          <p:nvPr/>
        </p:nvSpPr>
        <p:spPr>
          <a:xfrm>
            <a:off x="411903" y="5873242"/>
            <a:ext cx="3965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[2]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D542D9-39EB-4124-A9C5-AD18B13332B6}"/>
              </a:ext>
            </a:extLst>
          </p:cNvPr>
          <p:cNvSpPr txBox="1"/>
          <p:nvPr/>
        </p:nvSpPr>
        <p:spPr>
          <a:xfrm>
            <a:off x="2891149" y="5842714"/>
            <a:ext cx="39657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[3]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96A543-4426-438E-9262-B7E5C7A5F053}"/>
              </a:ext>
            </a:extLst>
          </p:cNvPr>
          <p:cNvSpPr txBox="1"/>
          <p:nvPr/>
        </p:nvSpPr>
        <p:spPr>
          <a:xfrm>
            <a:off x="436649" y="4501452"/>
            <a:ext cx="22720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Defect: residual stresses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95C6CD-E3FE-4EA9-A5C0-E93D8AF49C0F}"/>
              </a:ext>
            </a:extLst>
          </p:cNvPr>
          <p:cNvSpPr txBox="1"/>
          <p:nvPr/>
        </p:nvSpPr>
        <p:spPr>
          <a:xfrm>
            <a:off x="2942851" y="4532167"/>
            <a:ext cx="2551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Measurement: IR cameras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B2A4EB9-39C5-403B-A8D0-BEF4996F66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03116" y="2439358"/>
            <a:ext cx="2743784" cy="153259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439F62-375A-456A-9E54-535CC22A1F55}"/>
              </a:ext>
            </a:extLst>
          </p:cNvPr>
          <p:cNvSpPr txBox="1"/>
          <p:nvPr/>
        </p:nvSpPr>
        <p:spPr>
          <a:xfrm>
            <a:off x="9289955" y="2533334"/>
            <a:ext cx="396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[4]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0B4E64-E05D-4080-887A-7C986A968FF2}"/>
              </a:ext>
            </a:extLst>
          </p:cNvPr>
          <p:cNvSpPr txBox="1"/>
          <p:nvPr/>
        </p:nvSpPr>
        <p:spPr>
          <a:xfrm>
            <a:off x="6449283" y="225191"/>
            <a:ext cx="28971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[2] </a:t>
            </a:r>
            <a:r>
              <a:rPr lang="en-US" sz="800" b="0" i="0" u="none" strike="noStrike" dirty="0">
                <a:effectLst/>
                <a:latin typeface="Arial" panose="020B0604020202020204" pitchFamily="34" charset="0"/>
              </a:rPr>
              <a:t>L. Cheng  et. al., </a:t>
            </a:r>
            <a:r>
              <a:rPr lang="en-US" sz="800" b="0" i="1" u="none" strike="noStrike" dirty="0">
                <a:effectLst/>
                <a:latin typeface="Arial" panose="020B0604020202020204" pitchFamily="34" charset="0"/>
              </a:rPr>
              <a:t>Additive Manufacturing</a:t>
            </a:r>
            <a:r>
              <a:rPr lang="en-US" sz="800" b="0" i="0" u="none" strike="noStrike" dirty="0">
                <a:effectLst/>
                <a:latin typeface="Arial" panose="020B0604020202020204" pitchFamily="34" charset="0"/>
              </a:rPr>
              <a:t>, Vol. 27, 2016</a:t>
            </a:r>
            <a:endParaRPr lang="en-US" sz="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72053E-486B-4494-B1D2-24075505E9C3}"/>
              </a:ext>
            </a:extLst>
          </p:cNvPr>
          <p:cNvSpPr txBox="1"/>
          <p:nvPr/>
        </p:nvSpPr>
        <p:spPr>
          <a:xfrm>
            <a:off x="6449283" y="99272"/>
            <a:ext cx="30847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[1] “DMLS Direct Metal Laser Sintering by FORECAST 3D”.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3FBF2E-80CD-4DF2-8018-6EF99B293E6B}"/>
              </a:ext>
            </a:extLst>
          </p:cNvPr>
          <p:cNvSpPr txBox="1"/>
          <p:nvPr/>
        </p:nvSpPr>
        <p:spPr>
          <a:xfrm>
            <a:off x="9346441" y="238405"/>
            <a:ext cx="25407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[5] Gaikwad et. al. </a:t>
            </a:r>
            <a:r>
              <a:rPr lang="en-US" sz="800" i="1" dirty="0"/>
              <a:t>IISE Transactions</a:t>
            </a:r>
            <a:r>
              <a:rPr lang="en-US" sz="800" dirty="0"/>
              <a:t>, 2020</a:t>
            </a:r>
            <a:endParaRPr lang="en-US" sz="800" baseline="30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5B3760-11FE-4EDC-8D9C-2F20980CDE56}"/>
              </a:ext>
            </a:extLst>
          </p:cNvPr>
          <p:cNvSpPr txBox="1"/>
          <p:nvPr/>
        </p:nvSpPr>
        <p:spPr>
          <a:xfrm>
            <a:off x="6449283" y="363290"/>
            <a:ext cx="25407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[3] Wood et. al. </a:t>
            </a:r>
            <a:r>
              <a:rPr lang="en-US" sz="800" i="1" dirty="0"/>
              <a:t>SFF 2019, </a:t>
            </a:r>
            <a:r>
              <a:rPr lang="en-US" sz="800" dirty="0"/>
              <a:t>pp. 1445-1481 </a:t>
            </a:r>
            <a:endParaRPr lang="en-US" sz="800" baseline="30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247272-AC72-429B-B40A-53AB94EE358F}"/>
              </a:ext>
            </a:extLst>
          </p:cNvPr>
          <p:cNvSpPr txBox="1"/>
          <p:nvPr/>
        </p:nvSpPr>
        <p:spPr>
          <a:xfrm>
            <a:off x="9346441" y="93245"/>
            <a:ext cx="254072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[4] </a:t>
            </a:r>
            <a:r>
              <a:rPr lang="en-US" sz="800" dirty="0" err="1"/>
              <a:t>DeBroy</a:t>
            </a:r>
            <a:r>
              <a:rPr lang="en-US" sz="800" dirty="0"/>
              <a:t> et. al. </a:t>
            </a:r>
            <a:r>
              <a:rPr lang="en-US" sz="800" i="1" dirty="0"/>
              <a:t>Progress in Material Science</a:t>
            </a:r>
            <a:r>
              <a:rPr lang="en-US" sz="800" dirty="0"/>
              <a:t>, 2018</a:t>
            </a:r>
            <a:endParaRPr lang="en-US" sz="800" baseline="30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C6EBB0-F1DB-441F-A314-BDB404707889}"/>
              </a:ext>
            </a:extLst>
          </p:cNvPr>
          <p:cNvSpPr txBox="1"/>
          <p:nvPr/>
        </p:nvSpPr>
        <p:spPr>
          <a:xfrm>
            <a:off x="0" y="11860"/>
            <a:ext cx="601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Motivation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8D48A1D-49C6-2F01-685C-834112137773}"/>
              </a:ext>
            </a:extLst>
          </p:cNvPr>
          <p:cNvGrpSpPr/>
          <p:nvPr/>
        </p:nvGrpSpPr>
        <p:grpSpPr>
          <a:xfrm>
            <a:off x="4580833" y="6463607"/>
            <a:ext cx="2785636" cy="369332"/>
            <a:chOff x="3190620" y="6321364"/>
            <a:chExt cx="2785636" cy="36933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002894-F735-BB18-F1A3-49778C05EFBA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D143DB-4DE5-8790-4DEF-A65AC47D9C3A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AFRL-2022-4784 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907F904-348D-33E3-447A-738340BC795E}"/>
              </a:ext>
            </a:extLst>
          </p:cNvPr>
          <p:cNvSpPr txBox="1"/>
          <p:nvPr/>
        </p:nvSpPr>
        <p:spPr>
          <a:xfrm>
            <a:off x="6678459" y="5736701"/>
            <a:ext cx="4545840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Project goal: Estimate PBF thermal physics without using training data.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384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59E5A30-EED7-4643-B8E2-01B8D8D768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DC6EBB0-F1DB-441F-A314-BDB404707889}"/>
              </a:ext>
            </a:extLst>
          </p:cNvPr>
          <p:cNvSpPr txBox="1"/>
          <p:nvPr/>
        </p:nvSpPr>
        <p:spPr>
          <a:xfrm>
            <a:off x="-1" y="11860"/>
            <a:ext cx="6692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Strategy: Ensemble Kalman filter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17FA42-C436-4521-A160-298D0DC8AD09}"/>
              </a:ext>
            </a:extLst>
          </p:cNvPr>
          <p:cNvSpPr/>
          <p:nvPr/>
        </p:nvSpPr>
        <p:spPr>
          <a:xfrm>
            <a:off x="953775" y="2895501"/>
            <a:ext cx="1852695" cy="145106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AD406F5-6BBA-4864-A0FD-D31149335F87}"/>
              </a:ext>
            </a:extLst>
          </p:cNvPr>
          <p:cNvSpPr/>
          <p:nvPr/>
        </p:nvSpPr>
        <p:spPr>
          <a:xfrm>
            <a:off x="857276" y="2752231"/>
            <a:ext cx="233869" cy="23386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ABE0948-E3A8-4EB0-8C52-1C82D6FE7EFF}"/>
              </a:ext>
            </a:extLst>
          </p:cNvPr>
          <p:cNvSpPr/>
          <p:nvPr/>
        </p:nvSpPr>
        <p:spPr>
          <a:xfrm>
            <a:off x="1460143" y="2755051"/>
            <a:ext cx="233869" cy="23386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7E4C94C-2611-4147-8BC0-7A03317CA701}"/>
              </a:ext>
            </a:extLst>
          </p:cNvPr>
          <p:cNvSpPr/>
          <p:nvPr/>
        </p:nvSpPr>
        <p:spPr>
          <a:xfrm>
            <a:off x="2081120" y="2752232"/>
            <a:ext cx="233869" cy="23386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1DD09D0-5070-4D4E-94B4-A4524CAA8100}"/>
              </a:ext>
            </a:extLst>
          </p:cNvPr>
          <p:cNvSpPr/>
          <p:nvPr/>
        </p:nvSpPr>
        <p:spPr>
          <a:xfrm>
            <a:off x="2669849" y="2778201"/>
            <a:ext cx="233869" cy="23386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7686D93C-2B74-4AB3-AD4D-55532A7BE2DB}"/>
              </a:ext>
            </a:extLst>
          </p:cNvPr>
          <p:cNvSpPr/>
          <p:nvPr/>
        </p:nvSpPr>
        <p:spPr>
          <a:xfrm>
            <a:off x="1703339" y="2175161"/>
            <a:ext cx="286912" cy="450266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0EF08B-CF75-493D-9A70-980E3F9BCD54}"/>
              </a:ext>
            </a:extLst>
          </p:cNvPr>
          <p:cNvSpPr txBox="1"/>
          <p:nvPr/>
        </p:nvSpPr>
        <p:spPr>
          <a:xfrm>
            <a:off x="1104170" y="1758919"/>
            <a:ext cx="146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input(t)=u(t)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27853B-1E4B-4D8B-B302-99DD8C0360BE}"/>
              </a:ext>
            </a:extLst>
          </p:cNvPr>
          <p:cNvSpPr txBox="1"/>
          <p:nvPr/>
        </p:nvSpPr>
        <p:spPr>
          <a:xfrm>
            <a:off x="743810" y="2874531"/>
            <a:ext cx="193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3562F08-75AA-4EE1-AA84-459E5CE4D8B7}"/>
              </a:ext>
            </a:extLst>
          </p:cNvPr>
          <p:cNvSpPr txBox="1"/>
          <p:nvPr/>
        </p:nvSpPr>
        <p:spPr>
          <a:xfrm>
            <a:off x="1293412" y="2853723"/>
            <a:ext cx="193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FF078D-A22E-4669-99E9-DFABD64ADC28}"/>
              </a:ext>
            </a:extLst>
          </p:cNvPr>
          <p:cNvSpPr txBox="1"/>
          <p:nvPr/>
        </p:nvSpPr>
        <p:spPr>
          <a:xfrm>
            <a:off x="1893345" y="2860625"/>
            <a:ext cx="193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33CB04-E0F9-42EC-ACF9-7EDBD188004D}"/>
              </a:ext>
            </a:extLst>
          </p:cNvPr>
          <p:cNvSpPr txBox="1"/>
          <p:nvPr/>
        </p:nvSpPr>
        <p:spPr>
          <a:xfrm>
            <a:off x="2494642" y="2867906"/>
            <a:ext cx="193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522B6AA-9870-4C0F-9AF7-ADFE6C13E338}"/>
              </a:ext>
            </a:extLst>
          </p:cNvPr>
          <p:cNvGrpSpPr/>
          <p:nvPr/>
        </p:nvGrpSpPr>
        <p:grpSpPr>
          <a:xfrm>
            <a:off x="3238925" y="1474658"/>
            <a:ext cx="1587710" cy="1020598"/>
            <a:chOff x="2712029" y="3584352"/>
            <a:chExt cx="1620819" cy="93328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8A62CE59-509F-4D3E-AEAE-7205F881EE2B}"/>
                </a:ext>
              </a:extLst>
            </p:cNvPr>
            <p:cNvGrpSpPr/>
            <p:nvPr/>
          </p:nvGrpSpPr>
          <p:grpSpPr>
            <a:xfrm rot="19411988">
              <a:off x="3112147" y="3939140"/>
              <a:ext cx="537152" cy="578498"/>
              <a:chOff x="3029781" y="1469118"/>
              <a:chExt cx="769452" cy="75803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108EC96-4FBD-488C-8C1B-C3A2EB371E17}"/>
                  </a:ext>
                </a:extLst>
              </p:cNvPr>
              <p:cNvSpPr/>
              <p:nvPr/>
            </p:nvSpPr>
            <p:spPr>
              <a:xfrm>
                <a:off x="3260035" y="1647410"/>
                <a:ext cx="536713" cy="27055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0" name="Trapezoid 49">
                <a:extLst>
                  <a:ext uri="{FF2B5EF4-FFF2-40B4-BE49-F238E27FC236}">
                    <a16:creationId xmlns:a16="http://schemas.microsoft.com/office/drawing/2014/main" id="{BF83227C-4D8C-4DB8-9FAF-57DFDDCF207A}"/>
                  </a:ext>
                </a:extLst>
              </p:cNvPr>
              <p:cNvSpPr/>
              <p:nvPr/>
            </p:nvSpPr>
            <p:spPr>
              <a:xfrm rot="5400000">
                <a:off x="2986160" y="1666732"/>
                <a:ext cx="319150" cy="231908"/>
              </a:xfrm>
              <a:prstGeom prst="trapezoid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47A66F5-966E-4D75-87C4-31FFB27A7E58}"/>
                  </a:ext>
                </a:extLst>
              </p:cNvPr>
              <p:cNvSpPr/>
              <p:nvPr/>
            </p:nvSpPr>
            <p:spPr>
              <a:xfrm>
                <a:off x="3498573" y="1857824"/>
                <a:ext cx="101052" cy="36933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DA4B68-9751-4E98-9CAB-340D02E1BE75}"/>
                  </a:ext>
                </a:extLst>
              </p:cNvPr>
              <p:cNvSpPr/>
              <p:nvPr/>
            </p:nvSpPr>
            <p:spPr>
              <a:xfrm>
                <a:off x="3291507" y="1469118"/>
                <a:ext cx="236884" cy="2641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0E4B50A-C51F-49B4-BCFD-FA5D3B7888B8}"/>
                  </a:ext>
                </a:extLst>
              </p:cNvPr>
              <p:cNvSpPr/>
              <p:nvPr/>
            </p:nvSpPr>
            <p:spPr>
              <a:xfrm>
                <a:off x="3562349" y="1469118"/>
                <a:ext cx="236884" cy="264181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E4FD200-CD08-4F0A-8C21-CD1F0AED3602}"/>
                </a:ext>
              </a:extLst>
            </p:cNvPr>
            <p:cNvSpPr txBox="1"/>
            <p:nvPr/>
          </p:nvSpPr>
          <p:spPr>
            <a:xfrm>
              <a:off x="2712029" y="3584352"/>
              <a:ext cx="1620819" cy="30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Thermal camera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0ADCBEF-CA5C-4384-BA8C-81AF738C531F}"/>
                  </a:ext>
                </a:extLst>
              </p:cNvPr>
              <p:cNvSpPr txBox="1"/>
              <p:nvPr/>
            </p:nvSpPr>
            <p:spPr>
              <a:xfrm>
                <a:off x="5033341" y="1553731"/>
                <a:ext cx="2272099" cy="90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𝑜𝑢𝑡𝑝𝑢𝑡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>
                          <a:latin typeface="Cambria Math" panose="02040503050406030204" pitchFamily="18" charset="0"/>
                        </a:rPr>
                        <m:t>𝒚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0ADCBEF-CA5C-4384-BA8C-81AF738C5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341" y="1553731"/>
                <a:ext cx="2272099" cy="90710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C2624CEC-6D4B-43D7-8AD3-39C95A6CD114}"/>
              </a:ext>
            </a:extLst>
          </p:cNvPr>
          <p:cNvGrpSpPr/>
          <p:nvPr/>
        </p:nvGrpSpPr>
        <p:grpSpPr>
          <a:xfrm>
            <a:off x="857275" y="2887733"/>
            <a:ext cx="2046441" cy="1560055"/>
            <a:chOff x="602972" y="4469155"/>
            <a:chExt cx="1958011" cy="144158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08EC41B4-1B73-4B50-93F4-E7517DCB0CED}"/>
                </a:ext>
              </a:extLst>
            </p:cNvPr>
            <p:cNvSpPr/>
            <p:nvPr/>
          </p:nvSpPr>
          <p:spPr>
            <a:xfrm>
              <a:off x="1813891" y="4833731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E8E0F0C9-9CF7-47B1-A895-BD21A7E3D665}"/>
                </a:ext>
              </a:extLst>
            </p:cNvPr>
            <p:cNvSpPr/>
            <p:nvPr/>
          </p:nvSpPr>
          <p:spPr>
            <a:xfrm>
              <a:off x="2377111" y="4833731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A41EC70-FA06-467A-BED7-95D733262D64}"/>
                </a:ext>
              </a:extLst>
            </p:cNvPr>
            <p:cNvSpPr/>
            <p:nvPr/>
          </p:nvSpPr>
          <p:spPr>
            <a:xfrm>
              <a:off x="1207604" y="4833730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7659C4C-1E6D-4C37-AFA8-E947598CD0E0}"/>
                </a:ext>
              </a:extLst>
            </p:cNvPr>
            <p:cNvSpPr/>
            <p:nvPr/>
          </p:nvSpPr>
          <p:spPr>
            <a:xfrm>
              <a:off x="602974" y="4835388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C53AB8F-E96F-444D-B486-C0790C5DC2CD}"/>
                </a:ext>
              </a:extLst>
            </p:cNvPr>
            <p:cNvSpPr/>
            <p:nvPr/>
          </p:nvSpPr>
          <p:spPr>
            <a:xfrm>
              <a:off x="602972" y="5276689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DEFE1ED2-428B-40AE-A3EA-502623E57890}"/>
                </a:ext>
              </a:extLst>
            </p:cNvPr>
            <p:cNvSpPr/>
            <p:nvPr/>
          </p:nvSpPr>
          <p:spPr>
            <a:xfrm>
              <a:off x="1207604" y="5273864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6E6C7F2-150C-4675-9133-30C2D14934F8}"/>
                </a:ext>
              </a:extLst>
            </p:cNvPr>
            <p:cNvSpPr/>
            <p:nvPr/>
          </p:nvSpPr>
          <p:spPr>
            <a:xfrm>
              <a:off x="1807263" y="5284575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1B2F1B8-DACD-433A-A0E4-29B6CDB8CA65}"/>
                </a:ext>
              </a:extLst>
            </p:cNvPr>
            <p:cNvSpPr/>
            <p:nvPr/>
          </p:nvSpPr>
          <p:spPr>
            <a:xfrm>
              <a:off x="2382079" y="5284575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298B581-7352-4BE7-93CA-CC51C250B1A8}"/>
                </a:ext>
              </a:extLst>
            </p:cNvPr>
            <p:cNvSpPr/>
            <p:nvPr/>
          </p:nvSpPr>
          <p:spPr>
            <a:xfrm>
              <a:off x="602974" y="5701749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DB7E239-3B6C-497B-8279-3B9E9FA6DF47}"/>
                </a:ext>
              </a:extLst>
            </p:cNvPr>
            <p:cNvSpPr/>
            <p:nvPr/>
          </p:nvSpPr>
          <p:spPr>
            <a:xfrm>
              <a:off x="1202634" y="5721125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842C4DE-3451-4D98-B511-8C91401AA99E}"/>
                </a:ext>
              </a:extLst>
            </p:cNvPr>
            <p:cNvSpPr/>
            <p:nvPr/>
          </p:nvSpPr>
          <p:spPr>
            <a:xfrm>
              <a:off x="1813891" y="5721125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8FD8AB5-A310-4964-9D74-B92229CEBD28}"/>
                </a:ext>
              </a:extLst>
            </p:cNvPr>
            <p:cNvSpPr/>
            <p:nvPr/>
          </p:nvSpPr>
          <p:spPr>
            <a:xfrm>
              <a:off x="2377111" y="5731838"/>
              <a:ext cx="178904" cy="17890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0F67EA1-70BA-4B3B-9D70-282CD58BC9A1}"/>
                </a:ext>
              </a:extLst>
            </p:cNvPr>
            <p:cNvCxnSpPr>
              <a:stCxn id="76" idx="6"/>
              <a:endCxn id="75" idx="2"/>
            </p:cNvCxnSpPr>
            <p:nvPr/>
          </p:nvCxnSpPr>
          <p:spPr>
            <a:xfrm flipV="1">
              <a:off x="781878" y="4923182"/>
              <a:ext cx="425726" cy="16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75204D5-0E8C-4439-AAEA-57DF4E8B63FC}"/>
                </a:ext>
              </a:extLst>
            </p:cNvPr>
            <p:cNvCxnSpPr/>
            <p:nvPr/>
          </p:nvCxnSpPr>
          <p:spPr>
            <a:xfrm flipV="1">
              <a:off x="1399765" y="4917132"/>
              <a:ext cx="425726" cy="16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320E0E8-0C73-434E-8DF7-9056340B0C94}"/>
                </a:ext>
              </a:extLst>
            </p:cNvPr>
            <p:cNvCxnSpPr/>
            <p:nvPr/>
          </p:nvCxnSpPr>
          <p:spPr>
            <a:xfrm>
              <a:off x="1986167" y="4915476"/>
              <a:ext cx="37354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42B3B985-810A-43F1-A586-CF6EDA0D6395}"/>
                </a:ext>
              </a:extLst>
            </p:cNvPr>
            <p:cNvCxnSpPr/>
            <p:nvPr/>
          </p:nvCxnSpPr>
          <p:spPr>
            <a:xfrm flipV="1">
              <a:off x="776905" y="5370442"/>
              <a:ext cx="425726" cy="16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98611E5-79DC-464D-AAAF-8B29D237122D}"/>
                </a:ext>
              </a:extLst>
            </p:cNvPr>
            <p:cNvCxnSpPr/>
            <p:nvPr/>
          </p:nvCxnSpPr>
          <p:spPr>
            <a:xfrm flipV="1">
              <a:off x="1360004" y="5375409"/>
              <a:ext cx="425726" cy="16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F3BE9C1-D33C-46A6-B948-D01D31538293}"/>
                </a:ext>
              </a:extLst>
            </p:cNvPr>
            <p:cNvCxnSpPr/>
            <p:nvPr/>
          </p:nvCxnSpPr>
          <p:spPr>
            <a:xfrm flipV="1">
              <a:off x="1986167" y="5373751"/>
              <a:ext cx="425726" cy="1658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E6EAF069-3D8B-4969-9BB3-392C2D9471E3}"/>
                </a:ext>
              </a:extLst>
            </p:cNvPr>
            <p:cNvCxnSpPr/>
            <p:nvPr/>
          </p:nvCxnSpPr>
          <p:spPr>
            <a:xfrm>
              <a:off x="1896715" y="4538601"/>
              <a:ext cx="0" cy="28441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B5E495A-2E50-431F-8B2D-5F7A5C78E4FC}"/>
                </a:ext>
              </a:extLst>
            </p:cNvPr>
            <p:cNvCxnSpPr/>
            <p:nvPr/>
          </p:nvCxnSpPr>
          <p:spPr>
            <a:xfrm>
              <a:off x="1292086" y="4538601"/>
              <a:ext cx="0" cy="28441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DD296CF-ADCF-4302-A548-EAB455FAC66A}"/>
                </a:ext>
              </a:extLst>
            </p:cNvPr>
            <p:cNvCxnSpPr/>
            <p:nvPr/>
          </p:nvCxnSpPr>
          <p:spPr>
            <a:xfrm>
              <a:off x="1896715" y="5000156"/>
              <a:ext cx="0" cy="28441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83B79AF1-FCCD-48A1-AAA1-17ED2ADB674E}"/>
                </a:ext>
              </a:extLst>
            </p:cNvPr>
            <p:cNvCxnSpPr/>
            <p:nvPr/>
          </p:nvCxnSpPr>
          <p:spPr>
            <a:xfrm>
              <a:off x="1292086" y="4989445"/>
              <a:ext cx="0" cy="28441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E629195-1C93-4B62-A04D-E9BD8F3F6768}"/>
                </a:ext>
              </a:extLst>
            </p:cNvPr>
            <p:cNvCxnSpPr/>
            <p:nvPr/>
          </p:nvCxnSpPr>
          <p:spPr>
            <a:xfrm>
              <a:off x="1292086" y="5455593"/>
              <a:ext cx="0" cy="28441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9C825A1-1A51-4A4C-83B7-88BDC398DE50}"/>
                </a:ext>
              </a:extLst>
            </p:cNvPr>
            <p:cNvCxnSpPr/>
            <p:nvPr/>
          </p:nvCxnSpPr>
          <p:spPr>
            <a:xfrm>
              <a:off x="1904997" y="5463479"/>
              <a:ext cx="0" cy="284419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6CE8A08A-33A2-4D85-B032-1F935C0E0867}"/>
                </a:ext>
              </a:extLst>
            </p:cNvPr>
            <p:cNvCxnSpPr/>
            <p:nvPr/>
          </p:nvCxnSpPr>
          <p:spPr>
            <a:xfrm>
              <a:off x="692424" y="4565374"/>
              <a:ext cx="0" cy="28441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7D6614E-5FFC-4861-8D30-8B3597EEEBBB}"/>
                </a:ext>
              </a:extLst>
            </p:cNvPr>
            <p:cNvCxnSpPr/>
            <p:nvPr/>
          </p:nvCxnSpPr>
          <p:spPr>
            <a:xfrm>
              <a:off x="2471531" y="4538600"/>
              <a:ext cx="0" cy="28441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80ABE77-B15E-49F7-B46A-BC0CC533F6EB}"/>
                </a:ext>
              </a:extLst>
            </p:cNvPr>
            <p:cNvCxnSpPr/>
            <p:nvPr/>
          </p:nvCxnSpPr>
          <p:spPr>
            <a:xfrm>
              <a:off x="2471531" y="4989444"/>
              <a:ext cx="0" cy="28441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D1F82A47-CC26-4252-A0A1-DBE63178A60A}"/>
                </a:ext>
              </a:extLst>
            </p:cNvPr>
            <p:cNvCxnSpPr/>
            <p:nvPr/>
          </p:nvCxnSpPr>
          <p:spPr>
            <a:xfrm>
              <a:off x="2471531" y="5463479"/>
              <a:ext cx="0" cy="28441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418FD9BD-4ECA-4A4D-AA6B-997CA2EAECA9}"/>
                </a:ext>
              </a:extLst>
            </p:cNvPr>
            <p:cNvCxnSpPr/>
            <p:nvPr/>
          </p:nvCxnSpPr>
          <p:spPr>
            <a:xfrm>
              <a:off x="692424" y="5014292"/>
              <a:ext cx="0" cy="28441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B26DF23-DD3D-441B-BD71-7833E7C5C50C}"/>
                </a:ext>
              </a:extLst>
            </p:cNvPr>
            <p:cNvCxnSpPr/>
            <p:nvPr/>
          </p:nvCxnSpPr>
          <p:spPr>
            <a:xfrm>
              <a:off x="694080" y="5447419"/>
              <a:ext cx="0" cy="284419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26D67AF-6184-4D3E-8C54-E2B7CCA06680}"/>
                </a:ext>
              </a:extLst>
            </p:cNvPr>
            <p:cNvCxnSpPr/>
            <p:nvPr/>
          </p:nvCxnSpPr>
          <p:spPr>
            <a:xfrm flipV="1">
              <a:off x="781876" y="4475374"/>
              <a:ext cx="425726" cy="165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AC92F60-1BF8-4A0F-9432-17889D51E497}"/>
                </a:ext>
              </a:extLst>
            </p:cNvPr>
            <p:cNvCxnSpPr/>
            <p:nvPr/>
          </p:nvCxnSpPr>
          <p:spPr>
            <a:xfrm flipV="1">
              <a:off x="2018447" y="4469155"/>
              <a:ext cx="425726" cy="165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92E6979-8252-46CE-9E47-6DECF347E3B5}"/>
                </a:ext>
              </a:extLst>
            </p:cNvPr>
            <p:cNvCxnSpPr/>
            <p:nvPr/>
          </p:nvCxnSpPr>
          <p:spPr>
            <a:xfrm flipV="1">
              <a:off x="1404532" y="4475374"/>
              <a:ext cx="425726" cy="165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1DB91FC-91D4-4181-961B-15A5E41721CE}"/>
                </a:ext>
              </a:extLst>
            </p:cNvPr>
            <p:cNvCxnSpPr/>
            <p:nvPr/>
          </p:nvCxnSpPr>
          <p:spPr>
            <a:xfrm flipV="1">
              <a:off x="761173" y="5817702"/>
              <a:ext cx="425726" cy="165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B5D3896-A957-4476-9EEF-1A168770B8E7}"/>
                </a:ext>
              </a:extLst>
            </p:cNvPr>
            <p:cNvCxnSpPr/>
            <p:nvPr/>
          </p:nvCxnSpPr>
          <p:spPr>
            <a:xfrm flipV="1">
              <a:off x="1381538" y="5810664"/>
              <a:ext cx="425726" cy="165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9B6B618-1D6B-4BF9-BCF9-0C4DABF7C610}"/>
                </a:ext>
              </a:extLst>
            </p:cNvPr>
            <p:cNvCxnSpPr/>
            <p:nvPr/>
          </p:nvCxnSpPr>
          <p:spPr>
            <a:xfrm flipV="1">
              <a:off x="1986167" y="5805201"/>
              <a:ext cx="425726" cy="165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44468D07-74DB-4C4F-BA88-4B2248DBA52C}"/>
              </a:ext>
            </a:extLst>
          </p:cNvPr>
          <p:cNvSpPr txBox="1"/>
          <p:nvPr/>
        </p:nvSpPr>
        <p:spPr>
          <a:xfrm>
            <a:off x="585725" y="4598125"/>
            <a:ext cx="273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Mathematical model predicts unmeasured temperatures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14832AF-923D-4E1B-B69D-A41369926378}"/>
              </a:ext>
            </a:extLst>
          </p:cNvPr>
          <p:cNvCxnSpPr>
            <a:cxnSpLocks/>
            <a:stCxn id="69" idx="3"/>
            <a:endCxn id="118" idx="1"/>
          </p:cNvCxnSpPr>
          <p:nvPr/>
        </p:nvCxnSpPr>
        <p:spPr>
          <a:xfrm flipV="1">
            <a:off x="6284040" y="4055127"/>
            <a:ext cx="1001769" cy="4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4DC07DA-3114-46F4-B477-D6042BBF1028}"/>
              </a:ext>
            </a:extLst>
          </p:cNvPr>
          <p:cNvGrpSpPr/>
          <p:nvPr/>
        </p:nvGrpSpPr>
        <p:grpSpPr>
          <a:xfrm>
            <a:off x="5033341" y="3686270"/>
            <a:ext cx="1250699" cy="746450"/>
            <a:chOff x="3572043" y="4786942"/>
            <a:chExt cx="1381539" cy="995266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E6395FA-BD35-4965-B4FF-D592F7E1EB29}"/>
                </a:ext>
              </a:extLst>
            </p:cNvPr>
            <p:cNvSpPr/>
            <p:nvPr/>
          </p:nvSpPr>
          <p:spPr>
            <a:xfrm>
              <a:off x="3572043" y="4786942"/>
              <a:ext cx="1381539" cy="99526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126426D-19E1-4159-B963-390487B74C56}"/>
                </a:ext>
              </a:extLst>
            </p:cNvPr>
            <p:cNvSpPr txBox="1"/>
            <p:nvPr/>
          </p:nvSpPr>
          <p:spPr>
            <a:xfrm>
              <a:off x="3788583" y="5012011"/>
              <a:ext cx="1107789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Model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19DEB43B-98E3-4F77-AB75-7186877EEE68}"/>
              </a:ext>
            </a:extLst>
          </p:cNvPr>
          <p:cNvSpPr txBox="1"/>
          <p:nvPr/>
        </p:nvSpPr>
        <p:spPr>
          <a:xfrm>
            <a:off x="3463582" y="3863087"/>
            <a:ext cx="1134124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input(t)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22860848-6E1F-4B95-91D2-458119510DCF}"/>
              </a:ext>
            </a:extLst>
          </p:cNvPr>
          <p:cNvCxnSpPr>
            <a:cxnSpLocks/>
          </p:cNvCxnSpPr>
          <p:nvPr/>
        </p:nvCxnSpPr>
        <p:spPr>
          <a:xfrm>
            <a:off x="4620736" y="4079728"/>
            <a:ext cx="41179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A5573E7-26FD-4D05-A99C-41F8AE08AF1A}"/>
              </a:ext>
            </a:extLst>
          </p:cNvPr>
          <p:cNvGrpSpPr/>
          <p:nvPr/>
        </p:nvGrpSpPr>
        <p:grpSpPr>
          <a:xfrm>
            <a:off x="6012882" y="4385203"/>
            <a:ext cx="1820914" cy="551081"/>
            <a:chOff x="5436398" y="3710267"/>
            <a:chExt cx="2039659" cy="7347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CD12E9CA-E16C-4ABB-8DA1-77BE338CE6E2}"/>
                    </a:ext>
                  </a:extLst>
                </p:cNvPr>
                <p:cNvSpPr txBox="1"/>
                <p:nvPr/>
              </p:nvSpPr>
              <p:spPr>
                <a:xfrm>
                  <a:off x="6211121" y="3732331"/>
                  <a:ext cx="632652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acc>
                        <m:r>
                          <a:rPr lang="en-US" b="1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CD12E9CA-E16C-4ABB-8DA1-77BE338CE6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1121" y="3732331"/>
                  <a:ext cx="632652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261" t="-23913" r="-2391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57174FD-845C-42C1-AA9F-798431BD9C3B}"/>
                </a:ext>
              </a:extLst>
            </p:cNvPr>
            <p:cNvGrpSpPr/>
            <p:nvPr/>
          </p:nvGrpSpPr>
          <p:grpSpPr>
            <a:xfrm>
              <a:off x="5436398" y="3710267"/>
              <a:ext cx="2039659" cy="734774"/>
              <a:chOff x="5436398" y="3683491"/>
              <a:chExt cx="2039659" cy="734774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B813B45-754B-4BC8-9346-F930DC0177EF}"/>
                  </a:ext>
                </a:extLst>
              </p:cNvPr>
              <p:cNvSpPr txBox="1"/>
              <p:nvPr/>
            </p:nvSpPr>
            <p:spPr>
              <a:xfrm>
                <a:off x="5436398" y="4007896"/>
                <a:ext cx="2039659" cy="41036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/>
                  <a:t>Estimates at all nodes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CAB518D-0D1A-4B63-A250-7438917AE6A0}"/>
                  </a:ext>
                </a:extLst>
              </p:cNvPr>
              <p:cNvSpPr/>
              <p:nvPr/>
            </p:nvSpPr>
            <p:spPr>
              <a:xfrm>
                <a:off x="6197552" y="3683491"/>
                <a:ext cx="432811" cy="324264"/>
              </a:xfrm>
              <a:prstGeom prst="rect">
                <a:avLst/>
              </a:prstGeom>
              <a:noFill/>
              <a:ln w="1905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9" name="Right Arrow 160">
            <a:extLst>
              <a:ext uri="{FF2B5EF4-FFF2-40B4-BE49-F238E27FC236}">
                <a16:creationId xmlns:a16="http://schemas.microsoft.com/office/drawing/2014/main" id="{7062BB05-EFCF-48A1-B325-2E1D826114F0}"/>
              </a:ext>
            </a:extLst>
          </p:cNvPr>
          <p:cNvSpPr/>
          <p:nvPr/>
        </p:nvSpPr>
        <p:spPr>
          <a:xfrm>
            <a:off x="4398051" y="1953348"/>
            <a:ext cx="408042" cy="1078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FB32392-F472-4005-B10A-1213696EEC18}"/>
                  </a:ext>
                </a:extLst>
              </p:cNvPr>
              <p:cNvSpPr txBox="1"/>
              <p:nvPr/>
            </p:nvSpPr>
            <p:spPr>
              <a:xfrm>
                <a:off x="7970912" y="2288590"/>
                <a:ext cx="1040606" cy="9730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</m:acc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5FB32392-F472-4005-B10A-1213696EE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912" y="2288590"/>
                <a:ext cx="1040606" cy="9730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6AE910D-FC5D-44CC-84E6-3DEF697E9427}"/>
              </a:ext>
            </a:extLst>
          </p:cNvPr>
          <p:cNvCxnSpPr>
            <a:cxnSpLocks/>
          </p:cNvCxnSpPr>
          <p:nvPr/>
        </p:nvCxnSpPr>
        <p:spPr>
          <a:xfrm flipV="1">
            <a:off x="8374190" y="3052759"/>
            <a:ext cx="1" cy="648425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8847F685-0683-4644-9C95-1B3C4DF9E94C}"/>
              </a:ext>
            </a:extLst>
          </p:cNvPr>
          <p:cNvCxnSpPr>
            <a:cxnSpLocks/>
          </p:cNvCxnSpPr>
          <p:nvPr/>
        </p:nvCxnSpPr>
        <p:spPr>
          <a:xfrm>
            <a:off x="5865399" y="2372976"/>
            <a:ext cx="0" cy="4737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141CF5D4-FBAE-4F8F-BB82-2FEB47120DA9}"/>
              </a:ext>
            </a:extLst>
          </p:cNvPr>
          <p:cNvCxnSpPr>
            <a:cxnSpLocks/>
            <a:stCxn id="126" idx="2"/>
          </p:cNvCxnSpPr>
          <p:nvPr/>
        </p:nvCxnSpPr>
        <p:spPr>
          <a:xfrm flipH="1" flipV="1">
            <a:off x="4737504" y="3052759"/>
            <a:ext cx="921186" cy="641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C561D269-3602-42A2-8316-802CF52F8B9E}"/>
              </a:ext>
            </a:extLst>
          </p:cNvPr>
          <p:cNvSpPr txBox="1"/>
          <p:nvPr/>
        </p:nvSpPr>
        <p:spPr>
          <a:xfrm>
            <a:off x="7285809" y="3701184"/>
            <a:ext cx="1879878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Isolate output estimates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9D63F88-1B31-45D7-8121-B0739208E058}"/>
              </a:ext>
            </a:extLst>
          </p:cNvPr>
          <p:cNvGrpSpPr/>
          <p:nvPr/>
        </p:nvGrpSpPr>
        <p:grpSpPr>
          <a:xfrm>
            <a:off x="5658690" y="2846692"/>
            <a:ext cx="413416" cy="413416"/>
            <a:chOff x="6511512" y="3798061"/>
            <a:chExt cx="386816" cy="386816"/>
          </a:xfrm>
        </p:grpSpPr>
        <p:sp>
          <p:nvSpPr>
            <p:cNvPr id="124" name="Plus 137">
              <a:extLst>
                <a:ext uri="{FF2B5EF4-FFF2-40B4-BE49-F238E27FC236}">
                  <a16:creationId xmlns:a16="http://schemas.microsoft.com/office/drawing/2014/main" id="{8351D43F-B5C7-4E9E-AEB2-853E8B1290A8}"/>
                </a:ext>
              </a:extLst>
            </p:cNvPr>
            <p:cNvSpPr/>
            <p:nvPr/>
          </p:nvSpPr>
          <p:spPr>
            <a:xfrm>
              <a:off x="6597515" y="3824992"/>
              <a:ext cx="182637" cy="191169"/>
            </a:xfrm>
            <a:prstGeom prst="mathPl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5" name="Minus 138">
              <a:extLst>
                <a:ext uri="{FF2B5EF4-FFF2-40B4-BE49-F238E27FC236}">
                  <a16:creationId xmlns:a16="http://schemas.microsoft.com/office/drawing/2014/main" id="{2D2C8098-9B06-46C9-9605-0186BBA04E3B}"/>
                </a:ext>
              </a:extLst>
            </p:cNvPr>
            <p:cNvSpPr/>
            <p:nvPr/>
          </p:nvSpPr>
          <p:spPr>
            <a:xfrm>
              <a:off x="6672258" y="3998853"/>
              <a:ext cx="195967" cy="126392"/>
            </a:xfrm>
            <a:prstGeom prst="mathMinu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96C58959-D387-4C31-8D7E-E4865EA7611A}"/>
                </a:ext>
              </a:extLst>
            </p:cNvPr>
            <p:cNvSpPr/>
            <p:nvPr/>
          </p:nvSpPr>
          <p:spPr>
            <a:xfrm>
              <a:off x="6511512" y="3798061"/>
              <a:ext cx="386816" cy="3868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8C9156A3-D4E0-4C14-BD49-BCD0113E000E}"/>
              </a:ext>
            </a:extLst>
          </p:cNvPr>
          <p:cNvCxnSpPr>
            <a:cxnSpLocks/>
          </p:cNvCxnSpPr>
          <p:nvPr/>
        </p:nvCxnSpPr>
        <p:spPr>
          <a:xfrm flipH="1">
            <a:off x="6059179" y="3063163"/>
            <a:ext cx="2311256" cy="4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A28924D-7089-4C84-9A4E-7B352BCBBB5C}"/>
              </a:ext>
            </a:extLst>
          </p:cNvPr>
          <p:cNvCxnSpPr>
            <a:cxnSpLocks/>
          </p:cNvCxnSpPr>
          <p:nvPr/>
        </p:nvCxnSpPr>
        <p:spPr>
          <a:xfrm flipH="1" flipV="1">
            <a:off x="4737504" y="3037183"/>
            <a:ext cx="3755" cy="721389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C42252AA-745E-44E2-B075-F2567EE3FD7E}"/>
              </a:ext>
            </a:extLst>
          </p:cNvPr>
          <p:cNvCxnSpPr>
            <a:cxnSpLocks/>
          </p:cNvCxnSpPr>
          <p:nvPr/>
        </p:nvCxnSpPr>
        <p:spPr>
          <a:xfrm>
            <a:off x="4741259" y="3746515"/>
            <a:ext cx="29211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0F7220F5-7947-442C-AAF8-41D7E15F7B2A}"/>
              </a:ext>
            </a:extLst>
          </p:cNvPr>
          <p:cNvSpPr txBox="1"/>
          <p:nvPr/>
        </p:nvSpPr>
        <p:spPr>
          <a:xfrm>
            <a:off x="3398516" y="3023648"/>
            <a:ext cx="1413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Output estimation error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3156DAE-58BD-4CB6-A906-FCE1865C4DAF}"/>
              </a:ext>
            </a:extLst>
          </p:cNvPr>
          <p:cNvSpPr txBox="1"/>
          <p:nvPr/>
        </p:nvSpPr>
        <p:spPr>
          <a:xfrm>
            <a:off x="5104779" y="5032732"/>
            <a:ext cx="3034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 </a:t>
            </a:r>
            <a:r>
              <a:rPr lang="en-US" sz="1600" i="1" dirty="0"/>
              <a:t>feedback action </a:t>
            </a:r>
            <a:r>
              <a:rPr lang="en-US" sz="1600" dirty="0"/>
              <a:t>to guarantee convergence of estimates to unknown true values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012FC2E3-E8F6-4AC9-A9D1-DEEE9ACCF7B1}"/>
              </a:ext>
            </a:extLst>
          </p:cNvPr>
          <p:cNvSpPr/>
          <p:nvPr/>
        </p:nvSpPr>
        <p:spPr>
          <a:xfrm>
            <a:off x="3352572" y="1079660"/>
            <a:ext cx="104547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i="1" dirty="0"/>
              <a:t>Measured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82EDD28-D3AF-4A7D-ACA5-5172002CC704}"/>
                  </a:ext>
                </a:extLst>
              </p:cNvPr>
              <p:cNvSpPr txBox="1"/>
              <p:nvPr/>
            </p:nvSpPr>
            <p:spPr>
              <a:xfrm>
                <a:off x="950767" y="5742030"/>
                <a:ext cx="159450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>
                    <a:solidFill>
                      <a:srgbClr val="C00000"/>
                    </a:solidFill>
                  </a:rPr>
                  <a:t>Process Noise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82EDD28-D3AF-4A7D-ACA5-5172002CC7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767" y="5742030"/>
                <a:ext cx="1594503" cy="307777"/>
              </a:xfrm>
              <a:prstGeom prst="rect">
                <a:avLst/>
              </a:prstGeom>
              <a:blipFill>
                <a:blip r:embed="rId6"/>
                <a:stretch>
                  <a:fillRect l="-1145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Down Arrow 39">
            <a:extLst>
              <a:ext uri="{FF2B5EF4-FFF2-40B4-BE49-F238E27FC236}">
                <a16:creationId xmlns:a16="http://schemas.microsoft.com/office/drawing/2014/main" id="{92AB2EBC-570C-4EDD-9C2D-C533588FFAEA}"/>
              </a:ext>
            </a:extLst>
          </p:cNvPr>
          <p:cNvSpPr/>
          <p:nvPr/>
        </p:nvSpPr>
        <p:spPr>
          <a:xfrm rot="10800000">
            <a:off x="1671004" y="5226104"/>
            <a:ext cx="252514" cy="446903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63D438-DEE4-46C8-A36C-BBFB2B7D9089}"/>
                  </a:ext>
                </a:extLst>
              </p:cNvPr>
              <p:cNvSpPr txBox="1"/>
              <p:nvPr/>
            </p:nvSpPr>
            <p:spPr>
              <a:xfrm>
                <a:off x="5112202" y="1044049"/>
                <a:ext cx="234367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i="1" dirty="0"/>
                  <a:t>Measurement Noise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D63D438-DEE4-46C8-A36C-BBFB2B7D9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202" y="1044049"/>
                <a:ext cx="2343676" cy="338554"/>
              </a:xfrm>
              <a:prstGeom prst="rect">
                <a:avLst/>
              </a:prstGeom>
              <a:blipFill>
                <a:blip r:embed="rId7"/>
                <a:stretch>
                  <a:fillRect l="-1563"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Down Arrow 39">
            <a:extLst>
              <a:ext uri="{FF2B5EF4-FFF2-40B4-BE49-F238E27FC236}">
                <a16:creationId xmlns:a16="http://schemas.microsoft.com/office/drawing/2014/main" id="{91C1E543-D366-4795-A7BD-F73EEA72683F}"/>
              </a:ext>
            </a:extLst>
          </p:cNvPr>
          <p:cNvSpPr/>
          <p:nvPr/>
        </p:nvSpPr>
        <p:spPr>
          <a:xfrm rot="3099950">
            <a:off x="4946947" y="1288566"/>
            <a:ext cx="173935" cy="324263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BECAD19-ED7E-44D6-ABD0-80EDCC6C0E3F}"/>
                  </a:ext>
                </a:extLst>
              </p:cNvPr>
              <p:cNvSpPr txBox="1"/>
              <p:nvPr/>
            </p:nvSpPr>
            <p:spPr>
              <a:xfrm>
                <a:off x="9344686" y="2278168"/>
                <a:ext cx="2973749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Estimation feedback strategy: </a:t>
                </a:r>
                <a:r>
                  <a:rPr lang="en-US" b="1" dirty="0"/>
                  <a:t>Ensemble Kalman filter [1]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IDs Gaussian distributions closest to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𝒗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acc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is 2-norm optimal estimate </a:t>
                </a:r>
                <a:r>
                  <a:rPr lang="en-US" b="1" dirty="0" err="1">
                    <a:solidFill>
                      <a:srgbClr val="00B050"/>
                    </a:solidFill>
                  </a:rPr>
                  <a:t>wrt</a:t>
                </a:r>
                <a:r>
                  <a:rPr lang="en-US" b="1" dirty="0">
                    <a:solidFill>
                      <a:srgbClr val="00B050"/>
                    </a:solidFill>
                  </a:rPr>
                  <a:t> to this noise estimate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i="1" dirty="0">
                    <a:solidFill>
                      <a:srgbClr val="00B050"/>
                    </a:solidFill>
                  </a:rPr>
                  <a:t>No a priori knowledge needed</a:t>
                </a: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BECAD19-ED7E-44D6-ABD0-80EDCC6C0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686" y="2278168"/>
                <a:ext cx="2973749" cy="2585323"/>
              </a:xfrm>
              <a:prstGeom prst="rect">
                <a:avLst/>
              </a:prstGeom>
              <a:blipFill>
                <a:blip r:embed="rId8"/>
                <a:stretch>
                  <a:fillRect l="-1844" t="-1415" r="-1639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DB10A9B8-38AC-4542-83C7-3F1E0C45C50A}"/>
              </a:ext>
            </a:extLst>
          </p:cNvPr>
          <p:cNvCxnSpPr/>
          <p:nvPr/>
        </p:nvCxnSpPr>
        <p:spPr>
          <a:xfrm>
            <a:off x="317990" y="4341224"/>
            <a:ext cx="2392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65004ECE-4CDC-46E2-A54A-98E0906AC7D5}"/>
              </a:ext>
            </a:extLst>
          </p:cNvPr>
          <p:cNvCxnSpPr>
            <a:cxnSpLocks/>
          </p:cNvCxnSpPr>
          <p:nvPr/>
        </p:nvCxnSpPr>
        <p:spPr>
          <a:xfrm rot="16200000">
            <a:off x="198386" y="4221620"/>
            <a:ext cx="23920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768949C7-446F-42BA-B48C-ABD669A4ED4C}"/>
              </a:ext>
            </a:extLst>
          </p:cNvPr>
          <p:cNvSpPr txBox="1"/>
          <p:nvPr/>
        </p:nvSpPr>
        <p:spPr>
          <a:xfrm>
            <a:off x="497635" y="4079728"/>
            <a:ext cx="17618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x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D297D4F-07A3-47FD-80E6-CAB6E0E63C19}"/>
              </a:ext>
            </a:extLst>
          </p:cNvPr>
          <p:cNvSpPr txBox="1"/>
          <p:nvPr/>
        </p:nvSpPr>
        <p:spPr>
          <a:xfrm>
            <a:off x="297058" y="3897539"/>
            <a:ext cx="17618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z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E4DB380-365B-4229-9FF0-40928376758B}"/>
              </a:ext>
            </a:extLst>
          </p:cNvPr>
          <p:cNvSpPr txBox="1"/>
          <p:nvPr/>
        </p:nvSpPr>
        <p:spPr>
          <a:xfrm>
            <a:off x="6885602" y="258919"/>
            <a:ext cx="218544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[1] </a:t>
            </a:r>
            <a:r>
              <a:rPr lang="en-US" sz="900" dirty="0" err="1"/>
              <a:t>Evensen</a:t>
            </a:r>
            <a:r>
              <a:rPr lang="en-US" sz="900" dirty="0"/>
              <a:t>, G. </a:t>
            </a:r>
            <a:r>
              <a:rPr lang="en-US" sz="900" i="1" dirty="0"/>
              <a:t>Ocean Dynamics</a:t>
            </a:r>
            <a:r>
              <a:rPr lang="en-US" sz="900" dirty="0"/>
              <a:t>, 2003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31797F-0F79-55EB-93B2-7B1F7DC713BF}"/>
              </a:ext>
            </a:extLst>
          </p:cNvPr>
          <p:cNvGrpSpPr/>
          <p:nvPr/>
        </p:nvGrpSpPr>
        <p:grpSpPr>
          <a:xfrm>
            <a:off x="4580833" y="6463607"/>
            <a:ext cx="2785636" cy="369332"/>
            <a:chOff x="3190620" y="6321364"/>
            <a:chExt cx="2785636" cy="3693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729D0B-505F-CE4B-D81A-AFE4236CB5E5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B8957E-2928-CAA8-4012-AAEC25BE20E3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AFRL-2022-4784 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2293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Content Placeholder 10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9E7FE24E-F497-42C7-B34B-EAC11E0204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"/>
          </a:blip>
          <a:stretch>
            <a:fillRect/>
          </a:stretch>
        </p:blipFill>
        <p:spPr>
          <a:xfrm>
            <a:off x="436650" y="1954567"/>
            <a:ext cx="11318701" cy="294886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DC6EBB0-F1DB-441F-A314-BDB404707889}"/>
              </a:ext>
            </a:extLst>
          </p:cNvPr>
          <p:cNvSpPr txBox="1"/>
          <p:nvPr/>
        </p:nvSpPr>
        <p:spPr>
          <a:xfrm>
            <a:off x="0" y="11860"/>
            <a:ext cx="601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Project thrusts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36E0909-71AB-4762-BC60-58F08F2A378A}"/>
                  </a:ext>
                </a:extLst>
              </p:cNvPr>
              <p:cNvSpPr txBox="1"/>
              <p:nvPr/>
            </p:nvSpPr>
            <p:spPr>
              <a:xfrm>
                <a:off x="226422" y="713652"/>
                <a:ext cx="1110342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Simulation-based validation of state estimation algorithm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True process measurements replaced by simulated measurements from a more accurate process model than that used by state estimator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Assess accuracy with respect to simulated ground truth, in terms of 2-norm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/>
                  <a:t>-norm error signals.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Rapid algorithm testing and refinement.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36E0909-71AB-4762-BC60-58F08F2A3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422" y="713652"/>
                <a:ext cx="11103429" cy="1477328"/>
              </a:xfrm>
              <a:prstGeom prst="rect">
                <a:avLst/>
              </a:prstGeom>
              <a:blipFill>
                <a:blip r:embed="rId3"/>
                <a:stretch>
                  <a:fillRect l="-439" t="-2066" r="-604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>
            <a:extLst>
              <a:ext uri="{FF2B5EF4-FFF2-40B4-BE49-F238E27FC236}">
                <a16:creationId xmlns:a16="http://schemas.microsoft.com/office/drawing/2014/main" id="{879F459B-261F-423A-A781-F9274FC3E859}"/>
              </a:ext>
            </a:extLst>
          </p:cNvPr>
          <p:cNvSpPr txBox="1"/>
          <p:nvPr/>
        </p:nvSpPr>
        <p:spPr>
          <a:xfrm>
            <a:off x="464657" y="4281284"/>
            <a:ext cx="11103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dirty="0"/>
              <a:t>Gathering experimental data of PBF internal temperature response, associated input/output signals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Utilization of open architecture PBF machine at ARCTOS, Dayton OH.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Validation of state estimator algorithm with experimental data.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Gathering microstructural data to test correlation of estimated temperature field to features of interest.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2B2868-46B5-4670-A82E-35F7965420F1}"/>
              </a:ext>
            </a:extLst>
          </p:cNvPr>
          <p:cNvGrpSpPr/>
          <p:nvPr/>
        </p:nvGrpSpPr>
        <p:grpSpPr>
          <a:xfrm>
            <a:off x="1436289" y="2246441"/>
            <a:ext cx="9319422" cy="1750954"/>
            <a:chOff x="1435664" y="2383975"/>
            <a:chExt cx="9319422" cy="17509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4D8A10-22D8-4715-B104-37FD53763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5664" y="2383975"/>
              <a:ext cx="9161417" cy="170688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7F3F0FE-0E19-419E-9C80-50581CF6B91F}"/>
                </a:ext>
              </a:extLst>
            </p:cNvPr>
            <p:cNvSpPr/>
            <p:nvPr/>
          </p:nvSpPr>
          <p:spPr>
            <a:xfrm>
              <a:off x="9771017" y="3509554"/>
              <a:ext cx="984069" cy="6253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9B0D213-1570-F951-62B2-F07B2399BE63}"/>
              </a:ext>
            </a:extLst>
          </p:cNvPr>
          <p:cNvSpPr/>
          <p:nvPr/>
        </p:nvSpPr>
        <p:spPr>
          <a:xfrm>
            <a:off x="464657" y="4281284"/>
            <a:ext cx="10725426" cy="21543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xt, icon&#10;&#10;Description automatically generated">
            <a:extLst>
              <a:ext uri="{FF2B5EF4-FFF2-40B4-BE49-F238E27FC236}">
                <a16:creationId xmlns:a16="http://schemas.microsoft.com/office/drawing/2014/main" id="{045B54D5-3348-CB14-7078-BC8756849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429" y="5509554"/>
            <a:ext cx="1801245" cy="8405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2C22332-F4D4-A573-1EA4-988539DAFACC}"/>
              </a:ext>
            </a:extLst>
          </p:cNvPr>
          <p:cNvGrpSpPr/>
          <p:nvPr/>
        </p:nvGrpSpPr>
        <p:grpSpPr>
          <a:xfrm>
            <a:off x="4580833" y="6463607"/>
            <a:ext cx="2785636" cy="369332"/>
            <a:chOff x="3190620" y="6321364"/>
            <a:chExt cx="2785636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BFD66-5310-3042-C19B-0CB739C3935B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ADDC68-0601-FA13-DD39-5D73D86FB6A1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AFRL-2022-4784 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DC665DF-2793-3127-E925-C9ECED570C80}"/>
              </a:ext>
            </a:extLst>
          </p:cNvPr>
          <p:cNvSpPr txBox="1"/>
          <p:nvPr/>
        </p:nvSpPr>
        <p:spPr>
          <a:xfrm>
            <a:off x="6197972" y="5713461"/>
            <a:ext cx="21559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2750-A Indian Ripple Rd, Beavercreek, OH 45440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7F5249-D6B8-2ED6-BDEC-D3B7AAC4CB3D}"/>
                  </a:ext>
                </a:extLst>
              </p:cNvPr>
              <p:cNvSpPr txBox="1"/>
              <p:nvPr/>
            </p:nvSpPr>
            <p:spPr>
              <a:xfrm>
                <a:off x="860079" y="2473722"/>
                <a:ext cx="1937442" cy="307777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𝝃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dirty="0"/>
                  <a:t> 3D spatial coordinate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E7F5249-D6B8-2ED6-BDEC-D3B7AAC4C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079" y="2473722"/>
                <a:ext cx="1937442" cy="307777"/>
              </a:xfrm>
              <a:prstGeom prst="rect">
                <a:avLst/>
              </a:prstGeom>
              <a:blipFill>
                <a:blip r:embed="rId6"/>
                <a:stretch>
                  <a:fillRect t="-1887" b="-15094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49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0DC6EBB0-F1DB-441F-A314-BDB404707889}"/>
              </a:ext>
            </a:extLst>
          </p:cNvPr>
          <p:cNvSpPr txBox="1"/>
          <p:nvPr/>
        </p:nvSpPr>
        <p:spPr>
          <a:xfrm>
            <a:off x="-1" y="11860"/>
            <a:ext cx="11905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Open architecture machine, sample geometries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C22332-F4D4-A573-1EA4-988539DAFACC}"/>
              </a:ext>
            </a:extLst>
          </p:cNvPr>
          <p:cNvGrpSpPr/>
          <p:nvPr/>
        </p:nvGrpSpPr>
        <p:grpSpPr>
          <a:xfrm>
            <a:off x="4580833" y="6463607"/>
            <a:ext cx="2785636" cy="369332"/>
            <a:chOff x="3190620" y="6321364"/>
            <a:chExt cx="2785636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BFD66-5310-3042-C19B-0CB739C3935B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ADDC68-0601-FA13-DD39-5D73D86FB6A1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AFRL-2022-4784 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67CA59-4D9E-3BBF-75E8-C67A1FA02A81}"/>
              </a:ext>
            </a:extLst>
          </p:cNvPr>
          <p:cNvGrpSpPr>
            <a:grpSpLocks noChangeAspect="1"/>
          </p:cNvGrpSpPr>
          <p:nvPr/>
        </p:nvGrpSpPr>
        <p:grpSpPr>
          <a:xfrm>
            <a:off x="811684" y="658191"/>
            <a:ext cx="10266369" cy="3181812"/>
            <a:chOff x="213522" y="893224"/>
            <a:chExt cx="8193712" cy="25394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8F4391-3C9B-B6E5-EFDB-A3D2A17E2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522" y="893224"/>
              <a:ext cx="3775917" cy="253944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935BE9-A2E7-5D77-F470-CEA510242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56843" y="893225"/>
              <a:ext cx="4350391" cy="253944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DECD1A3-AE10-4E35-9C05-08181CF9E162}"/>
                </a:ext>
              </a:extLst>
            </p:cNvPr>
            <p:cNvSpPr/>
            <p:nvPr/>
          </p:nvSpPr>
          <p:spPr>
            <a:xfrm>
              <a:off x="1386924" y="1445342"/>
              <a:ext cx="943897" cy="49407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C3B0BE-9675-415A-3C40-4A944A2F60AA}"/>
                </a:ext>
              </a:extLst>
            </p:cNvPr>
            <p:cNvSpPr/>
            <p:nvPr/>
          </p:nvSpPr>
          <p:spPr>
            <a:xfrm>
              <a:off x="4056843" y="893224"/>
              <a:ext cx="4350391" cy="253944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C25CD40-A571-91C0-C2DC-5AD78A04ED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0821" y="893224"/>
              <a:ext cx="1726022" cy="552118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CF85CD3-FD55-F01F-B02C-A8230D227BEF}"/>
                </a:ext>
              </a:extLst>
            </p:cNvPr>
            <p:cNvCxnSpPr>
              <a:cxnSpLocks/>
            </p:cNvCxnSpPr>
            <p:nvPr/>
          </p:nvCxnSpPr>
          <p:spPr>
            <a:xfrm>
              <a:off x="2297119" y="1939413"/>
              <a:ext cx="1759724" cy="1493259"/>
            </a:xfrm>
            <a:prstGeom prst="line">
              <a:avLst/>
            </a:prstGeom>
            <a:ln w="28575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F614D8E-45FB-8C1E-DCA3-98E7DE52E65E}"/>
              </a:ext>
            </a:extLst>
          </p:cNvPr>
          <p:cNvSpPr txBox="1"/>
          <p:nvPr/>
        </p:nvSpPr>
        <p:spPr>
          <a:xfrm>
            <a:off x="6755759" y="4271081"/>
            <a:ext cx="5590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ScanLab</a:t>
            </a:r>
            <a:r>
              <a:rPr lang="en-US" sz="2000" dirty="0"/>
              <a:t> </a:t>
            </a:r>
            <a:r>
              <a:rPr lang="en-US" sz="2000" dirty="0" err="1"/>
              <a:t>intelliSCAN</a:t>
            </a:r>
            <a:r>
              <a:rPr lang="en-US" sz="2000" dirty="0"/>
              <a:t> 20 galvanometers + RTC5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IPG YLR-500-SM laser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Optris</a:t>
            </a:r>
            <a:r>
              <a:rPr lang="en-US" sz="2000" dirty="0"/>
              <a:t> PI 640i off axis IR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Custom-filtered Sony IMX174 coaxial camera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168075-2522-6FA4-9DBD-2C7A47890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225" y="3973572"/>
            <a:ext cx="6535077" cy="22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0DC6EBB0-F1DB-441F-A314-BDB404707889}"/>
              </a:ext>
            </a:extLst>
          </p:cNvPr>
          <p:cNvSpPr txBox="1"/>
          <p:nvPr/>
        </p:nvSpPr>
        <p:spPr>
          <a:xfrm>
            <a:off x="-1" y="11860"/>
            <a:ext cx="770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Summary: collected data streams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C22332-F4D4-A573-1EA4-988539DAFACC}"/>
              </a:ext>
            </a:extLst>
          </p:cNvPr>
          <p:cNvGrpSpPr/>
          <p:nvPr/>
        </p:nvGrpSpPr>
        <p:grpSpPr>
          <a:xfrm>
            <a:off x="4580833" y="6463607"/>
            <a:ext cx="2785636" cy="369332"/>
            <a:chOff x="3190620" y="6321364"/>
            <a:chExt cx="2785636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BFD66-5310-3042-C19B-0CB739C3935B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ADDC68-0601-FA13-DD39-5D73D86FB6A1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AFRL-2022-4784 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BE33635-30CF-6E12-35A8-F476CB115A92}"/>
              </a:ext>
            </a:extLst>
          </p:cNvPr>
          <p:cNvSpPr txBox="1"/>
          <p:nvPr/>
        </p:nvSpPr>
        <p:spPr>
          <a:xfrm>
            <a:off x="1581656" y="1089898"/>
            <a:ext cx="45719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Thermocouple (TC) signals, embedded within test samples (x4 per sample)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TC signal, embedded within build plate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Micrographs of generated build footprints, and of single scan tracks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Real-time X,Y galvanometer commanded positions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Real-time laser power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Real-time laser trigger signal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Set point of beam diameter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/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Images from off-axis IR camera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Images from coaxial camera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E8D79C41-52CE-C40A-3821-159794ABD581}"/>
              </a:ext>
            </a:extLst>
          </p:cNvPr>
          <p:cNvSpPr/>
          <p:nvPr/>
        </p:nvSpPr>
        <p:spPr>
          <a:xfrm>
            <a:off x="6161029" y="1242353"/>
            <a:ext cx="324465" cy="1388615"/>
          </a:xfrm>
          <a:prstGeom prst="rightBrac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6F0B6177-4D20-F40D-DB70-3E06B851C736}"/>
              </a:ext>
            </a:extLst>
          </p:cNvPr>
          <p:cNvSpPr/>
          <p:nvPr/>
        </p:nvSpPr>
        <p:spPr>
          <a:xfrm>
            <a:off x="6141368" y="3065156"/>
            <a:ext cx="324465" cy="1388615"/>
          </a:xfrm>
          <a:prstGeom prst="rightBrac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ED5A9BC-2C12-F0FE-24AC-CA9C02759719}"/>
              </a:ext>
            </a:extLst>
          </p:cNvPr>
          <p:cNvSpPr/>
          <p:nvPr/>
        </p:nvSpPr>
        <p:spPr>
          <a:xfrm>
            <a:off x="6168403" y="4849612"/>
            <a:ext cx="324465" cy="474099"/>
          </a:xfrm>
          <a:prstGeom prst="rightBrac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1E57E-6BA6-0FD4-CA0E-21C98074F70D}"/>
              </a:ext>
            </a:extLst>
          </p:cNvPr>
          <p:cNvSpPr txBox="1"/>
          <p:nvPr/>
        </p:nvSpPr>
        <p:spPr>
          <a:xfrm>
            <a:off x="6573983" y="1582717"/>
            <a:ext cx="3156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Ground-truth validation data for PBF thermal models.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1E3764-CB40-C567-A7FD-E5970BBB6C8E}"/>
              </a:ext>
            </a:extLst>
          </p:cNvPr>
          <p:cNvSpPr txBox="1"/>
          <p:nvPr/>
        </p:nvSpPr>
        <p:spPr>
          <a:xfrm>
            <a:off x="6573983" y="3405520"/>
            <a:ext cx="3871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Real-time process inputs, used to generate accurate process models.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A039A-40AE-C3AF-2994-229614C1CA48}"/>
              </a:ext>
            </a:extLst>
          </p:cNvPr>
          <p:cNvSpPr txBox="1"/>
          <p:nvPr/>
        </p:nvSpPr>
        <p:spPr>
          <a:xfrm>
            <a:off x="6573984" y="4733628"/>
            <a:ext cx="3871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Real-time process outputs, used in process monitoring algorithms.</a:t>
            </a:r>
          </a:p>
        </p:txBody>
      </p:sp>
    </p:spTree>
    <p:extLst>
      <p:ext uri="{BB962C8B-B14F-4D97-AF65-F5344CB8AC3E}">
        <p14:creationId xmlns:p14="http://schemas.microsoft.com/office/powerpoint/2010/main" val="91883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0DC6EBB0-F1DB-441F-A314-BDB404707889}"/>
              </a:ext>
            </a:extLst>
          </p:cNvPr>
          <p:cNvSpPr txBox="1"/>
          <p:nvPr/>
        </p:nvSpPr>
        <p:spPr>
          <a:xfrm>
            <a:off x="-1" y="11860"/>
            <a:ext cx="770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Experimental procedures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C22332-F4D4-A573-1EA4-988539DAFACC}"/>
              </a:ext>
            </a:extLst>
          </p:cNvPr>
          <p:cNvGrpSpPr/>
          <p:nvPr/>
        </p:nvGrpSpPr>
        <p:grpSpPr>
          <a:xfrm>
            <a:off x="4580833" y="6463607"/>
            <a:ext cx="2785636" cy="369332"/>
            <a:chOff x="3190620" y="6321364"/>
            <a:chExt cx="2785636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BFD66-5310-3042-C19B-0CB739C3935B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ADDC68-0601-FA13-DD39-5D73D86FB6A1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AFRL-2022-4784 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5EB1165-4111-842A-B556-F4305A36D605}"/>
              </a:ext>
            </a:extLst>
          </p:cNvPr>
          <p:cNvGrpSpPr>
            <a:grpSpLocks noChangeAspect="1"/>
          </p:cNvGrpSpPr>
          <p:nvPr/>
        </p:nvGrpSpPr>
        <p:grpSpPr>
          <a:xfrm>
            <a:off x="582254" y="745083"/>
            <a:ext cx="11412503" cy="5486400"/>
            <a:chOff x="754936" y="1110958"/>
            <a:chExt cx="9052902" cy="43520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B7696B-CD3F-1C20-0A2F-A27BF5380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936" y="1110958"/>
              <a:ext cx="6190099" cy="34624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53DFE6A-74B1-DF9D-9317-D26E3CA45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59373" y="3836661"/>
              <a:ext cx="5137202" cy="162635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221CB5-99D2-0232-8952-DF44402F4E21}"/>
                </a:ext>
              </a:extLst>
            </p:cNvPr>
            <p:cNvSpPr/>
            <p:nvPr/>
          </p:nvSpPr>
          <p:spPr>
            <a:xfrm>
              <a:off x="7707497" y="4133767"/>
              <a:ext cx="2100341" cy="526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B42958-A57D-EA58-65E4-134015D98C11}"/>
                </a:ext>
              </a:extLst>
            </p:cNvPr>
            <p:cNvSpPr txBox="1"/>
            <p:nvPr/>
          </p:nvSpPr>
          <p:spPr>
            <a:xfrm>
              <a:off x="7289937" y="2999866"/>
              <a:ext cx="2061736" cy="26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42.5 and 63.75 W, 3 sweeps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FA684E-29E4-870E-60C7-344128CE673B}"/>
                </a:ext>
              </a:extLst>
            </p:cNvPr>
            <p:cNvSpPr txBox="1"/>
            <p:nvPr/>
          </p:nvSpPr>
          <p:spPr>
            <a:xfrm>
              <a:off x="7289937" y="3225636"/>
              <a:ext cx="2061736" cy="26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150 W, 3 sweeps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14F3E8-1523-9121-E6C8-0092F7D030C5}"/>
                </a:ext>
              </a:extLst>
            </p:cNvPr>
            <p:cNvSpPr txBox="1"/>
            <p:nvPr/>
          </p:nvSpPr>
          <p:spPr>
            <a:xfrm>
              <a:off x="7289937" y="3465746"/>
              <a:ext cx="2061736" cy="26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150 W, 1 sweep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2978CC8-8CFC-E289-CAD5-727FC10457B3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>
              <a:off x="6733560" y="3134144"/>
              <a:ext cx="556378" cy="73572"/>
            </a:xfrm>
            <a:prstGeom prst="straightConnector1">
              <a:avLst/>
            </a:prstGeom>
            <a:ln w="9525"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8591E59-BDFB-148C-B3C6-1F6F1A8647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5035" y="3334941"/>
              <a:ext cx="344902" cy="21500"/>
            </a:xfrm>
            <a:prstGeom prst="straightConnector1">
              <a:avLst/>
            </a:prstGeom>
            <a:ln w="9525"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02FC0C5-ACA7-092A-52DA-EF68DBD8C7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81039" y="3598616"/>
              <a:ext cx="1108898" cy="12275"/>
            </a:xfrm>
            <a:prstGeom prst="straightConnector1">
              <a:avLst/>
            </a:prstGeom>
            <a:ln w="9525"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310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0DC6EBB0-F1DB-441F-A314-BDB404707889}"/>
              </a:ext>
            </a:extLst>
          </p:cNvPr>
          <p:cNvSpPr txBox="1"/>
          <p:nvPr/>
        </p:nvSpPr>
        <p:spPr>
          <a:xfrm>
            <a:off x="-1" y="11860"/>
            <a:ext cx="770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Sample TC data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C22332-F4D4-A573-1EA4-988539DAFACC}"/>
              </a:ext>
            </a:extLst>
          </p:cNvPr>
          <p:cNvGrpSpPr/>
          <p:nvPr/>
        </p:nvGrpSpPr>
        <p:grpSpPr>
          <a:xfrm>
            <a:off x="4580833" y="6463607"/>
            <a:ext cx="2785636" cy="369332"/>
            <a:chOff x="3190620" y="6321364"/>
            <a:chExt cx="2785636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BFD66-5310-3042-C19B-0CB739C3935B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ADDC68-0601-FA13-DD39-5D73D86FB6A1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AFRL-2022-4784 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8F41C45-A192-DCF7-BF62-B37812E10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52" y="955487"/>
            <a:ext cx="5227202" cy="48104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034337-8EDF-1F1E-15B6-716FBF2F8214}"/>
              </a:ext>
            </a:extLst>
          </p:cNvPr>
          <p:cNvSpPr txBox="1"/>
          <p:nvPr/>
        </p:nvSpPr>
        <p:spPr>
          <a:xfrm>
            <a:off x="5858554" y="1578414"/>
            <a:ext cx="301582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Sample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0CDD8F-2CF0-E547-7990-81AC465FA694}"/>
              </a:ext>
            </a:extLst>
          </p:cNvPr>
          <p:cNvSpPr txBox="1"/>
          <p:nvPr/>
        </p:nvSpPr>
        <p:spPr>
          <a:xfrm>
            <a:off x="8730780" y="1578413"/>
            <a:ext cx="3015829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Sample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3A15-50A8-7085-A483-F7A7DF346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799"/>
          <a:stretch/>
        </p:blipFill>
        <p:spPr>
          <a:xfrm>
            <a:off x="9409172" y="2141058"/>
            <a:ext cx="2247414" cy="13948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070B8FC-5273-387D-FFEE-FFE7A1857A1B}"/>
              </a:ext>
            </a:extLst>
          </p:cNvPr>
          <p:cNvGrpSpPr/>
          <p:nvPr/>
        </p:nvGrpSpPr>
        <p:grpSpPr>
          <a:xfrm>
            <a:off x="5561990" y="2108471"/>
            <a:ext cx="1360646" cy="1406376"/>
            <a:chOff x="7423543" y="3998454"/>
            <a:chExt cx="980111" cy="10345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8CBC70-0CC8-6B29-84C6-055A4F56A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0921" b="36390"/>
            <a:stretch/>
          </p:blipFill>
          <p:spPr>
            <a:xfrm>
              <a:off x="7423543" y="3998454"/>
              <a:ext cx="980111" cy="1034525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8787CB3-35A6-B4FD-16B3-786E296E6667}"/>
                </a:ext>
              </a:extLst>
            </p:cNvPr>
            <p:cNvSpPr/>
            <p:nvPr/>
          </p:nvSpPr>
          <p:spPr>
            <a:xfrm>
              <a:off x="8065477" y="4052276"/>
              <a:ext cx="338177" cy="2264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2EFCEE3-4EA0-B72E-2A9A-76EFE992D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790"/>
          <a:stretch/>
        </p:blipFill>
        <p:spPr>
          <a:xfrm>
            <a:off x="6922636" y="2141100"/>
            <a:ext cx="2247416" cy="1395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B11FBE-B816-0DDD-94E6-B659D09288FD}"/>
              </a:ext>
            </a:extLst>
          </p:cNvPr>
          <p:cNvSpPr txBox="1"/>
          <p:nvPr/>
        </p:nvSpPr>
        <p:spPr>
          <a:xfrm>
            <a:off x="5858554" y="3881387"/>
            <a:ext cx="54582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 motion of laser across the sample lengths between multiple sweeps is what produces 2 local maxima for TCA, and one local maximum for TCB.</a:t>
            </a:r>
          </a:p>
        </p:txBody>
      </p:sp>
    </p:spTree>
    <p:extLst>
      <p:ext uri="{BB962C8B-B14F-4D97-AF65-F5344CB8AC3E}">
        <p14:creationId xmlns:p14="http://schemas.microsoft.com/office/powerpoint/2010/main" val="72032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0DC6EBB0-F1DB-441F-A314-BDB404707889}"/>
              </a:ext>
            </a:extLst>
          </p:cNvPr>
          <p:cNvSpPr txBox="1"/>
          <p:nvPr/>
        </p:nvSpPr>
        <p:spPr>
          <a:xfrm>
            <a:off x="-1" y="11860"/>
            <a:ext cx="770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Sample on axis camera data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C22332-F4D4-A573-1EA4-988539DAFACC}"/>
              </a:ext>
            </a:extLst>
          </p:cNvPr>
          <p:cNvGrpSpPr/>
          <p:nvPr/>
        </p:nvGrpSpPr>
        <p:grpSpPr>
          <a:xfrm>
            <a:off x="4580833" y="6463607"/>
            <a:ext cx="2785636" cy="369332"/>
            <a:chOff x="3190620" y="6321364"/>
            <a:chExt cx="2785636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1BFD66-5310-3042-C19B-0CB739C3935B}"/>
                </a:ext>
              </a:extLst>
            </p:cNvPr>
            <p:cNvSpPr txBox="1"/>
            <p:nvPr/>
          </p:nvSpPr>
          <p:spPr>
            <a:xfrm>
              <a:off x="3190620" y="6321364"/>
              <a:ext cx="6629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PA #: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ADDC68-0601-FA13-DD39-5D73D86FB6A1}"/>
                </a:ext>
              </a:extLst>
            </p:cNvPr>
            <p:cNvSpPr txBox="1"/>
            <p:nvPr/>
          </p:nvSpPr>
          <p:spPr>
            <a:xfrm>
              <a:off x="3820331" y="6321364"/>
              <a:ext cx="215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</a:rPr>
                <a:t>AFRL-2022-4784 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2571A4-D234-701F-D767-610754828D14}"/>
              </a:ext>
            </a:extLst>
          </p:cNvPr>
          <p:cNvGrpSpPr/>
          <p:nvPr/>
        </p:nvGrpSpPr>
        <p:grpSpPr>
          <a:xfrm>
            <a:off x="315366" y="694470"/>
            <a:ext cx="11561268" cy="5560275"/>
            <a:chOff x="63382" y="903332"/>
            <a:chExt cx="7992407" cy="42122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5651C24-1DCB-C025-2EA2-07499F8003D7}"/>
                </a:ext>
              </a:extLst>
            </p:cNvPr>
            <p:cNvSpPr txBox="1"/>
            <p:nvPr/>
          </p:nvSpPr>
          <p:spPr>
            <a:xfrm>
              <a:off x="2909455" y="3340205"/>
              <a:ext cx="2010169" cy="1748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Camera calibrated by comparing imaged melt pool widths against ground truth microscope data for all powers examined.</a:t>
              </a:r>
            </a:p>
            <a:p>
              <a:endParaRPr lang="en-US" dirty="0"/>
            </a:p>
            <a:p>
              <a:r>
                <a:rPr lang="en-US" dirty="0"/>
                <a:t>Ghost image due to slight misalignment of optical train.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51AF02-770A-109A-0EAB-E8B9B7345993}"/>
                </a:ext>
              </a:extLst>
            </p:cNvPr>
            <p:cNvSpPr txBox="1"/>
            <p:nvPr/>
          </p:nvSpPr>
          <p:spPr>
            <a:xfrm>
              <a:off x="5463730" y="3315519"/>
              <a:ext cx="2592059" cy="1538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Background noise eliminated via thresholding.</a:t>
              </a:r>
            </a:p>
            <a:p>
              <a:endParaRPr lang="en-US" dirty="0"/>
            </a:p>
            <a:p>
              <a:r>
                <a:rPr lang="en-US" dirty="0"/>
                <a:t>Ghost image removed via watershed filtering the distance transform complement of the eroded, binarized image.</a:t>
              </a:r>
            </a:p>
          </p:txBody>
        </p:sp>
        <p:pic>
          <p:nvPicPr>
            <p:cNvPr id="13" name="fixed_OA_FPGA_synch_ARCTOS_Test3_Layer1_p1">
              <a:hlinkClick r:id="" action="ppaction://media"/>
              <a:extLst>
                <a:ext uri="{FF2B5EF4-FFF2-40B4-BE49-F238E27FC236}">
                  <a16:creationId xmlns:a16="http://schemas.microsoft.com/office/drawing/2014/main" id="{8AB1F01C-C513-4F63-5EF1-DC4283977167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74000" end="5100"/>
                  </p14:media>
                </p:ext>
              </p:extLst>
            </p:nvPr>
          </p:nvPicPr>
          <p:blipFill rotWithShape="1">
            <a:blip r:embed="rId4"/>
            <a:srcRect l="10565" r="64919"/>
            <a:stretch/>
          </p:blipFill>
          <p:spPr>
            <a:xfrm>
              <a:off x="1262632" y="903332"/>
              <a:ext cx="2241755" cy="2133600"/>
            </a:xfrm>
            <a:prstGeom prst="rect">
              <a:avLst/>
            </a:prstGeom>
          </p:spPr>
        </p:pic>
        <p:pic>
          <p:nvPicPr>
            <p:cNvPr id="14" name="fixed_OA_FPGA_synch_ARCTOS_Test3_Layer1_p1">
              <a:hlinkClick r:id="" action="ppaction://media"/>
              <a:extLst>
                <a:ext uri="{FF2B5EF4-FFF2-40B4-BE49-F238E27FC236}">
                  <a16:creationId xmlns:a16="http://schemas.microsoft.com/office/drawing/2014/main" id="{2A5DB2DB-98A1-8576-D829-92BCF4FB0BD9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st="74000" end="5100"/>
                  </p14:media>
                </p:ext>
              </p:extLst>
            </p:nvPr>
          </p:nvPicPr>
          <p:blipFill rotWithShape="1">
            <a:blip r:embed="rId4"/>
            <a:srcRect l="64362" r="7291"/>
            <a:stretch/>
          </p:blipFill>
          <p:spPr>
            <a:xfrm>
              <a:off x="5044778" y="903332"/>
              <a:ext cx="2592059" cy="2133600"/>
            </a:xfrm>
            <a:prstGeom prst="rect">
              <a:avLst/>
            </a:prstGeom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2B196FD8-7A72-497F-4CE1-3556DDDA3FF0}"/>
                </a:ext>
              </a:extLst>
            </p:cNvPr>
            <p:cNvSpPr/>
            <p:nvPr/>
          </p:nvSpPr>
          <p:spPr>
            <a:xfrm>
              <a:off x="4099223" y="1911927"/>
              <a:ext cx="408080" cy="22671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5779EA-DEE7-9648-24C2-B1319C39078F}"/>
                </a:ext>
              </a:extLst>
            </p:cNvPr>
            <p:cNvSpPr txBox="1"/>
            <p:nvPr/>
          </p:nvSpPr>
          <p:spPr>
            <a:xfrm>
              <a:off x="110613" y="1076632"/>
              <a:ext cx="1076632" cy="303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Colormap: K. Moreland, </a:t>
              </a:r>
              <a:r>
                <a:rPr lang="en-US" sz="1000" i="1" dirty="0"/>
                <a:t>Proceedings HVEI</a:t>
              </a:r>
              <a:r>
                <a:rPr lang="en-US" sz="1000" dirty="0"/>
                <a:t>, 2016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8455B7C-D02E-F373-F661-E9829B6B3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382" y="3076865"/>
              <a:ext cx="2738022" cy="203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160732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961"/>
  <p:tag name="ORIGINALWIDTH" val="1416.573"/>
  <p:tag name="LATEXADDIN" val="\documentclass{article}&#10;\usepackage{amsmath,amsfonts,color}&#10;\pagestyle{empty}&#10;\begin{document}&#10;&#10;\begin{equation}&#10;\begin{split}&#10;&amp;\dot{\mathbf{x}}(t)=\mathbf{f}(\mathbf{x}(t),\mathbf{u}(t))+{\color{red}\mathbf{w}(t)}\\&#10;&amp;\mathbf{y}(t)=\mathbf{g}(\mathbf{x}(t))+\mathbf{v}(t)&#10;\end{split}\nonumber&#10;\end{equation}&#10;&#10;&#10;\end{document}"/>
  <p:tag name="IGUANATEXSIZE" val="20"/>
  <p:tag name="IGUANATEXCURSOR" val="2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2434.196"/>
  <p:tag name="LATEXADDIN" val="\documentclass{article}&#10;\usepackage{amsmath,amsfonts}&#10;\pagestyle{empty}&#10;\begin{document}&#10;&#10;\begin{equation}&#10;\Rightarrow\dot{\hat{\mathbf{x}}}(t)=\mathbf{f}(\hat{\mathbf{x}}(t),\mathbf{u}(t))+\mathbf{K}(t)(\mathbf{y}(t)-\mathbf{g}(\hat{\mathbf{x}}(t)))\nonumber&#10;\end{equation}&#10;&#10;&#10;\end{document}"/>
  <p:tag name="IGUANATEXSIZE" val="20"/>
  <p:tag name="IGUANATEXCURSOR" val="2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883</Words>
  <Application>Microsoft Office PowerPoint</Application>
  <PresentationFormat>Widescreen</PresentationFormat>
  <Paragraphs>141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Tye</dc:creator>
  <cp:lastModifiedBy>Mackenzie Lawson</cp:lastModifiedBy>
  <cp:revision>28</cp:revision>
  <dcterms:created xsi:type="dcterms:W3CDTF">2021-07-16T13:59:28Z</dcterms:created>
  <dcterms:modified xsi:type="dcterms:W3CDTF">2022-11-14T16:25:03Z</dcterms:modified>
</cp:coreProperties>
</file>