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1476" r:id="rId3"/>
    <p:sldId id="1475" r:id="rId4"/>
    <p:sldId id="258" r:id="rId5"/>
    <p:sldId id="1524" r:id="rId6"/>
    <p:sldId id="1526" r:id="rId7"/>
    <p:sldId id="1525" r:id="rId8"/>
    <p:sldId id="1527" r:id="rId9"/>
    <p:sldId id="14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32"/>
    <a:srgbClr val="953012"/>
    <a:srgbClr val="B80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FC438E-CE4B-7349-AC1C-5B80C57D9C38}" v="54" dt="2022-10-02T22:40:40.327"/>
    <p1510:client id="{D9E5DD6D-5CF7-9ACB-A775-74D91A46C8DB}" v="170" dt="2022-10-19T15:55:46.010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artz, Mariah L." userId="S::schwartz.1945@buckeyemail.osu.edu::c60083de-37d5-4be5-81eb-3482d42a23a2" providerId="AD" clId="Web-{D9E5DD6D-5CF7-9ACB-A775-74D91A46C8DB}"/>
    <pc:docChg chg="modSld">
      <pc:chgData name="Schwartz, Mariah L." userId="S::schwartz.1945@buckeyemail.osu.edu::c60083de-37d5-4be5-81eb-3482d42a23a2" providerId="AD" clId="Web-{D9E5DD6D-5CF7-9ACB-A775-74D91A46C8DB}" dt="2022-10-19T15:55:46.010" v="88" actId="14100"/>
      <pc:docMkLst>
        <pc:docMk/>
      </pc:docMkLst>
      <pc:sldChg chg="modSp">
        <pc:chgData name="Schwartz, Mariah L." userId="S::schwartz.1945@buckeyemail.osu.edu::c60083de-37d5-4be5-81eb-3482d42a23a2" providerId="AD" clId="Web-{D9E5DD6D-5CF7-9ACB-A775-74D91A46C8DB}" dt="2022-10-19T14:26:46.807" v="63" actId="20577"/>
        <pc:sldMkLst>
          <pc:docMk/>
          <pc:sldMk cId="3971806081" sldId="257"/>
        </pc:sldMkLst>
        <pc:spChg chg="mod">
          <ac:chgData name="Schwartz, Mariah L." userId="S::schwartz.1945@buckeyemail.osu.edu::c60083de-37d5-4be5-81eb-3482d42a23a2" providerId="AD" clId="Web-{D9E5DD6D-5CF7-9ACB-A775-74D91A46C8DB}" dt="2022-10-19T14:26:46.807" v="63" actId="20577"/>
          <ac:spMkLst>
            <pc:docMk/>
            <pc:sldMk cId="3971806081" sldId="257"/>
            <ac:spMk id="29" creationId="{9D607878-3EAD-C26D-D15C-0B28EE79B854}"/>
          </ac:spMkLst>
        </pc:spChg>
        <pc:grpChg chg="mod">
          <ac:chgData name="Schwartz, Mariah L." userId="S::schwartz.1945@buckeyemail.osu.edu::c60083de-37d5-4be5-81eb-3482d42a23a2" providerId="AD" clId="Web-{D9E5DD6D-5CF7-9ACB-A775-74D91A46C8DB}" dt="2022-10-19T14:26:10.150" v="5" actId="14100"/>
          <ac:grpSpMkLst>
            <pc:docMk/>
            <pc:sldMk cId="3971806081" sldId="257"/>
            <ac:grpSpMk id="27" creationId="{63D14A35-A02B-EAB5-DF8F-CCEB7CC8605F}"/>
          </ac:grpSpMkLst>
        </pc:grpChg>
      </pc:sldChg>
      <pc:sldChg chg="modSp">
        <pc:chgData name="Schwartz, Mariah L." userId="S::schwartz.1945@buckeyemail.osu.edu::c60083de-37d5-4be5-81eb-3482d42a23a2" providerId="AD" clId="Web-{D9E5DD6D-5CF7-9ACB-A775-74D91A46C8DB}" dt="2022-10-19T15:55:46.010" v="88" actId="14100"/>
        <pc:sldMkLst>
          <pc:docMk/>
          <pc:sldMk cId="1790021890" sldId="1525"/>
        </pc:sldMkLst>
        <pc:spChg chg="mod">
          <ac:chgData name="Schwartz, Mariah L." userId="S::schwartz.1945@buckeyemail.osu.edu::c60083de-37d5-4be5-81eb-3482d42a23a2" providerId="AD" clId="Web-{D9E5DD6D-5CF7-9ACB-A775-74D91A46C8DB}" dt="2022-10-19T15:55:46.010" v="88" actId="14100"/>
          <ac:spMkLst>
            <pc:docMk/>
            <pc:sldMk cId="1790021890" sldId="1525"/>
            <ac:spMk id="9" creationId="{171E53E9-8243-2FEC-0512-EE933A1CE44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InAs%20with%20Barrier_05_09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200um Blind Diode at 77 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'[InAs with Barrier_05_09_2022.xlsx]A3 InAs with Deep Etch'!$BW$7:$BW$94</c:f>
              <c:numCache>
                <c:formatCode>General</c:formatCode>
                <c:ptCount val="88"/>
                <c:pt idx="0">
                  <c:v>0.88944900000000005</c:v>
                </c:pt>
                <c:pt idx="1">
                  <c:v>0.87808799999999998</c:v>
                </c:pt>
                <c:pt idx="2">
                  <c:v>0.87564600000000004</c:v>
                </c:pt>
                <c:pt idx="3">
                  <c:v>0.87363599999999997</c:v>
                </c:pt>
                <c:pt idx="4">
                  <c:v>0.87200200000000005</c:v>
                </c:pt>
                <c:pt idx="5">
                  <c:v>0.87141599999999997</c:v>
                </c:pt>
                <c:pt idx="6">
                  <c:v>0.79997799999999997</c:v>
                </c:pt>
                <c:pt idx="7">
                  <c:v>0.59997699999999998</c:v>
                </c:pt>
                <c:pt idx="8">
                  <c:v>0.40000599999999997</c:v>
                </c:pt>
                <c:pt idx="9">
                  <c:v>0.20000100000000001</c:v>
                </c:pt>
                <c:pt idx="10" formatCode="0.00E+00">
                  <c:v>-7.3708360000000002E-7</c:v>
                </c:pt>
                <c:pt idx="11">
                  <c:v>-0.19999900000000001</c:v>
                </c:pt>
                <c:pt idx="12">
                  <c:v>-0.39999600000000002</c:v>
                </c:pt>
                <c:pt idx="13">
                  <c:v>-0.60000900000000001</c:v>
                </c:pt>
                <c:pt idx="14">
                  <c:v>-0.799987</c:v>
                </c:pt>
                <c:pt idx="15">
                  <c:v>-0.99999899999999997</c:v>
                </c:pt>
                <c:pt idx="16">
                  <c:v>-1.199964</c:v>
                </c:pt>
                <c:pt idx="17">
                  <c:v>-1.3999699999999999</c:v>
                </c:pt>
                <c:pt idx="18">
                  <c:v>-1.599979</c:v>
                </c:pt>
                <c:pt idx="19">
                  <c:v>-1.799957</c:v>
                </c:pt>
                <c:pt idx="20">
                  <c:v>-1.9999709999999999</c:v>
                </c:pt>
                <c:pt idx="21">
                  <c:v>-2.2000329999999999</c:v>
                </c:pt>
                <c:pt idx="22">
                  <c:v>-2.3999489999999999</c:v>
                </c:pt>
                <c:pt idx="23">
                  <c:v>-2.6001020000000001</c:v>
                </c:pt>
                <c:pt idx="24">
                  <c:v>-2.7999930000000002</c:v>
                </c:pt>
                <c:pt idx="25">
                  <c:v>-2.9998990000000001</c:v>
                </c:pt>
                <c:pt idx="26">
                  <c:v>-3.200021</c:v>
                </c:pt>
                <c:pt idx="27">
                  <c:v>-3.3999990000000002</c:v>
                </c:pt>
                <c:pt idx="28">
                  <c:v>-3.599917</c:v>
                </c:pt>
                <c:pt idx="29">
                  <c:v>-3.800036</c:v>
                </c:pt>
                <c:pt idx="30">
                  <c:v>-3.9999280000000002</c:v>
                </c:pt>
                <c:pt idx="31">
                  <c:v>-4.2001540000000004</c:v>
                </c:pt>
                <c:pt idx="32">
                  <c:v>-4.3999839999999999</c:v>
                </c:pt>
                <c:pt idx="33">
                  <c:v>-4.5998390000000002</c:v>
                </c:pt>
                <c:pt idx="34">
                  <c:v>-4.8001550000000002</c:v>
                </c:pt>
                <c:pt idx="35">
                  <c:v>-4.9999820000000001</c:v>
                </c:pt>
                <c:pt idx="36">
                  <c:v>-5.1998620000000004</c:v>
                </c:pt>
                <c:pt idx="37">
                  <c:v>-5.4000830000000004</c:v>
                </c:pt>
                <c:pt idx="38">
                  <c:v>-5.5998669999999997</c:v>
                </c:pt>
                <c:pt idx="39">
                  <c:v>-5.8001329999999998</c:v>
                </c:pt>
                <c:pt idx="40">
                  <c:v>-6.0000739999999997</c:v>
                </c:pt>
                <c:pt idx="41">
                  <c:v>-6.1998639999999998</c:v>
                </c:pt>
                <c:pt idx="42">
                  <c:v>-6.4001320000000002</c:v>
                </c:pt>
                <c:pt idx="43">
                  <c:v>-6.5999749999999997</c:v>
                </c:pt>
                <c:pt idx="44">
                  <c:v>-6.7997579999999997</c:v>
                </c:pt>
                <c:pt idx="45">
                  <c:v>-6.9999960000000003</c:v>
                </c:pt>
                <c:pt idx="46">
                  <c:v>-7.1999190000000004</c:v>
                </c:pt>
                <c:pt idx="47">
                  <c:v>-7.4000959999999996</c:v>
                </c:pt>
                <c:pt idx="48">
                  <c:v>-7.6</c:v>
                </c:pt>
                <c:pt idx="49">
                  <c:v>-7.7998890000000003</c:v>
                </c:pt>
                <c:pt idx="50">
                  <c:v>-7.9999900000000004</c:v>
                </c:pt>
                <c:pt idx="51">
                  <c:v>-8.199916</c:v>
                </c:pt>
                <c:pt idx="52">
                  <c:v>-8.3998100000000004</c:v>
                </c:pt>
                <c:pt idx="53">
                  <c:v>-8.5999049999999997</c:v>
                </c:pt>
                <c:pt idx="54">
                  <c:v>-8.7998820000000002</c:v>
                </c:pt>
                <c:pt idx="55">
                  <c:v>-9.0000839999999993</c:v>
                </c:pt>
                <c:pt idx="56">
                  <c:v>-9.1999099999999991</c:v>
                </c:pt>
                <c:pt idx="57">
                  <c:v>-9.3998039999999996</c:v>
                </c:pt>
                <c:pt idx="58">
                  <c:v>-9.6000110000000003</c:v>
                </c:pt>
                <c:pt idx="59">
                  <c:v>-9.7998139999999996</c:v>
                </c:pt>
                <c:pt idx="60">
                  <c:v>-10.000030000000001</c:v>
                </c:pt>
                <c:pt idx="61">
                  <c:v>-10.199999999999999</c:v>
                </c:pt>
                <c:pt idx="62">
                  <c:v>-10.39977</c:v>
                </c:pt>
                <c:pt idx="63">
                  <c:v>-10.600020000000001</c:v>
                </c:pt>
                <c:pt idx="64">
                  <c:v>-10.79989</c:v>
                </c:pt>
                <c:pt idx="65">
                  <c:v>-10.999689999999999</c:v>
                </c:pt>
                <c:pt idx="66">
                  <c:v>-11.199960000000001</c:v>
                </c:pt>
                <c:pt idx="67">
                  <c:v>-11.399789999999999</c:v>
                </c:pt>
                <c:pt idx="68">
                  <c:v>-11.6</c:v>
                </c:pt>
                <c:pt idx="69">
                  <c:v>-11.79992</c:v>
                </c:pt>
                <c:pt idx="70">
                  <c:v>-11.99977</c:v>
                </c:pt>
                <c:pt idx="71">
                  <c:v>-12.199949999999999</c:v>
                </c:pt>
                <c:pt idx="72">
                  <c:v>-12.39977</c:v>
                </c:pt>
                <c:pt idx="73">
                  <c:v>-12.599679999999999</c:v>
                </c:pt>
                <c:pt idx="74">
                  <c:v>-12.799810000000001</c:v>
                </c:pt>
                <c:pt idx="75">
                  <c:v>-12.99976</c:v>
                </c:pt>
                <c:pt idx="76">
                  <c:v>-13.20003</c:v>
                </c:pt>
                <c:pt idx="77">
                  <c:v>-13.39977</c:v>
                </c:pt>
                <c:pt idx="78">
                  <c:v>-13.599679999999999</c:v>
                </c:pt>
                <c:pt idx="79">
                  <c:v>-13.799860000000001</c:v>
                </c:pt>
                <c:pt idx="80">
                  <c:v>-13.999689999999999</c:v>
                </c:pt>
                <c:pt idx="81">
                  <c:v>-14.199680000000001</c:v>
                </c:pt>
                <c:pt idx="82">
                  <c:v>-14.39987</c:v>
                </c:pt>
                <c:pt idx="83">
                  <c:v>-14.599690000000001</c:v>
                </c:pt>
                <c:pt idx="84">
                  <c:v>-14.799860000000001</c:v>
                </c:pt>
                <c:pt idx="85">
                  <c:v>-14.99977</c:v>
                </c:pt>
                <c:pt idx="86">
                  <c:v>-14.99976</c:v>
                </c:pt>
              </c:numCache>
            </c:numRef>
          </c:xVal>
          <c:yVal>
            <c:numRef>
              <c:f>'[InAs with Barrier_05_09_2022.xlsx]A3 InAs with Deep Etch'!$BX$7:$BX$94</c:f>
              <c:numCache>
                <c:formatCode>General</c:formatCode>
                <c:ptCount val="88"/>
                <c:pt idx="0">
                  <c:v>9.9997000000000003E-2</c:v>
                </c:pt>
                <c:pt idx="1">
                  <c:v>9.9998000000000004E-2</c:v>
                </c:pt>
                <c:pt idx="2">
                  <c:v>9.9998000000000004E-2</c:v>
                </c:pt>
                <c:pt idx="3">
                  <c:v>9.9998000000000004E-2</c:v>
                </c:pt>
                <c:pt idx="4">
                  <c:v>9.9998000000000004E-2</c:v>
                </c:pt>
                <c:pt idx="5">
                  <c:v>9.9998000000000004E-2</c:v>
                </c:pt>
                <c:pt idx="6">
                  <c:v>8.5699999999999998E-2</c:v>
                </c:pt>
                <c:pt idx="7">
                  <c:v>4.5025000000000003E-2</c:v>
                </c:pt>
                <c:pt idx="8">
                  <c:v>6.6150000000000002E-3</c:v>
                </c:pt>
                <c:pt idx="9">
                  <c:v>1.9006409999999999E-6</c:v>
                </c:pt>
                <c:pt idx="10">
                  <c:v>3.7821290000000002E-10</c:v>
                </c:pt>
                <c:pt idx="11">
                  <c:v>2.2199010000000001E-7</c:v>
                </c:pt>
                <c:pt idx="12">
                  <c:v>3.63928E-7</c:v>
                </c:pt>
                <c:pt idx="13">
                  <c:v>4.7210619999999999E-7</c:v>
                </c:pt>
                <c:pt idx="14">
                  <c:v>5.6906849999999996E-7</c:v>
                </c:pt>
                <c:pt idx="15">
                  <c:v>6.6629330000000003E-7</c:v>
                </c:pt>
                <c:pt idx="16">
                  <c:v>7.8235009999999995E-7</c:v>
                </c:pt>
                <c:pt idx="17">
                  <c:v>9.2599250000000001E-7</c:v>
                </c:pt>
                <c:pt idx="18">
                  <c:v>1.104923E-6</c:v>
                </c:pt>
                <c:pt idx="19">
                  <c:v>1.3282259999999999E-6</c:v>
                </c:pt>
                <c:pt idx="20">
                  <c:v>1.580071E-6</c:v>
                </c:pt>
                <c:pt idx="21">
                  <c:v>1.8451919999999999E-6</c:v>
                </c:pt>
                <c:pt idx="22">
                  <c:v>2.1260449999999998E-6</c:v>
                </c:pt>
                <c:pt idx="23">
                  <c:v>2.4209719999999998E-6</c:v>
                </c:pt>
                <c:pt idx="24">
                  <c:v>2.7845440000000001E-6</c:v>
                </c:pt>
                <c:pt idx="25">
                  <c:v>3.2346790000000002E-6</c:v>
                </c:pt>
                <c:pt idx="26">
                  <c:v>3.809726E-6</c:v>
                </c:pt>
                <c:pt idx="27">
                  <c:v>4.4955070000000004E-6</c:v>
                </c:pt>
                <c:pt idx="28">
                  <c:v>5.2359640000000002E-6</c:v>
                </c:pt>
                <c:pt idx="29">
                  <c:v>6.0283259999999998E-6</c:v>
                </c:pt>
                <c:pt idx="30">
                  <c:v>8.5974989999999992E-6</c:v>
                </c:pt>
                <c:pt idx="31">
                  <c:v>1.009872E-5</c:v>
                </c:pt>
                <c:pt idx="32">
                  <c:v>1.187538E-5</c:v>
                </c:pt>
                <c:pt idx="33">
                  <c:v>1.8592599999999999E-5</c:v>
                </c:pt>
                <c:pt idx="34">
                  <c:v>2.3589559999999999E-5</c:v>
                </c:pt>
                <c:pt idx="35">
                  <c:v>2.9352519999999999E-5</c:v>
                </c:pt>
                <c:pt idx="36">
                  <c:v>3.546664E-5</c:v>
                </c:pt>
                <c:pt idx="37">
                  <c:v>4.1761729999999999E-5</c:v>
                </c:pt>
                <c:pt idx="38">
                  <c:v>4.7778509999999997E-5</c:v>
                </c:pt>
                <c:pt idx="39">
                  <c:v>5.3389259999999998E-5</c:v>
                </c:pt>
                <c:pt idx="40">
                  <c:v>5.8605559999999997E-5</c:v>
                </c:pt>
                <c:pt idx="41">
                  <c:v>6.3103160000000007E-5</c:v>
                </c:pt>
                <c:pt idx="42">
                  <c:v>6.7073699999999994E-5</c:v>
                </c:pt>
                <c:pt idx="43">
                  <c:v>7.1066800000000002E-5</c:v>
                </c:pt>
                <c:pt idx="44">
                  <c:v>7.4751590000000004E-5</c:v>
                </c:pt>
                <c:pt idx="45">
                  <c:v>7.8067389999999997E-5</c:v>
                </c:pt>
                <c:pt idx="46">
                  <c:v>8.146335E-5</c:v>
                </c:pt>
                <c:pt idx="47">
                  <c:v>8.4461750000000002E-5</c:v>
                </c:pt>
                <c:pt idx="48">
                  <c:v>8.7485570000000006E-5</c:v>
                </c:pt>
                <c:pt idx="49">
                  <c:v>9.0587279999999998E-5</c:v>
                </c:pt>
                <c:pt idx="50">
                  <c:v>9.3656539999999996E-5</c:v>
                </c:pt>
                <c:pt idx="51">
                  <c:v>9.6827489999999993E-5</c:v>
                </c:pt>
                <c:pt idx="52">
                  <c:v>1E-4</c:v>
                </c:pt>
                <c:pt idx="53">
                  <c:v>1.0399999999999999E-4</c:v>
                </c:pt>
                <c:pt idx="54">
                  <c:v>1.07E-4</c:v>
                </c:pt>
                <c:pt idx="55">
                  <c:v>1.12E-4</c:v>
                </c:pt>
                <c:pt idx="56">
                  <c:v>1.16E-4</c:v>
                </c:pt>
                <c:pt idx="57">
                  <c:v>1.21E-4</c:v>
                </c:pt>
                <c:pt idx="58">
                  <c:v>1.27E-4</c:v>
                </c:pt>
                <c:pt idx="59">
                  <c:v>1.3200000000000001E-4</c:v>
                </c:pt>
                <c:pt idx="60">
                  <c:v>1.3899999999999999E-4</c:v>
                </c:pt>
                <c:pt idx="61">
                  <c:v>1.45E-4</c:v>
                </c:pt>
                <c:pt idx="62">
                  <c:v>1.5200000000000001E-4</c:v>
                </c:pt>
                <c:pt idx="63">
                  <c:v>1.5899999999999999E-4</c:v>
                </c:pt>
                <c:pt idx="64">
                  <c:v>1.66E-4</c:v>
                </c:pt>
                <c:pt idx="65">
                  <c:v>1.74E-4</c:v>
                </c:pt>
                <c:pt idx="66">
                  <c:v>1.8200000000000001E-4</c:v>
                </c:pt>
                <c:pt idx="67">
                  <c:v>1.9000000000000001E-4</c:v>
                </c:pt>
                <c:pt idx="68">
                  <c:v>1.9799999999999999E-4</c:v>
                </c:pt>
                <c:pt idx="69">
                  <c:v>2.0599999999999999E-4</c:v>
                </c:pt>
                <c:pt idx="70">
                  <c:v>2.14E-4</c:v>
                </c:pt>
                <c:pt idx="71">
                  <c:v>2.23E-4</c:v>
                </c:pt>
                <c:pt idx="72">
                  <c:v>2.32E-4</c:v>
                </c:pt>
                <c:pt idx="73">
                  <c:v>2.41E-4</c:v>
                </c:pt>
                <c:pt idx="74">
                  <c:v>2.4899999999999998E-4</c:v>
                </c:pt>
                <c:pt idx="75">
                  <c:v>2.5799999999999998E-4</c:v>
                </c:pt>
                <c:pt idx="76">
                  <c:v>2.6800000000000001E-4</c:v>
                </c:pt>
                <c:pt idx="77">
                  <c:v>2.7700000000000001E-4</c:v>
                </c:pt>
                <c:pt idx="78">
                  <c:v>2.8600000000000001E-4</c:v>
                </c:pt>
                <c:pt idx="79">
                  <c:v>2.9599999999999998E-4</c:v>
                </c:pt>
                <c:pt idx="80">
                  <c:v>3.0499999999999999E-4</c:v>
                </c:pt>
                <c:pt idx="81">
                  <c:v>3.1599999999999998E-4</c:v>
                </c:pt>
                <c:pt idx="82">
                  <c:v>3.2600000000000001E-4</c:v>
                </c:pt>
                <c:pt idx="83">
                  <c:v>3.3700000000000001E-4</c:v>
                </c:pt>
                <c:pt idx="84">
                  <c:v>3.48E-4</c:v>
                </c:pt>
                <c:pt idx="85">
                  <c:v>3.6000000000000002E-4</c:v>
                </c:pt>
                <c:pt idx="86">
                  <c:v>3.5799999999999997E-4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25-224B-BB55-CD6F23BE6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314327"/>
        <c:axId val="1048678855"/>
      </c:scatterChart>
      <c:valAx>
        <c:axId val="2132314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Voltage</a:t>
                </a:r>
                <a:r>
                  <a:rPr lang="en-US" b="1" baseline="0">
                    <a:solidFill>
                      <a:schemeClr val="tx1"/>
                    </a:solidFill>
                  </a:rPr>
                  <a:t> (V)</a:t>
                </a:r>
                <a:endParaRPr lang="en-US" b="1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678855"/>
        <c:crosses val="autoZero"/>
        <c:crossBetween val="midCat"/>
      </c:valAx>
      <c:valAx>
        <c:axId val="104867885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Current</a:t>
                </a:r>
                <a:r>
                  <a:rPr lang="en-US" b="1" baseline="0"/>
                  <a:t> (A)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314327"/>
        <c:crosses val="autoZero"/>
        <c:crossBetween val="midCat"/>
      </c:valAx>
      <c:spPr>
        <a:noFill/>
        <a:ln w="381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AD470-FFF2-E74E-B11B-54DFFFEAB419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sapublishing.org/abstract.cfm?uri=oe-16-13-936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304800" y="877242"/>
            <a:ext cx="1171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InAs/</a:t>
            </a:r>
            <a:r>
              <a:rPr lang="en-US" sz="3600" b="1" err="1"/>
              <a:t>AlAsSb</a:t>
            </a:r>
            <a:r>
              <a:rPr lang="en-US" sz="3600" b="1"/>
              <a:t> Avalanche Photodiodes for Lidar 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Mariah Schwartz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Schwartz.1945@osu.edu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Dr. Sanjay Krishna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Krishna.53@osu.edu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Dr. Charles </a:t>
            </a:r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Reyner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 AFRL/RY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D14A35-A02B-EAB5-DF8F-CCEB7CC8605F}"/>
              </a:ext>
            </a:extLst>
          </p:cNvPr>
          <p:cNvGrpSpPr/>
          <p:nvPr/>
        </p:nvGrpSpPr>
        <p:grpSpPr>
          <a:xfrm>
            <a:off x="4640992" y="6139846"/>
            <a:ext cx="3464809" cy="374806"/>
            <a:chOff x="3190620" y="6321364"/>
            <a:chExt cx="3227375" cy="3780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5FA753-72F4-754B-2475-1AE38943B798}"/>
                </a:ext>
              </a:extLst>
            </p:cNvPr>
            <p:cNvSpPr txBox="1"/>
            <p:nvPr/>
          </p:nvSpPr>
          <p:spPr>
            <a:xfrm>
              <a:off x="3190620" y="6321364"/>
              <a:ext cx="66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PA #: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607878-3EAD-C26D-D15C-0B28EE79B854}"/>
                </a:ext>
              </a:extLst>
            </p:cNvPr>
            <p:cNvSpPr txBox="1"/>
            <p:nvPr/>
          </p:nvSpPr>
          <p:spPr>
            <a:xfrm>
              <a:off x="3820331" y="6326885"/>
              <a:ext cx="2597664" cy="3724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ea typeface="+mn-lt"/>
                  <a:cs typeface="+mn-lt"/>
                </a:rPr>
                <a:t>AFRL-</a:t>
              </a: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 2022 - 5029</a:t>
              </a:r>
            </a:p>
          </p:txBody>
        </p:sp>
      </p:grp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5703A41-B544-0303-70F8-D71EE148D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330" y="6150430"/>
            <a:ext cx="3467100" cy="635000"/>
          </a:xfrm>
          <a:prstGeom prst="rect">
            <a:avLst/>
          </a:prstGeom>
        </p:spPr>
      </p:pic>
      <p:pic>
        <p:nvPicPr>
          <p:cNvPr id="2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753553A-2BA3-08D4-D878-E5E4BD5DFB4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278580" y="1992968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3F587-37FE-F78D-FA99-88E7869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4" y="0"/>
            <a:ext cx="10515600" cy="838854"/>
          </a:xfrm>
        </p:spPr>
        <p:txBody>
          <a:bodyPr/>
          <a:lstStyle/>
          <a:p>
            <a:r>
              <a:rPr lang="en-US" b="1"/>
              <a:t>Background and Motivation: 2 µm LIDAR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FBBE65-4308-78B5-7241-86E779E6868E}"/>
              </a:ext>
            </a:extLst>
          </p:cNvPr>
          <p:cNvSpPr txBox="1"/>
          <p:nvPr/>
        </p:nvSpPr>
        <p:spPr>
          <a:xfrm>
            <a:off x="3429804" y="6494469"/>
            <a:ext cx="8166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Surface effect= High dark current+ limited gains, </a:t>
            </a:r>
            <a:r>
              <a:rPr lang="en-US" sz="1800" b="1"/>
              <a:t>for short wavelength applications</a:t>
            </a:r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AD9F16-2EB1-38D9-D49B-35BE30531C34}"/>
                  </a:ext>
                </a:extLst>
              </p:cNvPr>
              <p:cNvSpPr/>
              <p:nvPr/>
            </p:nvSpPr>
            <p:spPr>
              <a:xfrm>
                <a:off x="4147795" y="889627"/>
                <a:ext cx="7300565" cy="539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𝐵𝑎𝑛𝑑𝑤𝑖𝑑𝑡h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| 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𝑃h𝑜𝑡𝑜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|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𝐷𝑎𝑟𝑘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𝑐𝑢𝑟𝑟𝑒𝑛𝑡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i="1">
                    <a:latin typeface="Cambria Math" panose="02040503050406030204" pitchFamily="18" charset="0"/>
                  </a:rPr>
                  <a:t> Excess noise factor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𝐺𝑎𝑖𝑛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en-US" sz="1400">
                    <a:latin typeface="+mj-lt"/>
                  </a:rPr>
                </a:br>
                <a:endParaRPr lang="en-US" sz="1400">
                  <a:latin typeface="+mj-lt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FAD9F16-2EB1-38D9-D49B-35BE30531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95" y="889627"/>
                <a:ext cx="7300565" cy="539828"/>
              </a:xfrm>
              <a:prstGeom prst="rect">
                <a:avLst/>
              </a:prstGeom>
              <a:blipFill>
                <a:blip r:embed="rId3"/>
                <a:stretch>
                  <a:fillRect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E8A684F-01C4-962C-B322-9A8E7BD89EE6}"/>
              </a:ext>
            </a:extLst>
          </p:cNvPr>
          <p:cNvSpPr txBox="1"/>
          <p:nvPr/>
        </p:nvSpPr>
        <p:spPr>
          <a:xfrm>
            <a:off x="1619193" y="4724086"/>
            <a:ext cx="177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Detector noise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0DD7D-D849-57B9-A9D8-4AF00EE09280}"/>
              </a:ext>
            </a:extLst>
          </p:cNvPr>
          <p:cNvSpPr txBox="1"/>
          <p:nvPr/>
        </p:nvSpPr>
        <p:spPr>
          <a:xfrm>
            <a:off x="3561630" y="4692699"/>
            <a:ext cx="1778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Circuit noise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4499F6C2-F1FC-20CC-8D04-E2D8088C266D}"/>
              </a:ext>
            </a:extLst>
          </p:cNvPr>
          <p:cNvSpPr/>
          <p:nvPr/>
        </p:nvSpPr>
        <p:spPr>
          <a:xfrm rot="16200000">
            <a:off x="2302462" y="4340198"/>
            <a:ext cx="261585" cy="1778893"/>
          </a:xfrm>
          <a:prstGeom prst="rightBrac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055DB39F-055F-39CE-32B6-C0C1A8E7FFB6}"/>
              </a:ext>
            </a:extLst>
          </p:cNvPr>
          <p:cNvSpPr/>
          <p:nvPr/>
        </p:nvSpPr>
        <p:spPr>
          <a:xfrm rot="16200000">
            <a:off x="4158936" y="4548561"/>
            <a:ext cx="227228" cy="1316942"/>
          </a:xfrm>
          <a:prstGeom prst="rightBrac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2CC7E9-90B7-0CA5-4E7B-26677C139CAA}"/>
              </a:ext>
            </a:extLst>
          </p:cNvPr>
          <p:cNvSpPr txBox="1"/>
          <p:nvPr/>
        </p:nvSpPr>
        <p:spPr>
          <a:xfrm>
            <a:off x="6339407" y="1365215"/>
            <a:ext cx="48052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Limitation of APDs for short-wavelength applications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32C57D1-5FD6-F2C6-F59D-D5C835448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5" t="3228" r="13232"/>
          <a:stretch/>
        </p:blipFill>
        <p:spPr>
          <a:xfrm>
            <a:off x="5222400" y="1797593"/>
            <a:ext cx="5877709" cy="41060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994C1D-78F9-D29E-FB49-246EE59C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822" y="1907268"/>
            <a:ext cx="1131256" cy="87537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DC2B6D6-9B20-75DD-C68C-DABBC1AB4BF2}"/>
              </a:ext>
            </a:extLst>
          </p:cNvPr>
          <p:cNvSpPr txBox="1"/>
          <p:nvPr/>
        </p:nvSpPr>
        <p:spPr>
          <a:xfrm>
            <a:off x="9913971" y="1890891"/>
            <a:ext cx="1239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Ref [1-22]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C89693-0BFB-3A4C-AEDB-CEBECADF2ED8}"/>
              </a:ext>
            </a:extLst>
          </p:cNvPr>
          <p:cNvSpPr txBox="1"/>
          <p:nvPr/>
        </p:nvSpPr>
        <p:spPr>
          <a:xfrm>
            <a:off x="10257070" y="1583114"/>
            <a:ext cx="9459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/>
              <a:t>T</a:t>
            </a:r>
            <a:r>
              <a:rPr lang="en-US" sz="1400" b="1"/>
              <a:t>=300K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CCF5E7-651A-651C-9296-30E273D9F3DD}"/>
                  </a:ext>
                </a:extLst>
              </p:cNvPr>
              <p:cNvSpPr txBox="1"/>
              <p:nvPr/>
            </p:nvSpPr>
            <p:spPr>
              <a:xfrm>
                <a:off x="5595685" y="5754164"/>
                <a:ext cx="1369868" cy="363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Commercial</m:t>
                      </m:r>
                    </m:oMath>
                  </m:oMathPara>
                </a14:m>
                <a:endParaRPr lang="en-US" sz="130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CCF5E7-651A-651C-9296-30E273D9F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85" y="5754164"/>
                <a:ext cx="1369868" cy="363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>
            <a:extLst>
              <a:ext uri="{FF2B5EF4-FFF2-40B4-BE49-F238E27FC236}">
                <a16:creationId xmlns:a16="http://schemas.microsoft.com/office/drawing/2014/main" id="{BC879FC0-50C9-DB8C-EF01-08E6DBA8243C}"/>
              </a:ext>
            </a:extLst>
          </p:cNvPr>
          <p:cNvSpPr/>
          <p:nvPr/>
        </p:nvSpPr>
        <p:spPr>
          <a:xfrm rot="16200000">
            <a:off x="6282533" y="5565180"/>
            <a:ext cx="180837" cy="27914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C107EF82-CBF2-15AE-91C3-25CC28CEE453}"/>
              </a:ext>
            </a:extLst>
          </p:cNvPr>
          <p:cNvSpPr/>
          <p:nvPr/>
        </p:nvSpPr>
        <p:spPr>
          <a:xfrm rot="16200000">
            <a:off x="8549347" y="4279123"/>
            <a:ext cx="121962" cy="3799126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D24535-F61A-ABFA-C201-FC47EC30B8EB}"/>
                  </a:ext>
                </a:extLst>
              </p:cNvPr>
              <p:cNvSpPr txBox="1"/>
              <p:nvPr/>
            </p:nvSpPr>
            <p:spPr>
              <a:xfrm>
                <a:off x="5042955" y="5304084"/>
                <a:ext cx="1369868" cy="363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Incumbent</m:t>
                      </m:r>
                    </m:oMath>
                  </m:oMathPara>
                </a14:m>
                <a:endParaRPr lang="en-US" sz="130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D24535-F61A-ABFA-C201-FC47EC30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55" y="5304084"/>
                <a:ext cx="1369868" cy="363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4DBDD8-6D15-4FDF-881E-BFF23AC0DB90}"/>
                  </a:ext>
                </a:extLst>
              </p:cNvPr>
              <p:cNvSpPr txBox="1"/>
              <p:nvPr/>
            </p:nvSpPr>
            <p:spPr>
              <a:xfrm>
                <a:off x="7513289" y="6225120"/>
                <a:ext cx="2112414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3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Emerging</m:t>
                      </m:r>
                    </m:oMath>
                  </m:oMathPara>
                </a14:m>
                <a:endParaRPr lang="en-US" sz="130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4DBDD8-6D15-4FDF-881E-BFF23AC0D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89" y="6225120"/>
                <a:ext cx="2112414" cy="292388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C17C59-D895-188A-DC7C-04E4C9E85AA2}"/>
              </a:ext>
            </a:extLst>
          </p:cNvPr>
          <p:cNvCxnSpPr>
            <a:cxnSpLocks/>
          </p:cNvCxnSpPr>
          <p:nvPr/>
        </p:nvCxnSpPr>
        <p:spPr>
          <a:xfrm flipH="1">
            <a:off x="6039387" y="5202007"/>
            <a:ext cx="113225" cy="15843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9B4211-A3ED-1A2E-46AC-50A7F92EC19C}"/>
                  </a:ext>
                </a:extLst>
              </p:cNvPr>
              <p:cNvSpPr txBox="1"/>
              <p:nvPr/>
            </p:nvSpPr>
            <p:spPr>
              <a:xfrm>
                <a:off x="9181664" y="5817579"/>
                <a:ext cx="136986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𝐎𝐮𝐫</m:t>
                      </m:r>
                      <m:r>
                        <a:rPr lang="en-US" sz="1500" b="1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500" b="1" i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𝐰𝐨𝐫𝐤</m:t>
                      </m:r>
                    </m:oMath>
                  </m:oMathPara>
                </a14:m>
                <a:endParaRPr lang="en-US" sz="1500" b="1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9B4211-A3ED-1A2E-46AC-50A7F92EC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664" y="5817579"/>
                <a:ext cx="1369868" cy="323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>
            <a:extLst>
              <a:ext uri="{FF2B5EF4-FFF2-40B4-BE49-F238E27FC236}">
                <a16:creationId xmlns:a16="http://schemas.microsoft.com/office/drawing/2014/main" id="{A65D7C6D-F549-10F6-DD87-D7FE8366E629}"/>
              </a:ext>
            </a:extLst>
          </p:cNvPr>
          <p:cNvSpPr/>
          <p:nvPr/>
        </p:nvSpPr>
        <p:spPr>
          <a:xfrm rot="16200000">
            <a:off x="9814106" y="5235926"/>
            <a:ext cx="199731" cy="969814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67CAE0-E77F-B4E4-64B0-AF102F0EFF82}"/>
              </a:ext>
            </a:extLst>
          </p:cNvPr>
          <p:cNvSpPr/>
          <p:nvPr/>
        </p:nvSpPr>
        <p:spPr>
          <a:xfrm>
            <a:off x="7505368" y="3429001"/>
            <a:ext cx="122914" cy="12125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B9FD36-FCB5-69E0-EACD-358E0F6A3E0F}"/>
              </a:ext>
            </a:extLst>
          </p:cNvPr>
          <p:cNvSpPr/>
          <p:nvPr/>
        </p:nvSpPr>
        <p:spPr>
          <a:xfrm>
            <a:off x="7864051" y="3320499"/>
            <a:ext cx="122914" cy="13210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2EAF89-02CB-BA81-B2E5-33E81E8EAEFB}"/>
              </a:ext>
            </a:extLst>
          </p:cNvPr>
          <p:cNvSpPr/>
          <p:nvPr/>
        </p:nvSpPr>
        <p:spPr>
          <a:xfrm>
            <a:off x="8227704" y="3080303"/>
            <a:ext cx="122914" cy="15612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EA8FB3-A581-90B3-8634-D70044448F34}"/>
              </a:ext>
            </a:extLst>
          </p:cNvPr>
          <p:cNvSpPr/>
          <p:nvPr/>
        </p:nvSpPr>
        <p:spPr>
          <a:xfrm>
            <a:off x="8941570" y="2869925"/>
            <a:ext cx="122914" cy="17716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D998426-3904-8606-4795-3F49E4F64C5F}"/>
              </a:ext>
            </a:extLst>
          </p:cNvPr>
          <p:cNvSpPr/>
          <p:nvPr/>
        </p:nvSpPr>
        <p:spPr>
          <a:xfrm>
            <a:off x="10023324" y="3954162"/>
            <a:ext cx="122914" cy="687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25671EF-5D31-FF7B-31E1-9D28107311A5}"/>
              </a:ext>
            </a:extLst>
          </p:cNvPr>
          <p:cNvSpPr/>
          <p:nvPr/>
        </p:nvSpPr>
        <p:spPr>
          <a:xfrm>
            <a:off x="10386977" y="4048410"/>
            <a:ext cx="122914" cy="5851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41ACA9-46F8-53DA-4760-53EEE416B5CF}"/>
              </a:ext>
            </a:extLst>
          </p:cNvPr>
          <p:cNvSpPr/>
          <p:nvPr/>
        </p:nvSpPr>
        <p:spPr>
          <a:xfrm>
            <a:off x="10747270" y="4064450"/>
            <a:ext cx="122914" cy="5851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8F1A9-A46D-8DE0-05EE-6CB8616A7194}"/>
              </a:ext>
            </a:extLst>
          </p:cNvPr>
          <p:cNvSpPr/>
          <p:nvPr/>
        </p:nvSpPr>
        <p:spPr>
          <a:xfrm>
            <a:off x="7878200" y="1978461"/>
            <a:ext cx="122914" cy="1020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5B52A1-F83E-5266-965F-395D3F5578FD}"/>
              </a:ext>
            </a:extLst>
          </p:cNvPr>
          <p:cNvSpPr txBox="1"/>
          <p:nvPr/>
        </p:nvSpPr>
        <p:spPr>
          <a:xfrm>
            <a:off x="7961357" y="1868337"/>
            <a:ext cx="1501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Surface limited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A5C0230-9D71-83B3-878B-BC19B05C39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613" t="73518"/>
          <a:stretch/>
        </p:blipFill>
        <p:spPr>
          <a:xfrm rot="19096165">
            <a:off x="9894221" y="5073043"/>
            <a:ext cx="1110603" cy="2896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21263EA-51B3-D1B3-8247-52C4386B2D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1471">
            <a:off x="10190431" y="4568610"/>
            <a:ext cx="954180" cy="91985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3EA632A-42BA-7620-F1FF-DEF723CBDE86}"/>
              </a:ext>
            </a:extLst>
          </p:cNvPr>
          <p:cNvSpPr/>
          <p:nvPr/>
        </p:nvSpPr>
        <p:spPr>
          <a:xfrm>
            <a:off x="9306150" y="2768404"/>
            <a:ext cx="122914" cy="18674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7000">
                <a:schemeClr val="tx2">
                  <a:lumMod val="40000"/>
                  <a:lumOff val="60000"/>
                </a:schemeClr>
              </a:gs>
              <a:gs pos="67000">
                <a:srgbClr val="0070C0"/>
              </a:gs>
            </a:gsLst>
            <a:lin ang="108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C2301B-6F04-7B35-6EB0-94E7CB306779}"/>
                  </a:ext>
                </a:extLst>
              </p:cNvPr>
              <p:cNvSpPr txBox="1"/>
              <p:nvPr/>
            </p:nvSpPr>
            <p:spPr>
              <a:xfrm>
                <a:off x="600356" y="5306957"/>
                <a:ext cx="4599732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𝑁𝑜𝑖𝑠𝑒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18AC7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>
                        <a:solidFill>
                          <a:srgbClr val="18AC70"/>
                        </a:solidFill>
                        <a:latin typeface="Cambria Math" panose="02040503050406030204" pitchFamily="18" charset="0"/>
                      </a:rPr>
                      <m:t>𝑝h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𝑞𝐵𝑁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𝐴𝑚𝑝</m:t>
                        </m:r>
                      </m:sub>
                    </m:sSub>
                  </m:oMath>
                </a14:m>
                <a:r>
                  <a:rPr lang="en-US" i="1">
                    <a:solidFill>
                      <a:schemeClr val="tx1"/>
                    </a:solidFill>
                    <a:latin typeface="+mj-lt"/>
                    <a:cs typeface="Times" panose="02020603050405020304" pitchFamily="18" charset="0"/>
                  </a:rPr>
                  <a:t>/</a:t>
                </a:r>
                <a:r>
                  <a:rPr lang="en-US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18AC7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18AC7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18AC7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>
                  <a:latin typeface="+mj-lt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8C2301B-6F04-7B35-6EB0-94E7CB306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56" y="5306957"/>
                <a:ext cx="4599732" cy="390748"/>
              </a:xfrm>
              <a:prstGeom prst="rect">
                <a:avLst/>
              </a:prstGeom>
              <a:blipFill>
                <a:blip r:embed="rId12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550F577-16C6-667E-B771-607340ABE556}"/>
                  </a:ext>
                </a:extLst>
              </p:cNvPr>
              <p:cNvSpPr txBox="1"/>
              <p:nvPr/>
            </p:nvSpPr>
            <p:spPr>
              <a:xfrm>
                <a:off x="541029" y="5886087"/>
                <a:ext cx="45997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𝑁𝑜𝑟𝑚𝑎𝑙𝑖𝑧𝑒𝑑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𝐴𝑃𝐷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𝑛𝑜𝑖𝑠𝑒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</m:oMath>
                  </m:oMathPara>
                </a14:m>
                <a:endParaRPr lang="en-US" i="1">
                  <a:latin typeface="+mj-lt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550F577-16C6-667E-B771-607340ABE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9" y="5886087"/>
                <a:ext cx="459973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AECF332-0741-3BEC-47AD-8C56F612BB8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8281"/>
          <a:stretch/>
        </p:blipFill>
        <p:spPr>
          <a:xfrm>
            <a:off x="493662" y="1160294"/>
            <a:ext cx="3866836" cy="34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3F587-37FE-F78D-FA99-88E7869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4" y="0"/>
            <a:ext cx="10515600" cy="838854"/>
          </a:xfrm>
        </p:spPr>
        <p:txBody>
          <a:bodyPr/>
          <a:lstStyle/>
          <a:p>
            <a:r>
              <a:rPr lang="en-US" b="1"/>
              <a:t>Reduction in Surface Leakage Current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849B7-0F1E-AF85-80DF-9A984630CB56}"/>
              </a:ext>
            </a:extLst>
          </p:cNvPr>
          <p:cNvSpPr/>
          <p:nvPr/>
        </p:nvSpPr>
        <p:spPr>
          <a:xfrm>
            <a:off x="2943931" y="1330439"/>
            <a:ext cx="2789581" cy="1242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Passivation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F437B-4DD6-3727-487A-26141D36DB62}"/>
              </a:ext>
            </a:extLst>
          </p:cNvPr>
          <p:cNvSpPr/>
          <p:nvPr/>
        </p:nvSpPr>
        <p:spPr>
          <a:xfrm>
            <a:off x="7302792" y="2865464"/>
            <a:ext cx="1670877" cy="43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Double mesa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791FBB-F558-830E-F3F5-212BBF850CA3}"/>
              </a:ext>
            </a:extLst>
          </p:cNvPr>
          <p:cNvSpPr/>
          <p:nvPr/>
        </p:nvSpPr>
        <p:spPr>
          <a:xfrm>
            <a:off x="6184088" y="1341637"/>
            <a:ext cx="2789581" cy="1242391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Field Engineering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A349F-94B7-DE43-2517-348FFF83FDE1}"/>
              </a:ext>
            </a:extLst>
          </p:cNvPr>
          <p:cNvSpPr/>
          <p:nvPr/>
        </p:nvSpPr>
        <p:spPr>
          <a:xfrm>
            <a:off x="7302791" y="3591912"/>
            <a:ext cx="1670877" cy="43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Triple mesa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816D97-4B40-E148-B026-64D315205E74}"/>
              </a:ext>
            </a:extLst>
          </p:cNvPr>
          <p:cNvSpPr/>
          <p:nvPr/>
        </p:nvSpPr>
        <p:spPr>
          <a:xfrm>
            <a:off x="7302792" y="4300200"/>
            <a:ext cx="1670877" cy="435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Planar design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07168-1D1F-0495-D978-57DB7BEC5398}"/>
              </a:ext>
            </a:extLst>
          </p:cNvPr>
          <p:cNvSpPr/>
          <p:nvPr/>
        </p:nvSpPr>
        <p:spPr>
          <a:xfrm>
            <a:off x="4062632" y="5115806"/>
            <a:ext cx="1670877" cy="43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C9F17-7DB2-9F4D-81B6-BDF14A8DE7B1}"/>
              </a:ext>
            </a:extLst>
          </p:cNvPr>
          <p:cNvSpPr/>
          <p:nvPr/>
        </p:nvSpPr>
        <p:spPr>
          <a:xfrm>
            <a:off x="4062634" y="3652910"/>
            <a:ext cx="1670877" cy="43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SiN</a:t>
            </a:r>
            <a:r>
              <a:rPr lang="en-US" baseline="-25000" err="1"/>
              <a:t>x</a:t>
            </a:r>
            <a:endParaRPr lang="en-US" baseline="-25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16E86B-B952-3D0C-EBE3-3092D5CC2C63}"/>
              </a:ext>
            </a:extLst>
          </p:cNvPr>
          <p:cNvSpPr/>
          <p:nvPr/>
        </p:nvSpPr>
        <p:spPr>
          <a:xfrm>
            <a:off x="4062635" y="2940351"/>
            <a:ext cx="1670877" cy="43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SiO</a:t>
            </a:r>
            <a:r>
              <a:rPr lang="en-US" baseline="-2500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9E97B2-08AE-1CBD-DF22-F90C62458C23}"/>
              </a:ext>
            </a:extLst>
          </p:cNvPr>
          <p:cNvSpPr/>
          <p:nvPr/>
        </p:nvSpPr>
        <p:spPr>
          <a:xfrm>
            <a:off x="4062633" y="4365469"/>
            <a:ext cx="1670877" cy="43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ZnO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536ED6-379B-5EFE-7BB7-20EA9CF385C9}"/>
              </a:ext>
            </a:extLst>
          </p:cNvPr>
          <p:cNvCxnSpPr>
            <a:cxnSpLocks/>
          </p:cNvCxnSpPr>
          <p:nvPr/>
        </p:nvCxnSpPr>
        <p:spPr>
          <a:xfrm flipH="1">
            <a:off x="3618960" y="2584028"/>
            <a:ext cx="3" cy="2751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EBE677-E1BA-AF88-C3E5-72C36555077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618963" y="3157871"/>
            <a:ext cx="443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4ECBC4-D43C-C1B6-6DF4-7749CD9B2E10}"/>
              </a:ext>
            </a:extLst>
          </p:cNvPr>
          <p:cNvCxnSpPr>
            <a:cxnSpLocks/>
          </p:cNvCxnSpPr>
          <p:nvPr/>
        </p:nvCxnSpPr>
        <p:spPr>
          <a:xfrm>
            <a:off x="3618960" y="3859965"/>
            <a:ext cx="443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CD49BF-2B5B-701D-32CE-A59C77F9A417}"/>
              </a:ext>
            </a:extLst>
          </p:cNvPr>
          <p:cNvCxnSpPr>
            <a:cxnSpLocks/>
          </p:cNvCxnSpPr>
          <p:nvPr/>
        </p:nvCxnSpPr>
        <p:spPr>
          <a:xfrm>
            <a:off x="3605435" y="4589262"/>
            <a:ext cx="443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DAAE7A-B681-4859-038C-7DC1923F0E8C}"/>
              </a:ext>
            </a:extLst>
          </p:cNvPr>
          <p:cNvCxnSpPr>
            <a:cxnSpLocks/>
          </p:cNvCxnSpPr>
          <p:nvPr/>
        </p:nvCxnSpPr>
        <p:spPr>
          <a:xfrm>
            <a:off x="3605435" y="5335631"/>
            <a:ext cx="4436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ED2A20-6628-7916-2725-6D7A793AC728}"/>
              </a:ext>
            </a:extLst>
          </p:cNvPr>
          <p:cNvCxnSpPr>
            <a:cxnSpLocks/>
          </p:cNvCxnSpPr>
          <p:nvPr/>
        </p:nvCxnSpPr>
        <p:spPr>
          <a:xfrm flipH="1">
            <a:off x="6859118" y="2584028"/>
            <a:ext cx="2" cy="193869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661047-4FE7-7ADD-0059-F388787EA7D5}"/>
              </a:ext>
            </a:extLst>
          </p:cNvPr>
          <p:cNvCxnSpPr>
            <a:cxnSpLocks/>
          </p:cNvCxnSpPr>
          <p:nvPr/>
        </p:nvCxnSpPr>
        <p:spPr>
          <a:xfrm>
            <a:off x="6859120" y="3091330"/>
            <a:ext cx="443672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87DECA-B8D8-C204-4F0D-B754D9893CF2}"/>
              </a:ext>
            </a:extLst>
          </p:cNvPr>
          <p:cNvCxnSpPr>
            <a:cxnSpLocks/>
          </p:cNvCxnSpPr>
          <p:nvPr/>
        </p:nvCxnSpPr>
        <p:spPr>
          <a:xfrm>
            <a:off x="6859117" y="3793424"/>
            <a:ext cx="443672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57B278-A46B-C9D3-0CB6-AB2BE7727290}"/>
              </a:ext>
            </a:extLst>
          </p:cNvPr>
          <p:cNvCxnSpPr>
            <a:cxnSpLocks/>
          </p:cNvCxnSpPr>
          <p:nvPr/>
        </p:nvCxnSpPr>
        <p:spPr>
          <a:xfrm>
            <a:off x="6845592" y="4522721"/>
            <a:ext cx="443672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7D121-3584-B00E-475E-A4B3CF9C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41" y="-149036"/>
            <a:ext cx="10515600" cy="1325563"/>
          </a:xfrm>
        </p:spPr>
        <p:txBody>
          <a:bodyPr/>
          <a:lstStyle/>
          <a:p>
            <a:r>
              <a:rPr lang="en-US" b="1"/>
              <a:t>Passivation and Field Engineering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2FB673AF-A002-CD1F-F574-B90B1DB68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3236"/>
              </p:ext>
            </p:extLst>
          </p:nvPr>
        </p:nvGraphicFramePr>
        <p:xfrm>
          <a:off x="5550850" y="2379337"/>
          <a:ext cx="6551769" cy="25958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266244">
                  <a:extLst>
                    <a:ext uri="{9D8B030D-6E8A-4147-A177-3AD203B41FA5}">
                      <a16:colId xmlns:a16="http://schemas.microsoft.com/office/drawing/2014/main" val="2840670434"/>
                    </a:ext>
                  </a:extLst>
                </a:gridCol>
                <a:gridCol w="2658235">
                  <a:extLst>
                    <a:ext uri="{9D8B030D-6E8A-4147-A177-3AD203B41FA5}">
                      <a16:colId xmlns:a16="http://schemas.microsoft.com/office/drawing/2014/main" val="3579707098"/>
                    </a:ext>
                  </a:extLst>
                </a:gridCol>
                <a:gridCol w="2627290">
                  <a:extLst>
                    <a:ext uri="{9D8B030D-6E8A-4147-A177-3AD203B41FA5}">
                      <a16:colId xmlns:a16="http://schemas.microsoft.com/office/drawing/2014/main" val="3759741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Double mesa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Low surface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Edge breakdown – low gains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8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/>
                        <a:t>Triple mesa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Lower surface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Complex design and fabrication.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Edge breakdown – low gains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4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Planar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Eliminated surface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Gains 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Diffusion/Implantation optimization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736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C00A11-33DD-BBE2-7B1A-4410F881B5FD}"/>
              </a:ext>
            </a:extLst>
          </p:cNvPr>
          <p:cNvSpPr txBox="1"/>
          <p:nvPr/>
        </p:nvSpPr>
        <p:spPr>
          <a:xfrm>
            <a:off x="8011493" y="1714145"/>
            <a:ext cx="2148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Suppression </a:t>
            </a:r>
          </a:p>
          <a:p>
            <a:pPr algn="ctr"/>
            <a:r>
              <a:rPr lang="en-US" b="1"/>
              <a:t>(</a:t>
            </a:r>
            <a:r>
              <a:rPr lang="en-US" sz="1800" b="1"/>
              <a:t>Field engineering)</a:t>
            </a:r>
            <a:endParaRPr lang="en-US" b="1"/>
          </a:p>
        </p:txBody>
      </p:sp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81505FCE-F761-6598-E019-E13A180F8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25977"/>
              </p:ext>
            </p:extLst>
          </p:nvPr>
        </p:nvGraphicFramePr>
        <p:xfrm>
          <a:off x="4081" y="2367430"/>
          <a:ext cx="5506240" cy="261314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43844">
                  <a:extLst>
                    <a:ext uri="{9D8B030D-6E8A-4147-A177-3AD203B41FA5}">
                      <a16:colId xmlns:a16="http://schemas.microsoft.com/office/drawing/2014/main" val="1205355265"/>
                    </a:ext>
                  </a:extLst>
                </a:gridCol>
                <a:gridCol w="1309276">
                  <a:extLst>
                    <a:ext uri="{9D8B030D-6E8A-4147-A177-3AD203B41FA5}">
                      <a16:colId xmlns:a16="http://schemas.microsoft.com/office/drawing/2014/main" val="67866025"/>
                    </a:ext>
                  </a:extLst>
                </a:gridCol>
                <a:gridCol w="1376560">
                  <a:extLst>
                    <a:ext uri="{9D8B030D-6E8A-4147-A177-3AD203B41FA5}">
                      <a16:colId xmlns:a16="http://schemas.microsoft.com/office/drawing/2014/main" val="961243741"/>
                    </a:ext>
                  </a:extLst>
                </a:gridCol>
                <a:gridCol w="1376560">
                  <a:extLst>
                    <a:ext uri="{9D8B030D-6E8A-4147-A177-3AD203B41FA5}">
                      <a16:colId xmlns:a16="http://schemas.microsoft.com/office/drawing/2014/main" val="2465840733"/>
                    </a:ext>
                  </a:extLst>
                </a:gridCol>
              </a:tblGrid>
              <a:tr h="996540">
                <a:tc>
                  <a:txBody>
                    <a:bodyPr/>
                    <a:lstStyle/>
                    <a:p>
                      <a:r>
                        <a:rPr lang="en-US"/>
                        <a:t>Passivation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Static dielectric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Resistivity at 300K</a:t>
                      </a:r>
                      <a:br>
                        <a:rPr lang="en-US"/>
                      </a:br>
                      <a:r>
                        <a:rPr lang="en-US"/>
                        <a:t>Ohm*cm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Δ</a:t>
                      </a:r>
                      <a:r>
                        <a:rPr lang="en-US"/>
                        <a:t>G</a:t>
                      </a:r>
                    </a:p>
                    <a:p>
                      <a:r>
                        <a:rPr lang="en-US"/>
                        <a:t>At 300K</a:t>
                      </a:r>
                      <a:br>
                        <a:rPr lang="en-US"/>
                      </a:br>
                      <a:r>
                        <a:rPr lang="en-US"/>
                        <a:t>(kJ/mol)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556737"/>
                  </a:ext>
                </a:extLst>
              </a:tr>
              <a:tr h="404152">
                <a:tc>
                  <a:txBody>
                    <a:bodyPr/>
                    <a:lstStyle/>
                    <a:p>
                      <a:r>
                        <a:rPr lang="en-US" sz="1600"/>
                        <a:t>SiO</a:t>
                      </a:r>
                      <a:r>
                        <a:rPr lang="en-US" sz="1600" baseline="-25000"/>
                        <a:t>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1E14-16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-856.4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55079"/>
                  </a:ext>
                </a:extLst>
              </a:tr>
              <a:tr h="404152">
                <a:tc>
                  <a:txBody>
                    <a:bodyPr/>
                    <a:lstStyle/>
                    <a:p>
                      <a:r>
                        <a:rPr lang="en-US" sz="1600" err="1"/>
                        <a:t>SiN</a:t>
                      </a:r>
                      <a:r>
                        <a:rPr lang="en-US" sz="1600" baseline="-25000" err="1"/>
                        <a:t>x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1E14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-111.8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88573"/>
                  </a:ext>
                </a:extLst>
              </a:tr>
              <a:tr h="404152">
                <a:tc>
                  <a:txBody>
                    <a:bodyPr/>
                    <a:lstStyle/>
                    <a:p>
                      <a:r>
                        <a:rPr lang="en-US" sz="1600" err="1"/>
                        <a:t>ZnO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8.2-9.3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-320.5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349632"/>
                  </a:ext>
                </a:extLst>
              </a:tr>
              <a:tr h="404152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Al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sz="1600" baseline="-2500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&gt;1E16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-1582.3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9162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1C652D-AD2F-1F85-0C0C-8361212C0DF7}"/>
              </a:ext>
            </a:extLst>
          </p:cNvPr>
          <p:cNvSpPr txBox="1"/>
          <p:nvPr/>
        </p:nvSpPr>
        <p:spPr>
          <a:xfrm>
            <a:off x="1763590" y="1593314"/>
            <a:ext cx="1920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/>
              <a:t>Suppression</a:t>
            </a:r>
          </a:p>
          <a:p>
            <a:pPr algn="ctr"/>
            <a:r>
              <a:rPr lang="en-US" b="1"/>
              <a:t>(</a:t>
            </a:r>
            <a:r>
              <a:rPr lang="en-US" sz="1800" b="1"/>
              <a:t>Passivation)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2E98-0D57-665E-26EC-44601415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54" y="7304"/>
            <a:ext cx="10515600" cy="838854"/>
          </a:xfrm>
        </p:spPr>
        <p:txBody>
          <a:bodyPr/>
          <a:lstStyle/>
          <a:p>
            <a:r>
              <a:rPr lang="en-US" b="1"/>
              <a:t>InAs Design with </a:t>
            </a:r>
            <a:r>
              <a:rPr lang="en-US" b="1" err="1"/>
              <a:t>AlAsSb</a:t>
            </a:r>
            <a:r>
              <a:rPr lang="en-US" b="1"/>
              <a:t> Barrier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2154A-7256-92A1-D955-D2B7C7B0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13">
            <a:extLst>
              <a:ext uri="{FF2B5EF4-FFF2-40B4-BE49-F238E27FC236}">
                <a16:creationId xmlns:a16="http://schemas.microsoft.com/office/drawing/2014/main" id="{52DAE1C2-AAA2-ABD8-655A-51AAE559D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641138"/>
              </p:ext>
            </p:extLst>
          </p:nvPr>
        </p:nvGraphicFramePr>
        <p:xfrm>
          <a:off x="197054" y="749933"/>
          <a:ext cx="6148248" cy="5590683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63685">
                  <a:extLst>
                    <a:ext uri="{9D8B030D-6E8A-4147-A177-3AD203B41FA5}">
                      <a16:colId xmlns:a16="http://schemas.microsoft.com/office/drawing/2014/main" val="696150185"/>
                    </a:ext>
                  </a:extLst>
                </a:gridCol>
                <a:gridCol w="1109240">
                  <a:extLst>
                    <a:ext uri="{9D8B030D-6E8A-4147-A177-3AD203B41FA5}">
                      <a16:colId xmlns:a16="http://schemas.microsoft.com/office/drawing/2014/main" val="258623313"/>
                    </a:ext>
                  </a:extLst>
                </a:gridCol>
                <a:gridCol w="1408252">
                  <a:extLst>
                    <a:ext uri="{9D8B030D-6E8A-4147-A177-3AD203B41FA5}">
                      <a16:colId xmlns:a16="http://schemas.microsoft.com/office/drawing/2014/main" val="2822862918"/>
                    </a:ext>
                  </a:extLst>
                </a:gridCol>
                <a:gridCol w="1686384">
                  <a:extLst>
                    <a:ext uri="{9D8B030D-6E8A-4147-A177-3AD203B41FA5}">
                      <a16:colId xmlns:a16="http://schemas.microsoft.com/office/drawing/2014/main" val="421752513"/>
                    </a:ext>
                  </a:extLst>
                </a:gridCol>
                <a:gridCol w="1280687">
                  <a:extLst>
                    <a:ext uri="{9D8B030D-6E8A-4147-A177-3AD203B41FA5}">
                      <a16:colId xmlns:a16="http://schemas.microsoft.com/office/drawing/2014/main" val="3341741855"/>
                    </a:ext>
                  </a:extLst>
                </a:gridCol>
              </a:tblGrid>
              <a:tr h="440438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Doping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18273"/>
                  </a:ext>
                </a:extLst>
              </a:tr>
              <a:tr h="79744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P+, 1e19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Low Ohmic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25909"/>
                  </a:ext>
                </a:extLst>
              </a:tr>
              <a:tr h="82057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Al</a:t>
                      </a:r>
                      <a:r>
                        <a:rPr lang="en-US" sz="1100" baseline="0"/>
                        <a:t>As</a:t>
                      </a:r>
                      <a:r>
                        <a:rPr lang="en-US" sz="1100" baseline="-25000"/>
                        <a:t>0.16</a:t>
                      </a:r>
                      <a:r>
                        <a:rPr lang="en-US" sz="1100" baseline="0"/>
                        <a:t>Sb</a:t>
                      </a:r>
                      <a:r>
                        <a:rPr lang="en-US" sz="1100" baseline="-25000"/>
                        <a:t>0.84</a:t>
                      </a:r>
                      <a:endParaRPr lang="en-US" sz="1100"/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 nm (baseline) (50, 150, 200 test thicknesses)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P, (doping study: 1e16 undoped, 5e16, 1e17, 1e18, 5e18) </a:t>
                      </a:r>
                      <a:endParaRPr lang="en-US" sz="110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Barrier Layer – Suppress electron diffusion current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/>
                        <a:t>~1.22eV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154162"/>
                  </a:ext>
                </a:extLst>
              </a:tr>
              <a:tr h="420257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P, 1e18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Suppress dark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547549"/>
                  </a:ext>
                </a:extLst>
              </a:tr>
              <a:tr h="445452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3500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P, 1e18</a:t>
                      </a:r>
                      <a:r>
                        <a:rPr lang="en-US" sz="1100">
                          <a:sym typeface="Wingdings" pitchFamily="2" charset="2"/>
                        </a:rPr>
                        <a:t></a:t>
                      </a:r>
                      <a:r>
                        <a:rPr lang="en-US" sz="1100"/>
                        <a:t>1e16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Linearly grading layer, thickness to ensure pure electron injection, prevent breakdown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04965"/>
                  </a:ext>
                </a:extLst>
              </a:tr>
              <a:tr h="82057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6000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Suppress tunneling and achieve high avalanche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0333"/>
                  </a:ext>
                </a:extLst>
              </a:tr>
              <a:tr h="59330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6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InAs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1000 nm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N, 1e16</a:t>
                      </a:r>
                    </a:p>
                    <a:p>
                      <a:pPr algn="ctr"/>
                      <a:r>
                        <a:rPr lang="en-US" sz="1100"/>
                        <a:t>(1e17, 1e18)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Reduce hole diffusion current</a:t>
                      </a:r>
                    </a:p>
                  </a:txBody>
                  <a:tcPr>
                    <a:solidFill>
                      <a:srgbClr val="953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11915"/>
                  </a:ext>
                </a:extLst>
              </a:tr>
              <a:tr h="593304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1000 nm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N+, 1e19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Reduce hole diffusion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552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862B15-11B7-5F25-5394-95278F975FEA}"/>
              </a:ext>
            </a:extLst>
          </p:cNvPr>
          <p:cNvSpPr txBox="1"/>
          <p:nvPr/>
        </p:nvSpPr>
        <p:spPr>
          <a:xfrm>
            <a:off x="7188426" y="713629"/>
            <a:ext cx="4775199" cy="17637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3F4443"/>
                </a:solidFill>
              </a:rPr>
              <a:t>Reduce dark current to increase gains and increase operating temperatures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3F4443"/>
                </a:solidFill>
              </a:rPr>
              <a:t>Thick multiplication region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3F4443"/>
                </a:solidFill>
              </a:rPr>
              <a:t>Low background doping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solidFill>
                  <a:srgbClr val="3F4443"/>
                </a:solidFill>
              </a:rPr>
              <a:t>Grading structure to reduce peak electric field</a:t>
            </a:r>
          </a:p>
        </p:txBody>
      </p:sp>
      <p:pic>
        <p:nvPicPr>
          <p:cNvPr id="13" name="Content Placeholder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1B4A57-2D24-E5C5-14E7-56E549015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02" y="2524184"/>
            <a:ext cx="5608798" cy="4022480"/>
          </a:xfrm>
          <a:prstGeom prst="rect">
            <a:avLst/>
          </a:prstGeom>
        </p:spPr>
      </p:pic>
      <p:pic>
        <p:nvPicPr>
          <p:cNvPr id="3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202B6CD-F853-680D-82B3-23A6F15DB9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02D634-24DA-2445-E858-373E05B6788F}"/>
              </a:ext>
            </a:extLst>
          </p:cNvPr>
          <p:cNvSpPr txBox="1"/>
          <p:nvPr/>
        </p:nvSpPr>
        <p:spPr>
          <a:xfrm>
            <a:off x="3093471" y="6627514"/>
            <a:ext cx="1005845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Times New Roman"/>
                <a:ea typeface="+mn-lt"/>
                <a:cs typeface="Times New Roman"/>
              </a:rPr>
              <a:t>Tan CH, Velichko A, Lim LW, Ng JS. Few-photon detection using InAs avalanche photodiodes. </a:t>
            </a:r>
            <a:r>
              <a:rPr lang="en-US" sz="900" err="1">
                <a:latin typeface="Times New Roman"/>
                <a:ea typeface="+mn-lt"/>
                <a:cs typeface="Times New Roman"/>
              </a:rPr>
              <a:t>Opt</a:t>
            </a:r>
            <a:r>
              <a:rPr lang="en-US" sz="900">
                <a:latin typeface="Times New Roman"/>
                <a:ea typeface="+mn-lt"/>
                <a:cs typeface="Times New Roman"/>
              </a:rPr>
              <a:t> Express. 2019 Feb 18;27(4):5835-5842. </a:t>
            </a:r>
            <a:r>
              <a:rPr lang="en-US" sz="900" err="1">
                <a:latin typeface="Times New Roman"/>
                <a:ea typeface="+mn-lt"/>
                <a:cs typeface="Times New Roman"/>
              </a:rPr>
              <a:t>doi</a:t>
            </a:r>
            <a:r>
              <a:rPr lang="en-US" sz="900">
                <a:latin typeface="Times New Roman"/>
                <a:ea typeface="+mn-lt"/>
                <a:cs typeface="Times New Roman"/>
              </a:rPr>
              <a:t>: 10.1364/OE.27.005835. PMID: 30876178.</a:t>
            </a:r>
            <a:endParaRPr lang="en-US" sz="1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12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FBF5-22C8-6B4B-9A2B-59B2607B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1804"/>
            <a:ext cx="10515600" cy="5355159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3F587-37FE-F78D-FA99-88E7869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4" y="0"/>
            <a:ext cx="11980696" cy="838854"/>
          </a:xfrm>
        </p:spPr>
        <p:txBody>
          <a:bodyPr>
            <a:normAutofit fontScale="90000"/>
          </a:bodyPr>
          <a:lstStyle/>
          <a:p>
            <a:r>
              <a:rPr lang="en-US" b="1"/>
              <a:t>InAs Barrier Structure Current-Voltage Measurement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63D5C0-6C60-2BFF-5105-E5F198632766}"/>
              </a:ext>
              <a:ext uri="{147F2762-F138-4A5C-976F-8EAC2B608ADB}">
                <a16:predDERef xmlns:a16="http://schemas.microsoft.com/office/drawing/2014/main" pred="{0B7EEE9B-10AC-B858-8C05-08F683E02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753830"/>
              </p:ext>
            </p:extLst>
          </p:nvPr>
        </p:nvGraphicFramePr>
        <p:xfrm>
          <a:off x="689113" y="821803"/>
          <a:ext cx="10664687" cy="589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96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8ED8B9-E543-5E97-33D6-11916D4DA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041" y="681037"/>
            <a:ext cx="9799863" cy="5667014"/>
          </a:xfrm>
        </p:spPr>
      </p:pic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3F587-37FE-F78D-FA99-88E7869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4" y="0"/>
            <a:ext cx="10515600" cy="838854"/>
          </a:xfrm>
        </p:spPr>
        <p:txBody>
          <a:bodyPr/>
          <a:lstStyle/>
          <a:p>
            <a:r>
              <a:rPr lang="en-US" b="1"/>
              <a:t>Planar Structure and Diffusion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77EE04A7-11DC-33E5-AE31-25F5A97C9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2506"/>
              </p:ext>
            </p:extLst>
          </p:nvPr>
        </p:nvGraphicFramePr>
        <p:xfrm>
          <a:off x="2032000" y="5523299"/>
          <a:ext cx="8128000" cy="82475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797070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9741430"/>
                    </a:ext>
                  </a:extLst>
                </a:gridCol>
              </a:tblGrid>
              <a:tr h="367552">
                <a:tc>
                  <a:txBody>
                    <a:bodyPr/>
                    <a:lstStyle/>
                    <a:p>
                      <a:r>
                        <a:rPr lang="en-US" sz="120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9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Eliminate surface leakage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High gain (&gt;100)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Diffusion/Implantation optimization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856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1E53E9-8243-2FEC-0512-EE933A1CE444}"/>
              </a:ext>
            </a:extLst>
          </p:cNvPr>
          <p:cNvSpPr txBox="1"/>
          <p:nvPr/>
        </p:nvSpPr>
        <p:spPr>
          <a:xfrm>
            <a:off x="33632" y="838854"/>
            <a:ext cx="6062368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Diffusant: Zn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Diffusing medium: </a:t>
            </a:r>
            <a:r>
              <a:rPr lang="en-US" sz="2400" err="1"/>
              <a:t>ZnO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Diffusion Process through thermal annealing</a:t>
            </a:r>
            <a:endParaRPr lang="en-US" sz="2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0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3F587-37FE-F78D-FA99-88E78696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04" y="0"/>
            <a:ext cx="10515600" cy="838854"/>
          </a:xfrm>
        </p:spPr>
        <p:txBody>
          <a:bodyPr/>
          <a:lstStyle/>
          <a:p>
            <a:r>
              <a:rPr lang="en-US" b="1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AC674-1BE0-0D41-4B36-0E7D412C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04" y="1643449"/>
            <a:ext cx="11142496" cy="4533514"/>
          </a:xfrm>
        </p:spPr>
        <p:txBody>
          <a:bodyPr/>
          <a:lstStyle/>
          <a:p>
            <a:r>
              <a:rPr lang="en-US"/>
              <a:t>InAs is a material system of interest for 2 µm APDs</a:t>
            </a:r>
          </a:p>
          <a:p>
            <a:r>
              <a:rPr lang="en-US"/>
              <a:t>The primary driver of dark current in InAs APDs is surface leakage and can be reduced through barrier engineering and planar structures</a:t>
            </a:r>
          </a:p>
          <a:p>
            <a:r>
              <a:rPr lang="en-US"/>
              <a:t>AFRL and OSU are working in collaboration on optimizing the diffusion process for InAs APDs</a:t>
            </a:r>
          </a:p>
        </p:txBody>
      </p:sp>
    </p:spTree>
    <p:extLst>
      <p:ext uri="{BB962C8B-B14F-4D97-AF65-F5344CB8AC3E}">
        <p14:creationId xmlns:p14="http://schemas.microsoft.com/office/powerpoint/2010/main" val="331313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B489-8F00-49A5-AB73-4AD120B8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08" y="-170201"/>
            <a:ext cx="10972800" cy="1143000"/>
          </a:xfrm>
        </p:spPr>
        <p:txBody>
          <a:bodyPr/>
          <a:lstStyle/>
          <a:p>
            <a:r>
              <a:rPr lang="en-US" b="1"/>
              <a:t>References (Noise comparison)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D1451-B0DF-4FD4-8BCA-58F14CA2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96" y="763074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[1] Rockwell, A. K., Ren, M., Woodson, M., Jones, A. H., March, S. D., Tan, Y., Yuan, Y., Sun, Y.,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Hool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R., Maddox, S. J., Lee, M. L., Ghosh, A. W., Campbell, J. C. and Bank, S. R., “Toward deterministic construction of low noise avalanche photodetector materials,” Appl. Phys. Lett.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(10), 102106 (2018)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[2]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Goh, Y. L., Ng, J. S., Tan, C. H., Ng, W. K. and David, J. P. R., “Excess noise measurement in In0.53Ga0.47As,” IEEE Photonics Technol. Lett.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(11), 2412–2414 (2005)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[3]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Ng, J. S., Tan, C. H., David, J. P. R., Hill, G. and Rees, G. J., “Field dependence of impact ionization coefficients in In/sub 0_53/Ga/sub 0_47/As,” IEEE Trans. Electron Devices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(4), 901–905 (2003).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[4]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Hwang, S., Shim, J. and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Yoo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K., “A 10-Gb/s planar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InGaAs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InP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avalanche photodiode with a thin multiplication layer fabricated by using recess-etching and single-diffusion processes,” J. Korean Phys. Soc.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(1), 253–260 (2006)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[5]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Zhao, Y. and He, S., “The experimental investigation on dark current for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InGaAs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InP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avalanche photodiodes,” Microelectron. Eng.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19–23 (2012).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[6]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Woodson, M. E., Ren, M., Maddox, S. J., Chen, Y., Bank, S. R. and Campbell, J. C., “Low-noise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AlInAsSb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avalanche photodiode,” Appl. Phys. Lett.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(8), 081102 (2016)</a:t>
            </a:r>
            <a:endParaRPr lang="en-US" sz="90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[7]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Cook, L. W., Bulman, G. E. and Stillman, G. E., “Electron and hole impact ionization coefficients in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InP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determined by photomultiplication measurements,” Appl. Phys. Lett.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(7), 589–591 (1982).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[8]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Li, N., Sidhu, R., Li, X., Ma, F., Zheng, X., Wang, S.,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Karve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Demiguel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S., Holmes, A. L. and Campbell, J. C., “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InGaAs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InAlAs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avalanche photodiode with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undepleted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absorber,” Appl. Phys. Lett.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(13), 2175–2177 (2003).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[9]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Yuan, Y., Zheng, J., Tan, Y., Peng, Y., Rockwell, A.-K., Bank, S. R., Ghosh, A. and Campbell, J. C., “Temperature dependence of the ionization coefficients of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InAlAs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AlGaAs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digital alloys,” Photon. Res., PRJ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(8), 794–799 (2018).</a:t>
            </a:r>
          </a:p>
          <a:p>
            <a:pPr marL="0" indent="0">
              <a:buNone/>
            </a:pPr>
            <a:r>
              <a:rPr lang="en-US" sz="900">
                <a:latin typeface="+mj-lt"/>
                <a:cs typeface="Times New Roman" panose="02020603050405020304" pitchFamily="18" charset="0"/>
              </a:rPr>
              <a:t>[10]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Zheng, X. G., Hsu, J., Hurst, J. B., Li, X., Wang, S., Sun, X., Holmes, A. L., Campbell, J. C., Huntington, A. S. and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Coldren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L. A., “Long-wavelength In/sub 0.53/Ga/sub 0.47/As-In/sub 0.52/Al/sub 0.48/As large-area avalanche photodiodes and arrays,” IEEE J. Quantum Electron.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(8), 1068–1073 (2004).</a:t>
            </a:r>
          </a:p>
          <a:p>
            <a:pPr marL="0" indent="0">
              <a:buNone/>
            </a:pPr>
            <a:r>
              <a:rPr lang="en-US" sz="90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[11] 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M. E. Woodson, M. Ren, S. J. Maddox, Y. Chen, S. R. Bank, and J. C. Campbell, “Low-noise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AlInAsSb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avalanche photodiode,” </a:t>
            </a:r>
            <a:r>
              <a:rPr lang="en-US" sz="900" i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Appl. Phys. Lett.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vol. 108, no. 8, p. 081102, Feb. 2016,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10.1063/1.4942372.</a:t>
            </a:r>
          </a:p>
          <a:p>
            <a:pPr marL="0" indent="0">
              <a:buNone/>
            </a:pPr>
            <a:r>
              <a:rPr lang="en-US" sz="900">
                <a:latin typeface="+mj-lt"/>
              </a:rPr>
              <a:t>[12]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Zheng, J., Yuan, Y., Tan, Y., Peng, Y., Rockwell, A. K., Bank, S. R., Ghosh, A. W. and Campbell, J. C., “Digital Alloy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InAlAs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Avalanche Photodiodes,” J. Lightwave Technol., JLT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</a:rPr>
              <a:t>36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(17), 3580–3585 (2018).</a:t>
            </a:r>
          </a:p>
          <a:p>
            <a:pPr marL="0" indent="0">
              <a:buNone/>
            </a:pPr>
            <a:r>
              <a:rPr lang="en-US" sz="900">
                <a:latin typeface="+mj-lt"/>
              </a:rPr>
              <a:t>[13]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Yi, X.,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Xie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, S., Liang, B., Lim, L. W., Cheong, J. S., Debnath, M. C., Huffaker, D. L., Tan, C. H. and David, J. P. R., “Extremely low excess noise and high sensitivity AlAs0.56Sb0.44 avalanche photodiodes,” Nature Photonics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</a:rPr>
              <a:t>13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(10), 683–686 (2019).</a:t>
            </a:r>
          </a:p>
          <a:p>
            <a:pPr marL="0" indent="0">
              <a:buNone/>
            </a:pPr>
            <a:r>
              <a:rPr lang="en-US" sz="900">
                <a:latin typeface="+mj-lt"/>
                <a:ea typeface="Times New Roman" panose="02020603050405020304" pitchFamily="18" charset="0"/>
              </a:rPr>
              <a:t>[14] </a:t>
            </a:r>
            <a:r>
              <a:rPr lang="en-US" sz="900">
                <a:latin typeface="+mj-lt"/>
              </a:rPr>
              <a:t>Y. Kang </a:t>
            </a:r>
            <a:r>
              <a:rPr lang="en-US" sz="900" i="1">
                <a:latin typeface="+mj-lt"/>
              </a:rPr>
              <a:t>et al.</a:t>
            </a:r>
            <a:r>
              <a:rPr lang="en-US" sz="900">
                <a:latin typeface="+mj-lt"/>
              </a:rPr>
              <a:t>, “Epitaxially-grown Ge/Si avalanche photodiodes for 1.3 </a:t>
            </a:r>
            <a:r>
              <a:rPr lang="el-GR" sz="900">
                <a:latin typeface="+mj-lt"/>
              </a:rPr>
              <a:t>μ</a:t>
            </a:r>
            <a:r>
              <a:rPr lang="en-US" sz="900">
                <a:latin typeface="+mj-lt"/>
              </a:rPr>
              <a:t>m light detection,” </a:t>
            </a:r>
            <a:r>
              <a:rPr lang="en-US" sz="900" i="1">
                <a:latin typeface="+mj-lt"/>
              </a:rPr>
              <a:t>Opt. Express</a:t>
            </a:r>
            <a:r>
              <a:rPr lang="en-US" sz="900">
                <a:latin typeface="+mj-lt"/>
              </a:rPr>
              <a:t>, vol. 16, no. 13, pp. 9365–9371, 2008, [Online]. Available: </a:t>
            </a:r>
            <a:r>
              <a:rPr lang="en-US" sz="900">
                <a:latin typeface="+mj-lt"/>
                <a:hlinkClick r:id="rId2"/>
              </a:rPr>
              <a:t>https://www.osapublishing.org/abstract.cfm?uri=oe-16-13-9365</a:t>
            </a:r>
            <a:endParaRPr lang="en-US" sz="900">
              <a:latin typeface="+mj-lt"/>
            </a:endParaRPr>
          </a:p>
          <a:p>
            <a:pPr marL="0" indent="0">
              <a:buNone/>
            </a:pPr>
            <a:r>
              <a:rPr lang="en-US" sz="900">
                <a:latin typeface="+mj-lt"/>
                <a:ea typeface="Times New Roman" panose="02020603050405020304" pitchFamily="18" charset="0"/>
              </a:rPr>
              <a:t>[15]</a:t>
            </a:r>
            <a:r>
              <a:rPr lang="en-US" sz="900">
                <a:latin typeface="+mj-lt"/>
              </a:rPr>
              <a:t> H.-D. Liu </a:t>
            </a:r>
            <a:r>
              <a:rPr lang="en-US" sz="900" i="1">
                <a:latin typeface="+mj-lt"/>
              </a:rPr>
              <a:t>et al.</a:t>
            </a:r>
            <a:r>
              <a:rPr lang="en-US" sz="900">
                <a:latin typeface="+mj-lt"/>
              </a:rPr>
              <a:t>, “Avalanche photodiode punch-through gain determination through excess noise analysis,” </a:t>
            </a:r>
            <a:r>
              <a:rPr lang="en-US" sz="900" i="1">
                <a:latin typeface="+mj-lt"/>
              </a:rPr>
              <a:t>J. Appl. Phys.</a:t>
            </a:r>
            <a:r>
              <a:rPr lang="en-US" sz="900">
                <a:latin typeface="+mj-lt"/>
              </a:rPr>
              <a:t>, vol. 106, no. 6, p. 064507, Sep. 2009, </a:t>
            </a:r>
            <a:r>
              <a:rPr lang="en-US" sz="900" err="1">
                <a:latin typeface="+mj-lt"/>
              </a:rPr>
              <a:t>doi</a:t>
            </a:r>
            <a:r>
              <a:rPr lang="en-US" sz="900">
                <a:latin typeface="+mj-lt"/>
              </a:rPr>
              <a:t>: 10.1063/1.3226659.</a:t>
            </a:r>
            <a:endParaRPr lang="en-US" sz="90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>
                <a:latin typeface="+mj-lt"/>
              </a:rPr>
              <a:t>[16]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Lee, S., Winslow, M.,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Grein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, C. H., Kodati, S. H., Jones, A. H., Fink, D. R., Das, P., Hayat, M. M., Ronningen, T. J., Campbell, J. C. and Krishna, S., “Engineering of impact ionization characteristics in In0.53Ga0.47As/Al0.48In0.52As superlattice avalanche photodiodes on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InP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substrate,” Scientific Reports </a:t>
            </a:r>
            <a:r>
              <a:rPr lang="en-US" sz="900" b="1">
                <a:effectLst/>
                <a:latin typeface="+mj-lt"/>
                <a:ea typeface="Times New Roman" panose="02020603050405020304" pitchFamily="18" charset="0"/>
              </a:rPr>
              <a:t>10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(16735) (2020).</a:t>
            </a:r>
          </a:p>
          <a:p>
            <a:pPr marL="0" indent="0">
              <a:buNone/>
            </a:pPr>
            <a:r>
              <a:rPr lang="en-US" sz="900">
                <a:latin typeface="+mj-lt"/>
                <a:ea typeface="Times New Roman" panose="02020603050405020304" pitchFamily="18" charset="0"/>
              </a:rPr>
              <a:t>[17]</a:t>
            </a:r>
            <a:r>
              <a:rPr lang="en-US" sz="900">
                <a:latin typeface="+mj-lt"/>
              </a:rPr>
              <a:t> W. Sun </a:t>
            </a:r>
            <a:r>
              <a:rPr lang="en-US" sz="900" i="1">
                <a:latin typeface="+mj-lt"/>
              </a:rPr>
              <a:t>et al.</a:t>
            </a:r>
            <a:r>
              <a:rPr lang="en-US" sz="900">
                <a:latin typeface="+mj-lt"/>
              </a:rPr>
              <a:t>, “High-Gain </a:t>
            </a:r>
            <a:r>
              <a:rPr lang="en-US" sz="900" err="1">
                <a:latin typeface="+mj-lt"/>
              </a:rPr>
              <a:t>InAs</a:t>
            </a:r>
            <a:r>
              <a:rPr lang="en-US" sz="900">
                <a:latin typeface="+mj-lt"/>
              </a:rPr>
              <a:t> Avalanche Photodiodes,” </a:t>
            </a:r>
            <a:r>
              <a:rPr lang="en-US" sz="900" i="1">
                <a:latin typeface="+mj-lt"/>
              </a:rPr>
              <a:t>IEEE J. Quantum Electron.</a:t>
            </a:r>
            <a:r>
              <a:rPr lang="en-US" sz="900">
                <a:latin typeface="+mj-lt"/>
              </a:rPr>
              <a:t>, vol. 49, no. 2, pp. 154–161, Feb. 2013, </a:t>
            </a:r>
            <a:r>
              <a:rPr lang="en-US" sz="900" err="1">
                <a:latin typeface="+mj-lt"/>
              </a:rPr>
              <a:t>doi</a:t>
            </a:r>
            <a:r>
              <a:rPr lang="en-US" sz="900">
                <a:latin typeface="+mj-lt"/>
              </a:rPr>
              <a:t>: 10.1109/JQE.2012.2233462.</a:t>
            </a:r>
          </a:p>
          <a:p>
            <a:pPr marL="0" indent="0">
              <a:buNone/>
            </a:pP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[18]</a:t>
            </a:r>
            <a:r>
              <a:rPr lang="en-US" sz="900">
                <a:latin typeface="+mj-lt"/>
              </a:rPr>
              <a:t> W. Sun, S. J. Maddox, S. R. Bank, and J. C. Campbell, “Record high gain from </a:t>
            </a:r>
            <a:r>
              <a:rPr lang="en-US" sz="900" err="1">
                <a:latin typeface="+mj-lt"/>
              </a:rPr>
              <a:t>InAs</a:t>
            </a:r>
            <a:r>
              <a:rPr lang="en-US" sz="900">
                <a:latin typeface="+mj-lt"/>
              </a:rPr>
              <a:t> avalanche photodiodes at room temperature,” in </a:t>
            </a:r>
            <a:r>
              <a:rPr lang="en-US" sz="900" i="1">
                <a:latin typeface="+mj-lt"/>
              </a:rPr>
              <a:t>72nd Device Research Conference</a:t>
            </a:r>
            <a:r>
              <a:rPr lang="en-US" sz="900">
                <a:latin typeface="+mj-lt"/>
              </a:rPr>
              <a:t>, Jun. 2014, pp. 47–48. </a:t>
            </a:r>
            <a:r>
              <a:rPr lang="en-US" sz="900" err="1">
                <a:latin typeface="+mj-lt"/>
              </a:rPr>
              <a:t>doi</a:t>
            </a:r>
            <a:r>
              <a:rPr lang="en-US" sz="900">
                <a:latin typeface="+mj-lt"/>
              </a:rPr>
              <a:t>: 10.1109/DRC.2014.6872293.</a:t>
            </a:r>
          </a:p>
          <a:p>
            <a:pPr marL="0" indent="0">
              <a:buNone/>
            </a:pP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[19]</a:t>
            </a:r>
            <a:r>
              <a:rPr lang="en-US" sz="900">
                <a:latin typeface="+mj-lt"/>
              </a:rPr>
              <a:t> S. D. March, A. H. Jones, J. C. Campbell, and S. R. Bank, “Multistep staircase avalanche photodiodes with extremely low noise and deterministic amplification,” </a:t>
            </a:r>
            <a:r>
              <a:rPr lang="en-US" sz="900" i="1">
                <a:latin typeface="+mj-lt"/>
              </a:rPr>
              <a:t>Nat. Photonics</a:t>
            </a:r>
            <a:r>
              <a:rPr lang="en-US" sz="900">
                <a:latin typeface="+mj-lt"/>
              </a:rPr>
              <a:t>, vol. 15, no. 6, pp. 468–474, May 2021, </a:t>
            </a:r>
            <a:r>
              <a:rPr lang="en-US" sz="900" err="1">
                <a:latin typeface="+mj-lt"/>
              </a:rPr>
              <a:t>doi</a:t>
            </a:r>
            <a:r>
              <a:rPr lang="en-US" sz="900">
                <a:latin typeface="+mj-lt"/>
              </a:rPr>
              <a:t>: 10.1038/s41566-021-00814-x.</a:t>
            </a:r>
            <a:endParaRPr lang="en-US" sz="90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900">
                <a:latin typeface="+mj-lt"/>
              </a:rPr>
              <a:t>[20] O. </a:t>
            </a:r>
            <a:r>
              <a:rPr lang="en-US" sz="900" err="1">
                <a:latin typeface="+mj-lt"/>
              </a:rPr>
              <a:t>Gravrand</a:t>
            </a:r>
            <a:r>
              <a:rPr lang="en-US" sz="900">
                <a:latin typeface="+mj-lt"/>
              </a:rPr>
              <a:t> </a:t>
            </a:r>
            <a:r>
              <a:rPr lang="en-US" sz="900" i="1">
                <a:latin typeface="+mj-lt"/>
              </a:rPr>
              <a:t>et al.</a:t>
            </a:r>
            <a:r>
              <a:rPr lang="en-US" sz="900">
                <a:latin typeface="+mj-lt"/>
              </a:rPr>
              <a:t>, “HgCdTe detectors for space and science imaging: General issues and latest achievements,” </a:t>
            </a:r>
            <a:r>
              <a:rPr lang="en-US" sz="900" i="1">
                <a:latin typeface="+mj-lt"/>
              </a:rPr>
              <a:t>J. Electron. Mater.</a:t>
            </a:r>
            <a:r>
              <a:rPr lang="en-US" sz="900">
                <a:latin typeface="+mj-lt"/>
              </a:rPr>
              <a:t>, vol. 45, no. 9, pp. 4532–4541, Sep. 2016.</a:t>
            </a:r>
          </a:p>
          <a:p>
            <a:pPr marL="0" indent="0">
              <a:buNone/>
            </a:pPr>
            <a:r>
              <a:rPr lang="en-US" sz="900">
                <a:latin typeface="+mj-lt"/>
              </a:rPr>
              <a:t>[21] S. Lee </a:t>
            </a:r>
            <a:r>
              <a:rPr lang="en-US" sz="900" i="1">
                <a:latin typeface="+mj-lt"/>
              </a:rPr>
              <a:t>et al.</a:t>
            </a:r>
            <a:r>
              <a:rPr lang="en-US" sz="900">
                <a:latin typeface="+mj-lt"/>
              </a:rPr>
              <a:t>, “Low noise Al0.85Ga0.15As0.56Sb0.44 avalanche photodiodes on </a:t>
            </a:r>
            <a:r>
              <a:rPr lang="en-US" sz="900" err="1">
                <a:latin typeface="+mj-lt"/>
              </a:rPr>
              <a:t>InP</a:t>
            </a:r>
            <a:r>
              <a:rPr lang="en-US" sz="900">
                <a:latin typeface="+mj-lt"/>
              </a:rPr>
              <a:t> substrates,” </a:t>
            </a:r>
            <a:r>
              <a:rPr lang="en-US" sz="900" i="1">
                <a:latin typeface="+mj-lt"/>
              </a:rPr>
              <a:t>Appl. Phys. Lett.</a:t>
            </a:r>
            <a:r>
              <a:rPr lang="en-US" sz="900">
                <a:latin typeface="+mj-lt"/>
              </a:rPr>
              <a:t>, vol. 118, no. 8, p. 081106, Feb. 2021, </a:t>
            </a:r>
            <a:r>
              <a:rPr lang="en-US" sz="900" err="1">
                <a:latin typeface="+mj-lt"/>
              </a:rPr>
              <a:t>doi</a:t>
            </a:r>
            <a:r>
              <a:rPr lang="en-US" sz="900">
                <a:latin typeface="+mj-lt"/>
              </a:rPr>
              <a:t>: 10.1063/5.0035571.</a:t>
            </a:r>
          </a:p>
          <a:p>
            <a:pPr marL="0" indent="0">
              <a:buNone/>
            </a:pP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[22]S. H. Kodati </a:t>
            </a:r>
            <a:r>
              <a:rPr lang="en-US" sz="900" i="1">
                <a:effectLst/>
                <a:latin typeface="+mj-lt"/>
                <a:ea typeface="Times New Roman" panose="02020603050405020304" pitchFamily="18" charset="0"/>
              </a:rPr>
              <a:t>et al.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, “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AlInAsSb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avalanche photodiodes on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InP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 substrates,” </a:t>
            </a:r>
            <a:r>
              <a:rPr lang="en-US" sz="900" i="1">
                <a:effectLst/>
                <a:latin typeface="+mj-lt"/>
                <a:ea typeface="Times New Roman" panose="02020603050405020304" pitchFamily="18" charset="0"/>
              </a:rPr>
              <a:t>Appl. Phys. Lett.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, vol. 118, no. 9, p. 091101, Mar. 2021, </a:t>
            </a:r>
            <a:r>
              <a:rPr lang="en-US" sz="900" err="1">
                <a:effectLst/>
                <a:latin typeface="+mj-lt"/>
                <a:ea typeface="Times New Roman" panose="02020603050405020304" pitchFamily="18" charset="0"/>
              </a:rPr>
              <a:t>doi</a:t>
            </a:r>
            <a:r>
              <a:rPr lang="en-US" sz="900">
                <a:effectLst/>
                <a:latin typeface="+mj-lt"/>
                <a:ea typeface="Times New Roman" panose="02020603050405020304" pitchFamily="18" charset="0"/>
              </a:rPr>
              <a:t>: 10.1063/5.0039399.</a:t>
            </a:r>
          </a:p>
          <a:p>
            <a:pPr marL="0" indent="0">
              <a:buNone/>
            </a:pPr>
            <a:endParaRPr lang="en-US" sz="1000">
              <a:latin typeface="+mj-lt"/>
            </a:endParaRPr>
          </a:p>
          <a:p>
            <a:pPr marL="0" indent="0">
              <a:buNone/>
            </a:pPr>
            <a:endParaRPr lang="en-US" sz="100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>
              <a:latin typeface="+mj-lt"/>
            </a:endParaRPr>
          </a:p>
          <a:p>
            <a:endParaRPr lang="en-US" sz="1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FE03F-E4ED-47BA-9747-457AD803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5C8D-4834-AC45-9607-CDD4E1B34B0F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2837595-5B8F-F3E0-6A1D-7EC5DC23B7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49" y="1745246"/>
            <a:ext cx="11318701" cy="29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Background and Motivation: 2 µm LIDAR</vt:lpstr>
      <vt:lpstr>Reduction in Surface Leakage Current</vt:lpstr>
      <vt:lpstr>Passivation and Field Engineering</vt:lpstr>
      <vt:lpstr>InAs Design with AlAsSb Barrier Layer</vt:lpstr>
      <vt:lpstr>InAs Barrier Structure Current-Voltage Measurement</vt:lpstr>
      <vt:lpstr>Planar Structure and Diffusion</vt:lpstr>
      <vt:lpstr>Summary</vt:lpstr>
      <vt:lpstr>References (Noise comparison)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revision>1</cp:revision>
  <dcterms:created xsi:type="dcterms:W3CDTF">2021-07-16T13:59:28Z</dcterms:created>
  <dcterms:modified xsi:type="dcterms:W3CDTF">2022-10-19T15:56:26Z</dcterms:modified>
</cp:coreProperties>
</file>