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2" r:id="rId4"/>
    <p:sldId id="263" r:id="rId5"/>
    <p:sldId id="266" r:id="rId6"/>
    <p:sldId id="264"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92"/>
  </p:normalViewPr>
  <p:slideViewPr>
    <p:cSldViewPr snapToGrid="0" snapToObjects="1">
      <p:cViewPr varScale="1">
        <p:scale>
          <a:sx n="97" d="100"/>
          <a:sy n="97" d="100"/>
        </p:scale>
        <p:origin x="55" y="1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B4E6-1EED-724F-A921-252B19BE7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D05935-7DBD-EA47-ADB0-D3BFE19022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7031D-AE0A-CC45-9240-9DECD0B1277C}"/>
              </a:ext>
            </a:extLst>
          </p:cNvPr>
          <p:cNvSpPr>
            <a:spLocks noGrp="1"/>
          </p:cNvSpPr>
          <p:nvPr>
            <p:ph type="dt" sz="half" idx="10"/>
          </p:nvPr>
        </p:nvSpPr>
        <p:spPr/>
        <p:txBody>
          <a:bodyPr/>
          <a:lstStyle/>
          <a:p>
            <a:fld id="{AC9AD470-FFF2-E74E-B11B-54DFFFEAB419}" type="datetimeFigureOut">
              <a:rPr lang="en-US" smtClean="0"/>
              <a:t>11/15/22</a:t>
            </a:fld>
            <a:endParaRPr lang="en-US"/>
          </a:p>
        </p:txBody>
      </p:sp>
      <p:sp>
        <p:nvSpPr>
          <p:cNvPr id="5" name="Footer Placeholder 4">
            <a:extLst>
              <a:ext uri="{FF2B5EF4-FFF2-40B4-BE49-F238E27FC236}">
                <a16:creationId xmlns:a16="http://schemas.microsoft.com/office/drawing/2014/main" id="{A895E46A-936D-F646-BFF0-2EA16D7D8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AFA06-229E-9243-9CF2-A7A84A530AC4}"/>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316929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1D5A-A3C2-C449-A109-3F3402216D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5E3382-6CA3-9649-9464-AD13B8DEF4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E06A7-E396-164A-81DE-88B7557C513C}"/>
              </a:ext>
            </a:extLst>
          </p:cNvPr>
          <p:cNvSpPr>
            <a:spLocks noGrp="1"/>
          </p:cNvSpPr>
          <p:nvPr>
            <p:ph type="dt" sz="half" idx="10"/>
          </p:nvPr>
        </p:nvSpPr>
        <p:spPr/>
        <p:txBody>
          <a:bodyPr/>
          <a:lstStyle/>
          <a:p>
            <a:fld id="{AC9AD470-FFF2-E74E-B11B-54DFFFEAB419}" type="datetimeFigureOut">
              <a:rPr lang="en-US" smtClean="0"/>
              <a:t>11/15/22</a:t>
            </a:fld>
            <a:endParaRPr lang="en-US"/>
          </a:p>
        </p:txBody>
      </p:sp>
      <p:sp>
        <p:nvSpPr>
          <p:cNvPr id="5" name="Footer Placeholder 4">
            <a:extLst>
              <a:ext uri="{FF2B5EF4-FFF2-40B4-BE49-F238E27FC236}">
                <a16:creationId xmlns:a16="http://schemas.microsoft.com/office/drawing/2014/main" id="{D78A69C1-E170-D54A-B407-B83239983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04DE5-9F6B-1D4A-ABDA-DDFB3393FB40}"/>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412940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2FF63-25D2-5148-AF24-59B4488B5F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07B968-010E-484D-9986-225BE1F30D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C979A-D73C-AB49-B924-2A0F6DA2BA6C}"/>
              </a:ext>
            </a:extLst>
          </p:cNvPr>
          <p:cNvSpPr>
            <a:spLocks noGrp="1"/>
          </p:cNvSpPr>
          <p:nvPr>
            <p:ph type="dt" sz="half" idx="10"/>
          </p:nvPr>
        </p:nvSpPr>
        <p:spPr/>
        <p:txBody>
          <a:bodyPr/>
          <a:lstStyle/>
          <a:p>
            <a:fld id="{AC9AD470-FFF2-E74E-B11B-54DFFFEAB419}" type="datetimeFigureOut">
              <a:rPr lang="en-US" smtClean="0"/>
              <a:t>11/15/22</a:t>
            </a:fld>
            <a:endParaRPr lang="en-US"/>
          </a:p>
        </p:txBody>
      </p:sp>
      <p:sp>
        <p:nvSpPr>
          <p:cNvPr id="5" name="Footer Placeholder 4">
            <a:extLst>
              <a:ext uri="{FF2B5EF4-FFF2-40B4-BE49-F238E27FC236}">
                <a16:creationId xmlns:a16="http://schemas.microsoft.com/office/drawing/2014/main" id="{E5FA754F-D4DB-1045-A761-744C58D14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21C49-8436-5A47-B7E0-7D3672C9659E}"/>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369490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C9DD-0C62-B64F-A1C0-3E385E5C0F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4BFC7-E0C1-0F47-B58B-A4DFD94B9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C4E77-F06B-0447-A36B-FD210FD5CD73}"/>
              </a:ext>
            </a:extLst>
          </p:cNvPr>
          <p:cNvSpPr>
            <a:spLocks noGrp="1"/>
          </p:cNvSpPr>
          <p:nvPr>
            <p:ph type="dt" sz="half" idx="10"/>
          </p:nvPr>
        </p:nvSpPr>
        <p:spPr/>
        <p:txBody>
          <a:bodyPr/>
          <a:lstStyle/>
          <a:p>
            <a:fld id="{AC9AD470-FFF2-E74E-B11B-54DFFFEAB419}" type="datetimeFigureOut">
              <a:rPr lang="en-US" smtClean="0"/>
              <a:t>11/15/22</a:t>
            </a:fld>
            <a:endParaRPr lang="en-US"/>
          </a:p>
        </p:txBody>
      </p:sp>
      <p:sp>
        <p:nvSpPr>
          <p:cNvPr id="5" name="Footer Placeholder 4">
            <a:extLst>
              <a:ext uri="{FF2B5EF4-FFF2-40B4-BE49-F238E27FC236}">
                <a16:creationId xmlns:a16="http://schemas.microsoft.com/office/drawing/2014/main" id="{42D5AE28-58E4-3A47-9FE6-5893A9AD9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9C007-7F22-2F47-A7CD-0003414281F6}"/>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18543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BFB7-11C0-6D4F-BCF2-E17642C1C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9D3FF-84B9-DA40-B96F-95F95B6E74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BF532B-1859-964D-BC32-28B37BC95FC6}"/>
              </a:ext>
            </a:extLst>
          </p:cNvPr>
          <p:cNvSpPr>
            <a:spLocks noGrp="1"/>
          </p:cNvSpPr>
          <p:nvPr>
            <p:ph type="dt" sz="half" idx="10"/>
          </p:nvPr>
        </p:nvSpPr>
        <p:spPr/>
        <p:txBody>
          <a:bodyPr/>
          <a:lstStyle/>
          <a:p>
            <a:fld id="{AC9AD470-FFF2-E74E-B11B-54DFFFEAB419}" type="datetimeFigureOut">
              <a:rPr lang="en-US" smtClean="0"/>
              <a:t>11/15/22</a:t>
            </a:fld>
            <a:endParaRPr lang="en-US"/>
          </a:p>
        </p:txBody>
      </p:sp>
      <p:sp>
        <p:nvSpPr>
          <p:cNvPr id="5" name="Footer Placeholder 4">
            <a:extLst>
              <a:ext uri="{FF2B5EF4-FFF2-40B4-BE49-F238E27FC236}">
                <a16:creationId xmlns:a16="http://schemas.microsoft.com/office/drawing/2014/main" id="{A3B996B8-8EBF-564E-BC34-16CA120AF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09273-2ED4-7B47-8D93-759FC7AA8E3B}"/>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393342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21E2-3DDD-E547-A458-37776FC1A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5EA11-D4FC-134A-B58A-4A23AB97AB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E436E-6BBD-AF45-AD76-BD249F8B8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FAD812-7C10-CD47-A7DD-14E4907C204B}"/>
              </a:ext>
            </a:extLst>
          </p:cNvPr>
          <p:cNvSpPr>
            <a:spLocks noGrp="1"/>
          </p:cNvSpPr>
          <p:nvPr>
            <p:ph type="dt" sz="half" idx="10"/>
          </p:nvPr>
        </p:nvSpPr>
        <p:spPr/>
        <p:txBody>
          <a:bodyPr/>
          <a:lstStyle/>
          <a:p>
            <a:fld id="{AC9AD470-FFF2-E74E-B11B-54DFFFEAB419}" type="datetimeFigureOut">
              <a:rPr lang="en-US" smtClean="0"/>
              <a:t>11/15/22</a:t>
            </a:fld>
            <a:endParaRPr lang="en-US"/>
          </a:p>
        </p:txBody>
      </p:sp>
      <p:sp>
        <p:nvSpPr>
          <p:cNvPr id="6" name="Footer Placeholder 5">
            <a:extLst>
              <a:ext uri="{FF2B5EF4-FFF2-40B4-BE49-F238E27FC236}">
                <a16:creationId xmlns:a16="http://schemas.microsoft.com/office/drawing/2014/main" id="{096A14BD-AEB1-E241-A355-281A34B9B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46FC8E-F43F-9443-A814-822B8261A2A9}"/>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185895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D678-4F32-B146-B801-399306655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2FB1E5-39AF-054B-A897-671C08195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717D83-B182-4141-83D7-77B41241D0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7C77D8-72D8-B844-8901-16C03E477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C1D851-95BA-474D-B9F2-925DC36AB9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7D761B-2120-3344-81D1-808E167803A9}"/>
              </a:ext>
            </a:extLst>
          </p:cNvPr>
          <p:cNvSpPr>
            <a:spLocks noGrp="1"/>
          </p:cNvSpPr>
          <p:nvPr>
            <p:ph type="dt" sz="half" idx="10"/>
          </p:nvPr>
        </p:nvSpPr>
        <p:spPr/>
        <p:txBody>
          <a:bodyPr/>
          <a:lstStyle/>
          <a:p>
            <a:fld id="{AC9AD470-FFF2-E74E-B11B-54DFFFEAB419}" type="datetimeFigureOut">
              <a:rPr lang="en-US" smtClean="0"/>
              <a:t>11/15/22</a:t>
            </a:fld>
            <a:endParaRPr lang="en-US"/>
          </a:p>
        </p:txBody>
      </p:sp>
      <p:sp>
        <p:nvSpPr>
          <p:cNvPr id="8" name="Footer Placeholder 7">
            <a:extLst>
              <a:ext uri="{FF2B5EF4-FFF2-40B4-BE49-F238E27FC236}">
                <a16:creationId xmlns:a16="http://schemas.microsoft.com/office/drawing/2014/main" id="{FDB50943-096E-294F-AA19-B473E3AB47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29738E-70E4-9B4B-9A0E-2333FA8E915E}"/>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230000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0346-CDD0-824A-A259-BBE55F380E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577BD-F2FB-0E40-8C9A-EBFE7BFC71FB}"/>
              </a:ext>
            </a:extLst>
          </p:cNvPr>
          <p:cNvSpPr>
            <a:spLocks noGrp="1"/>
          </p:cNvSpPr>
          <p:nvPr>
            <p:ph type="dt" sz="half" idx="10"/>
          </p:nvPr>
        </p:nvSpPr>
        <p:spPr/>
        <p:txBody>
          <a:bodyPr/>
          <a:lstStyle/>
          <a:p>
            <a:fld id="{AC9AD470-FFF2-E74E-B11B-54DFFFEAB419}" type="datetimeFigureOut">
              <a:rPr lang="en-US" smtClean="0"/>
              <a:t>11/15/22</a:t>
            </a:fld>
            <a:endParaRPr lang="en-US"/>
          </a:p>
        </p:txBody>
      </p:sp>
      <p:sp>
        <p:nvSpPr>
          <p:cNvPr id="4" name="Footer Placeholder 3">
            <a:extLst>
              <a:ext uri="{FF2B5EF4-FFF2-40B4-BE49-F238E27FC236}">
                <a16:creationId xmlns:a16="http://schemas.microsoft.com/office/drawing/2014/main" id="{940E913A-5F0C-454E-BE70-9DF609AD90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707F23-56E1-B141-B418-CEE0623E3402}"/>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216050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76D35-8D32-3343-894D-D237503A0010}"/>
              </a:ext>
            </a:extLst>
          </p:cNvPr>
          <p:cNvSpPr>
            <a:spLocks noGrp="1"/>
          </p:cNvSpPr>
          <p:nvPr>
            <p:ph type="dt" sz="half" idx="10"/>
          </p:nvPr>
        </p:nvSpPr>
        <p:spPr/>
        <p:txBody>
          <a:bodyPr/>
          <a:lstStyle/>
          <a:p>
            <a:fld id="{AC9AD470-FFF2-E74E-B11B-54DFFFEAB419}" type="datetimeFigureOut">
              <a:rPr lang="en-US" smtClean="0"/>
              <a:t>11/15/22</a:t>
            </a:fld>
            <a:endParaRPr lang="en-US"/>
          </a:p>
        </p:txBody>
      </p:sp>
      <p:sp>
        <p:nvSpPr>
          <p:cNvPr id="3" name="Footer Placeholder 2">
            <a:extLst>
              <a:ext uri="{FF2B5EF4-FFF2-40B4-BE49-F238E27FC236}">
                <a16:creationId xmlns:a16="http://schemas.microsoft.com/office/drawing/2014/main" id="{75743131-994F-424F-A3FC-8A74944561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816002-8DC6-BD4C-A2CF-495BD7162DE8}"/>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31964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CB5A-5B22-2346-ABC6-621F09119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D2638-A53E-8B40-9AFA-0628993E64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6514B0-ADEE-054C-BF16-C9530708E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7FCC5-691F-874F-A34A-4A05EBBF1306}"/>
              </a:ext>
            </a:extLst>
          </p:cNvPr>
          <p:cNvSpPr>
            <a:spLocks noGrp="1"/>
          </p:cNvSpPr>
          <p:nvPr>
            <p:ph type="dt" sz="half" idx="10"/>
          </p:nvPr>
        </p:nvSpPr>
        <p:spPr/>
        <p:txBody>
          <a:bodyPr/>
          <a:lstStyle/>
          <a:p>
            <a:fld id="{AC9AD470-FFF2-E74E-B11B-54DFFFEAB419}" type="datetimeFigureOut">
              <a:rPr lang="en-US" smtClean="0"/>
              <a:t>11/15/22</a:t>
            </a:fld>
            <a:endParaRPr lang="en-US"/>
          </a:p>
        </p:txBody>
      </p:sp>
      <p:sp>
        <p:nvSpPr>
          <p:cNvPr id="6" name="Footer Placeholder 5">
            <a:extLst>
              <a:ext uri="{FF2B5EF4-FFF2-40B4-BE49-F238E27FC236}">
                <a16:creationId xmlns:a16="http://schemas.microsoft.com/office/drawing/2014/main" id="{8AA0D3E1-717B-284E-946A-5F7F74C80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C7E59-EAAA-7841-B116-8896B595B0A4}"/>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164777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0D52-9B99-914A-AE2A-333ADFD1B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BCBA36-4CAB-4C47-8187-86FDBD5731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4488A7-297F-FA4A-AE8F-7F137977F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D918A-7A06-9646-98E3-A0520A49FBB3}"/>
              </a:ext>
            </a:extLst>
          </p:cNvPr>
          <p:cNvSpPr>
            <a:spLocks noGrp="1"/>
          </p:cNvSpPr>
          <p:nvPr>
            <p:ph type="dt" sz="half" idx="10"/>
          </p:nvPr>
        </p:nvSpPr>
        <p:spPr/>
        <p:txBody>
          <a:bodyPr/>
          <a:lstStyle/>
          <a:p>
            <a:fld id="{AC9AD470-FFF2-E74E-B11B-54DFFFEAB419}" type="datetimeFigureOut">
              <a:rPr lang="en-US" smtClean="0"/>
              <a:t>11/15/22</a:t>
            </a:fld>
            <a:endParaRPr lang="en-US"/>
          </a:p>
        </p:txBody>
      </p:sp>
      <p:sp>
        <p:nvSpPr>
          <p:cNvPr id="6" name="Footer Placeholder 5">
            <a:extLst>
              <a:ext uri="{FF2B5EF4-FFF2-40B4-BE49-F238E27FC236}">
                <a16:creationId xmlns:a16="http://schemas.microsoft.com/office/drawing/2014/main" id="{644C0FB6-6809-1544-B988-B2D1AC4C1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28AA6-B713-EB46-B45F-10E91CAD793B}"/>
              </a:ext>
            </a:extLst>
          </p:cNvPr>
          <p:cNvSpPr>
            <a:spLocks noGrp="1"/>
          </p:cNvSpPr>
          <p:nvPr>
            <p:ph type="sldNum" sz="quarter" idx="12"/>
          </p:nvPr>
        </p:nvSpPr>
        <p:spPr/>
        <p:txBody>
          <a:bodyPr/>
          <a:lstStyle/>
          <a:p>
            <a:fld id="{62AE09B5-49C3-3545-B0BD-7C0BFACD443B}" type="slidenum">
              <a:rPr lang="en-US" smtClean="0"/>
              <a:t>‹#›</a:t>
            </a:fld>
            <a:endParaRPr lang="en-US"/>
          </a:p>
        </p:txBody>
      </p:sp>
    </p:spTree>
    <p:extLst>
      <p:ext uri="{BB962C8B-B14F-4D97-AF65-F5344CB8AC3E}">
        <p14:creationId xmlns:p14="http://schemas.microsoft.com/office/powerpoint/2010/main" val="70924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20ABD-EE86-F749-95A1-42BE23B31B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560C2C-C9C8-B840-B977-327F4FC07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8B0C8-258B-554A-AD80-28F254835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AD470-FFF2-E74E-B11B-54DFFFEAB419}" type="datetimeFigureOut">
              <a:rPr lang="en-US" smtClean="0"/>
              <a:t>11/15/22</a:t>
            </a:fld>
            <a:endParaRPr lang="en-US"/>
          </a:p>
        </p:txBody>
      </p:sp>
      <p:sp>
        <p:nvSpPr>
          <p:cNvPr id="5" name="Footer Placeholder 4">
            <a:extLst>
              <a:ext uri="{FF2B5EF4-FFF2-40B4-BE49-F238E27FC236}">
                <a16:creationId xmlns:a16="http://schemas.microsoft.com/office/drawing/2014/main" id="{E105511C-23F0-164C-B66E-17EA084E9B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6CE248-A631-D744-9E8D-E8BFE6556F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E09B5-49C3-3545-B0BD-7C0BFACD443B}" type="slidenum">
              <a:rPr lang="en-US" smtClean="0"/>
              <a:t>‹#›</a:t>
            </a:fld>
            <a:endParaRPr lang="en-US"/>
          </a:p>
        </p:txBody>
      </p:sp>
    </p:spTree>
    <p:extLst>
      <p:ext uri="{BB962C8B-B14F-4D97-AF65-F5344CB8AC3E}">
        <p14:creationId xmlns:p14="http://schemas.microsoft.com/office/powerpoint/2010/main" val="2542665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0EB38A-5B81-0841-BCCF-9AB1F286BF59}"/>
              </a:ext>
            </a:extLst>
          </p:cNvPr>
          <p:cNvSpPr>
            <a:spLocks noGrp="1"/>
          </p:cNvSpPr>
          <p:nvPr>
            <p:ph type="body" idx="1"/>
          </p:nvPr>
        </p:nvSpPr>
        <p:spPr>
          <a:xfrm>
            <a:off x="2404996" y="1889761"/>
            <a:ext cx="2281304" cy="3939937"/>
          </a:xfrm>
        </p:spPr>
        <p:txBody>
          <a:bodyPr>
            <a:normAutofit fontScale="92500"/>
          </a:bodyPr>
          <a:lstStyle/>
          <a:p>
            <a:pPr>
              <a:lnSpc>
                <a:spcPct val="150000"/>
              </a:lnSpc>
            </a:pPr>
            <a:r>
              <a:rPr lang="en-US" dirty="0">
                <a:solidFill>
                  <a:schemeClr val="tx1">
                    <a:lumMod val="75000"/>
                    <a:lumOff val="25000"/>
                  </a:schemeClr>
                </a:solidFill>
              </a:rPr>
              <a:t>Student:</a:t>
            </a:r>
          </a:p>
          <a:p>
            <a:pPr>
              <a:lnSpc>
                <a:spcPct val="150000"/>
              </a:lnSpc>
            </a:pPr>
            <a:r>
              <a:rPr lang="en-US" dirty="0">
                <a:solidFill>
                  <a:schemeClr val="tx1">
                    <a:lumMod val="75000"/>
                    <a:lumOff val="25000"/>
                  </a:schemeClr>
                </a:solidFill>
              </a:rPr>
              <a:t>Student Email:</a:t>
            </a:r>
          </a:p>
          <a:p>
            <a:pPr>
              <a:lnSpc>
                <a:spcPct val="150000"/>
              </a:lnSpc>
            </a:pPr>
            <a:r>
              <a:rPr lang="en-US" dirty="0">
                <a:solidFill>
                  <a:schemeClr val="tx1">
                    <a:lumMod val="75000"/>
                    <a:lumOff val="25000"/>
                  </a:schemeClr>
                </a:solidFill>
              </a:rPr>
              <a:t>Faculty:</a:t>
            </a:r>
          </a:p>
          <a:p>
            <a:pPr>
              <a:lnSpc>
                <a:spcPct val="150000"/>
              </a:lnSpc>
            </a:pPr>
            <a:r>
              <a:rPr lang="en-US" dirty="0">
                <a:solidFill>
                  <a:schemeClr val="tx1">
                    <a:lumMod val="75000"/>
                    <a:lumOff val="25000"/>
                  </a:schemeClr>
                </a:solidFill>
              </a:rPr>
              <a:t>Faculty Email:</a:t>
            </a:r>
          </a:p>
          <a:p>
            <a:pPr>
              <a:lnSpc>
                <a:spcPct val="150000"/>
              </a:lnSpc>
            </a:pPr>
            <a:r>
              <a:rPr lang="en-US" dirty="0">
                <a:solidFill>
                  <a:schemeClr val="tx1">
                    <a:lumMod val="75000"/>
                    <a:lumOff val="25000"/>
                  </a:schemeClr>
                </a:solidFill>
              </a:rPr>
              <a:t>AFRL Sponsor:</a:t>
            </a:r>
          </a:p>
          <a:p>
            <a:pPr>
              <a:lnSpc>
                <a:spcPct val="150000"/>
              </a:lnSpc>
            </a:pPr>
            <a:r>
              <a:rPr lang="en-US" dirty="0">
                <a:solidFill>
                  <a:schemeClr val="tx1">
                    <a:lumMod val="75000"/>
                    <a:lumOff val="25000"/>
                  </a:schemeClr>
                </a:solidFill>
              </a:rPr>
              <a:t>AFRL Directorate:</a:t>
            </a:r>
            <a:endParaRPr lang="en-US" sz="1800" dirty="0">
              <a:solidFill>
                <a:schemeClr val="tx1">
                  <a:lumMod val="75000"/>
                  <a:lumOff val="25000"/>
                </a:schemeClr>
              </a:solidFill>
            </a:endParaRPr>
          </a:p>
        </p:txBody>
      </p:sp>
      <p:pic>
        <p:nvPicPr>
          <p:cNvPr id="5" name="Picture 4" descr="Logo&#10;&#10;Description automatically generated">
            <a:extLst>
              <a:ext uri="{FF2B5EF4-FFF2-40B4-BE49-F238E27FC236}">
                <a16:creationId xmlns:a16="http://schemas.microsoft.com/office/drawing/2014/main" id="{3EA9FBFD-E846-F647-93FC-EE455740E1CB}"/>
              </a:ext>
            </a:extLst>
          </p:cNvPr>
          <p:cNvPicPr>
            <a:picLocks noChangeAspect="1"/>
          </p:cNvPicPr>
          <p:nvPr/>
        </p:nvPicPr>
        <p:blipFill>
          <a:blip r:embed="rId2"/>
          <a:stretch>
            <a:fillRect/>
          </a:stretch>
        </p:blipFill>
        <p:spPr>
          <a:xfrm>
            <a:off x="72570" y="6226631"/>
            <a:ext cx="2011680" cy="558799"/>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CAC3F0D6-04C5-6C4E-B9C6-383D0B43926A}"/>
              </a:ext>
            </a:extLst>
          </p:cNvPr>
          <p:cNvPicPr>
            <a:picLocks noChangeAspect="1"/>
          </p:cNvPicPr>
          <p:nvPr/>
        </p:nvPicPr>
        <p:blipFill>
          <a:blip r:embed="rId3"/>
          <a:stretch>
            <a:fillRect/>
          </a:stretch>
        </p:blipFill>
        <p:spPr>
          <a:xfrm>
            <a:off x="72570" y="72570"/>
            <a:ext cx="2011680" cy="804672"/>
          </a:xfrm>
          <a:prstGeom prst="rect">
            <a:avLst/>
          </a:prstGeom>
        </p:spPr>
      </p:pic>
      <p:pic>
        <p:nvPicPr>
          <p:cNvPr id="9" name="Picture 8" descr="Logo, icon&#10;&#10;Description automatically generated">
            <a:extLst>
              <a:ext uri="{FF2B5EF4-FFF2-40B4-BE49-F238E27FC236}">
                <a16:creationId xmlns:a16="http://schemas.microsoft.com/office/drawing/2014/main" id="{0608B782-F8BF-E24F-B397-45968D3D4159}"/>
              </a:ext>
            </a:extLst>
          </p:cNvPr>
          <p:cNvPicPr>
            <a:picLocks noChangeAspect="1"/>
          </p:cNvPicPr>
          <p:nvPr/>
        </p:nvPicPr>
        <p:blipFill>
          <a:blip r:embed="rId4"/>
          <a:stretch>
            <a:fillRect/>
          </a:stretch>
        </p:blipFill>
        <p:spPr>
          <a:xfrm>
            <a:off x="10107750" y="72570"/>
            <a:ext cx="2011680" cy="749234"/>
          </a:xfrm>
          <a:prstGeom prst="rect">
            <a:avLst/>
          </a:prstGeom>
        </p:spPr>
      </p:pic>
      <p:sp>
        <p:nvSpPr>
          <p:cNvPr id="11" name="TextBox 10">
            <a:extLst>
              <a:ext uri="{FF2B5EF4-FFF2-40B4-BE49-F238E27FC236}">
                <a16:creationId xmlns:a16="http://schemas.microsoft.com/office/drawing/2014/main" id="{4A1FADE1-C177-8C4C-BF1C-622837E8F1E8}"/>
              </a:ext>
            </a:extLst>
          </p:cNvPr>
          <p:cNvSpPr txBox="1"/>
          <p:nvPr/>
        </p:nvSpPr>
        <p:spPr>
          <a:xfrm>
            <a:off x="2491707" y="336097"/>
            <a:ext cx="7365305" cy="1569660"/>
          </a:xfrm>
          <a:prstGeom prst="rect">
            <a:avLst/>
          </a:prstGeom>
          <a:noFill/>
        </p:spPr>
        <p:txBody>
          <a:bodyPr wrap="square" rtlCol="0">
            <a:spAutoFit/>
          </a:bodyPr>
          <a:lstStyle/>
          <a:p>
            <a:pPr algn="ctr"/>
            <a:r>
              <a:rPr lang="en-US" sz="3200" b="1" dirty="0"/>
              <a:t>AN EXPERIMENTAL INVESTIGATION INTO THE EFFECTS OF INLET SWIRL ON THE COMPRESSION SYSTEM OF A JET ENGINE</a:t>
            </a:r>
          </a:p>
        </p:txBody>
      </p:sp>
      <p:sp>
        <p:nvSpPr>
          <p:cNvPr id="13" name="Rectangle 12">
            <a:extLst>
              <a:ext uri="{FF2B5EF4-FFF2-40B4-BE49-F238E27FC236}">
                <a16:creationId xmlns:a16="http://schemas.microsoft.com/office/drawing/2014/main" id="{BF358490-A0F6-B243-A712-809756481001}"/>
              </a:ext>
            </a:extLst>
          </p:cNvPr>
          <p:cNvSpPr/>
          <p:nvPr/>
        </p:nvSpPr>
        <p:spPr>
          <a:xfrm>
            <a:off x="3564835" y="1889762"/>
            <a:ext cx="6205467"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22D90C-60A7-E44C-8129-F177D2275F9D}"/>
              </a:ext>
            </a:extLst>
          </p:cNvPr>
          <p:cNvSpPr/>
          <p:nvPr/>
        </p:nvSpPr>
        <p:spPr>
          <a:xfrm>
            <a:off x="4214192" y="2543203"/>
            <a:ext cx="5556110"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655E2D-B87F-3849-BABB-17C9A9F6396C}"/>
              </a:ext>
            </a:extLst>
          </p:cNvPr>
          <p:cNvSpPr/>
          <p:nvPr/>
        </p:nvSpPr>
        <p:spPr>
          <a:xfrm>
            <a:off x="3564835" y="3165449"/>
            <a:ext cx="6205466"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A05CDE-DD5A-B245-BF6D-AC38601DAB8A}"/>
              </a:ext>
            </a:extLst>
          </p:cNvPr>
          <p:cNvSpPr/>
          <p:nvPr/>
        </p:nvSpPr>
        <p:spPr>
          <a:xfrm>
            <a:off x="4214191" y="3787695"/>
            <a:ext cx="5572813"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76B66B-4A4B-9E4D-BA06-22744C1F05E4}"/>
              </a:ext>
            </a:extLst>
          </p:cNvPr>
          <p:cNvSpPr/>
          <p:nvPr/>
        </p:nvSpPr>
        <p:spPr>
          <a:xfrm>
            <a:off x="4532241" y="4441136"/>
            <a:ext cx="5254763"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FABCD9-7A27-5D4C-825F-E3CC67F91D79}"/>
              </a:ext>
            </a:extLst>
          </p:cNvPr>
          <p:cNvSpPr/>
          <p:nvPr/>
        </p:nvSpPr>
        <p:spPr>
          <a:xfrm>
            <a:off x="4532242" y="5063382"/>
            <a:ext cx="5254761" cy="5471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C8BE691-AF07-C248-841F-B952730487EB}"/>
              </a:ext>
            </a:extLst>
          </p:cNvPr>
          <p:cNvSpPr txBox="1"/>
          <p:nvPr/>
        </p:nvSpPr>
        <p:spPr>
          <a:xfrm>
            <a:off x="3564835" y="1978927"/>
            <a:ext cx="5976730" cy="369332"/>
          </a:xfrm>
          <a:prstGeom prst="rect">
            <a:avLst/>
          </a:prstGeom>
          <a:noFill/>
        </p:spPr>
        <p:txBody>
          <a:bodyPr wrap="square" rtlCol="0">
            <a:spAutoFit/>
          </a:bodyPr>
          <a:lstStyle/>
          <a:p>
            <a:r>
              <a:rPr lang="en-US" dirty="0">
                <a:solidFill>
                  <a:schemeClr val="bg1">
                    <a:lumMod val="50000"/>
                  </a:schemeClr>
                </a:solidFill>
              </a:rPr>
              <a:t>Marcus Acton</a:t>
            </a:r>
          </a:p>
        </p:txBody>
      </p:sp>
      <p:sp>
        <p:nvSpPr>
          <p:cNvPr id="20" name="TextBox 19">
            <a:extLst>
              <a:ext uri="{FF2B5EF4-FFF2-40B4-BE49-F238E27FC236}">
                <a16:creationId xmlns:a16="http://schemas.microsoft.com/office/drawing/2014/main" id="{1669CABD-C9D9-7946-98EB-68D6EF8BC808}"/>
              </a:ext>
            </a:extLst>
          </p:cNvPr>
          <p:cNvSpPr txBox="1"/>
          <p:nvPr/>
        </p:nvSpPr>
        <p:spPr>
          <a:xfrm>
            <a:off x="4214191" y="2646975"/>
            <a:ext cx="5327374" cy="369332"/>
          </a:xfrm>
          <a:prstGeom prst="rect">
            <a:avLst/>
          </a:prstGeom>
          <a:noFill/>
        </p:spPr>
        <p:txBody>
          <a:bodyPr wrap="square" rtlCol="0">
            <a:spAutoFit/>
          </a:bodyPr>
          <a:lstStyle/>
          <a:p>
            <a:r>
              <a:rPr lang="en-US" dirty="0">
                <a:solidFill>
                  <a:schemeClr val="bg1">
                    <a:lumMod val="50000"/>
                  </a:schemeClr>
                </a:solidFill>
              </a:rPr>
              <a:t>acton.12@wright.edu</a:t>
            </a:r>
          </a:p>
        </p:txBody>
      </p:sp>
      <p:sp>
        <p:nvSpPr>
          <p:cNvPr id="21" name="TextBox 20">
            <a:extLst>
              <a:ext uri="{FF2B5EF4-FFF2-40B4-BE49-F238E27FC236}">
                <a16:creationId xmlns:a16="http://schemas.microsoft.com/office/drawing/2014/main" id="{E3ED2263-2E17-7A4A-9F1D-355F5F4EB651}"/>
              </a:ext>
            </a:extLst>
          </p:cNvPr>
          <p:cNvSpPr txBox="1"/>
          <p:nvPr/>
        </p:nvSpPr>
        <p:spPr>
          <a:xfrm>
            <a:off x="3571461" y="3275695"/>
            <a:ext cx="5970104" cy="369332"/>
          </a:xfrm>
          <a:prstGeom prst="rect">
            <a:avLst/>
          </a:prstGeom>
          <a:noFill/>
        </p:spPr>
        <p:txBody>
          <a:bodyPr wrap="square" rtlCol="0">
            <a:spAutoFit/>
          </a:bodyPr>
          <a:lstStyle/>
          <a:p>
            <a:r>
              <a:rPr lang="en-US" dirty="0">
                <a:solidFill>
                  <a:schemeClr val="bg1">
                    <a:lumMod val="50000"/>
                  </a:schemeClr>
                </a:solidFill>
              </a:rPr>
              <a:t>Dr. Mitch Wolff</a:t>
            </a:r>
          </a:p>
        </p:txBody>
      </p:sp>
      <p:sp>
        <p:nvSpPr>
          <p:cNvPr id="22" name="TextBox 21">
            <a:extLst>
              <a:ext uri="{FF2B5EF4-FFF2-40B4-BE49-F238E27FC236}">
                <a16:creationId xmlns:a16="http://schemas.microsoft.com/office/drawing/2014/main" id="{B761992D-E1B3-574E-886B-20AB8536078A}"/>
              </a:ext>
            </a:extLst>
          </p:cNvPr>
          <p:cNvSpPr txBox="1"/>
          <p:nvPr/>
        </p:nvSpPr>
        <p:spPr>
          <a:xfrm>
            <a:off x="4214191" y="3906013"/>
            <a:ext cx="5327374" cy="369332"/>
          </a:xfrm>
          <a:prstGeom prst="rect">
            <a:avLst/>
          </a:prstGeom>
          <a:noFill/>
        </p:spPr>
        <p:txBody>
          <a:bodyPr wrap="square" rtlCol="0">
            <a:spAutoFit/>
          </a:bodyPr>
          <a:lstStyle/>
          <a:p>
            <a:r>
              <a:rPr lang="en-US" dirty="0">
                <a:solidFill>
                  <a:schemeClr val="bg1">
                    <a:lumMod val="50000"/>
                  </a:schemeClr>
                </a:solidFill>
              </a:rPr>
              <a:t>mitch.wolff@wright.edu</a:t>
            </a:r>
          </a:p>
        </p:txBody>
      </p:sp>
      <p:sp>
        <p:nvSpPr>
          <p:cNvPr id="23" name="TextBox 22">
            <a:extLst>
              <a:ext uri="{FF2B5EF4-FFF2-40B4-BE49-F238E27FC236}">
                <a16:creationId xmlns:a16="http://schemas.microsoft.com/office/drawing/2014/main" id="{04CB6E95-77F8-4643-9D7A-2DA17EBE2A2C}"/>
              </a:ext>
            </a:extLst>
          </p:cNvPr>
          <p:cNvSpPr txBox="1"/>
          <p:nvPr/>
        </p:nvSpPr>
        <p:spPr>
          <a:xfrm>
            <a:off x="4532241" y="4549947"/>
            <a:ext cx="5009324" cy="369332"/>
          </a:xfrm>
          <a:prstGeom prst="rect">
            <a:avLst/>
          </a:prstGeom>
          <a:noFill/>
        </p:spPr>
        <p:txBody>
          <a:bodyPr wrap="square" rtlCol="0">
            <a:spAutoFit/>
          </a:bodyPr>
          <a:lstStyle/>
          <a:p>
            <a:r>
              <a:rPr lang="en-US" dirty="0">
                <a:solidFill>
                  <a:schemeClr val="bg1">
                    <a:lumMod val="50000"/>
                  </a:schemeClr>
                </a:solidFill>
              </a:rPr>
              <a:t>Dr. Mike List</a:t>
            </a:r>
          </a:p>
        </p:txBody>
      </p:sp>
      <p:sp>
        <p:nvSpPr>
          <p:cNvPr id="24" name="TextBox 23">
            <a:extLst>
              <a:ext uri="{FF2B5EF4-FFF2-40B4-BE49-F238E27FC236}">
                <a16:creationId xmlns:a16="http://schemas.microsoft.com/office/drawing/2014/main" id="{D6565DF7-80A5-064B-BEB3-02016047B264}"/>
              </a:ext>
            </a:extLst>
          </p:cNvPr>
          <p:cNvSpPr txBox="1"/>
          <p:nvPr/>
        </p:nvSpPr>
        <p:spPr>
          <a:xfrm>
            <a:off x="4532241" y="5178667"/>
            <a:ext cx="5009324" cy="369332"/>
          </a:xfrm>
          <a:prstGeom prst="rect">
            <a:avLst/>
          </a:prstGeom>
          <a:noFill/>
        </p:spPr>
        <p:txBody>
          <a:bodyPr wrap="square" rtlCol="0">
            <a:spAutoFit/>
          </a:bodyPr>
          <a:lstStyle/>
          <a:p>
            <a:r>
              <a:rPr lang="en-US" dirty="0">
                <a:solidFill>
                  <a:schemeClr val="bg1">
                    <a:lumMod val="50000"/>
                  </a:schemeClr>
                </a:solidFill>
              </a:rPr>
              <a:t>RQ – Aerospace Systems</a:t>
            </a:r>
          </a:p>
        </p:txBody>
      </p:sp>
      <p:sp>
        <p:nvSpPr>
          <p:cNvPr id="28" name="TextBox 27">
            <a:extLst>
              <a:ext uri="{FF2B5EF4-FFF2-40B4-BE49-F238E27FC236}">
                <a16:creationId xmlns:a16="http://schemas.microsoft.com/office/drawing/2014/main" id="{E25FA753-72F4-754B-2475-1AE38943B798}"/>
              </a:ext>
            </a:extLst>
          </p:cNvPr>
          <p:cNvSpPr txBox="1"/>
          <p:nvPr/>
        </p:nvSpPr>
        <p:spPr>
          <a:xfrm>
            <a:off x="4640992" y="6134331"/>
            <a:ext cx="662923" cy="369332"/>
          </a:xfrm>
          <a:prstGeom prst="rect">
            <a:avLst/>
          </a:prstGeom>
          <a:noFill/>
        </p:spPr>
        <p:txBody>
          <a:bodyPr wrap="square" rtlCol="0">
            <a:spAutoFit/>
          </a:bodyPr>
          <a:lstStyle/>
          <a:p>
            <a:r>
              <a:rPr lang="en-US" dirty="0">
                <a:solidFill>
                  <a:schemeClr val="tx1">
                    <a:lumMod val="85000"/>
                    <a:lumOff val="15000"/>
                  </a:schemeClr>
                </a:solidFill>
              </a:rPr>
              <a:t>PA #:</a:t>
            </a:r>
          </a:p>
        </p:txBody>
      </p:sp>
      <p:pic>
        <p:nvPicPr>
          <p:cNvPr id="31" name="Picture 30">
            <a:extLst>
              <a:ext uri="{FF2B5EF4-FFF2-40B4-BE49-F238E27FC236}">
                <a16:creationId xmlns:a16="http://schemas.microsoft.com/office/drawing/2014/main" id="{B5346231-6258-3D4F-6E5C-024D937DB8B2}"/>
              </a:ext>
            </a:extLst>
          </p:cNvPr>
          <p:cNvPicPr>
            <a:picLocks noChangeAspect="1"/>
          </p:cNvPicPr>
          <p:nvPr/>
        </p:nvPicPr>
        <p:blipFill>
          <a:blip r:embed="rId5"/>
          <a:stretch>
            <a:fillRect/>
          </a:stretch>
        </p:blipFill>
        <p:spPr>
          <a:xfrm>
            <a:off x="10107750" y="5829698"/>
            <a:ext cx="2011680" cy="952121"/>
          </a:xfrm>
          <a:prstGeom prst="rect">
            <a:avLst/>
          </a:prstGeom>
        </p:spPr>
      </p:pic>
      <p:sp>
        <p:nvSpPr>
          <p:cNvPr id="2" name="TextBox 1">
            <a:extLst>
              <a:ext uri="{FF2B5EF4-FFF2-40B4-BE49-F238E27FC236}">
                <a16:creationId xmlns:a16="http://schemas.microsoft.com/office/drawing/2014/main" id="{8732BFED-9371-9000-40EB-C06AE12CEE00}"/>
              </a:ext>
            </a:extLst>
          </p:cNvPr>
          <p:cNvSpPr txBox="1"/>
          <p:nvPr/>
        </p:nvSpPr>
        <p:spPr>
          <a:xfrm>
            <a:off x="5192022" y="6152571"/>
            <a:ext cx="1800225" cy="369332"/>
          </a:xfrm>
          <a:prstGeom prst="rect">
            <a:avLst/>
          </a:prstGeom>
          <a:noFill/>
        </p:spPr>
        <p:txBody>
          <a:bodyPr wrap="square">
            <a:spAutoFit/>
          </a:bodyPr>
          <a:lstStyle/>
          <a:p>
            <a:r>
              <a:rPr lang="en-US" dirty="0"/>
              <a:t>AFRL-2022-5435</a:t>
            </a:r>
          </a:p>
        </p:txBody>
      </p:sp>
      <p:sp>
        <p:nvSpPr>
          <p:cNvPr id="6" name="TextBox 5">
            <a:extLst>
              <a:ext uri="{FF2B5EF4-FFF2-40B4-BE49-F238E27FC236}">
                <a16:creationId xmlns:a16="http://schemas.microsoft.com/office/drawing/2014/main" id="{F85851FA-04FC-BBD9-83F8-3F86E269EBD6}"/>
              </a:ext>
            </a:extLst>
          </p:cNvPr>
          <p:cNvSpPr txBox="1"/>
          <p:nvPr/>
        </p:nvSpPr>
        <p:spPr>
          <a:xfrm>
            <a:off x="2889031" y="6426596"/>
            <a:ext cx="6014545" cy="307777"/>
          </a:xfrm>
          <a:prstGeom prst="rect">
            <a:avLst/>
          </a:prstGeom>
          <a:noFill/>
        </p:spPr>
        <p:txBody>
          <a:bodyPr wrap="square">
            <a:spAutoFit/>
          </a:bodyPr>
          <a:lstStyle/>
          <a:p>
            <a:r>
              <a:rPr lang="en-US" sz="1400" dirty="0"/>
              <a:t>Distribution Statement A: Approved for Public Release; Distribution is unlimited.</a:t>
            </a:r>
          </a:p>
        </p:txBody>
      </p:sp>
    </p:spTree>
    <p:extLst>
      <p:ext uri="{BB962C8B-B14F-4D97-AF65-F5344CB8AC3E}">
        <p14:creationId xmlns:p14="http://schemas.microsoft.com/office/powerpoint/2010/main" val="397180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436650" y="1954567"/>
            <a:ext cx="11318701" cy="2948866"/>
          </a:xfrm>
          <a:prstGeom prst="rect">
            <a:avLst/>
          </a:prstGeom>
        </p:spPr>
      </p:pic>
      <p:pic>
        <p:nvPicPr>
          <p:cNvPr id="21" name="Picture 20">
            <a:extLst>
              <a:ext uri="{FF2B5EF4-FFF2-40B4-BE49-F238E27FC236}">
                <a16:creationId xmlns:a16="http://schemas.microsoft.com/office/drawing/2014/main" id="{6794BC52-B9F3-49F9-A95F-EBC65790F788}"/>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1348" t="13081" r="42057" b="18111"/>
          <a:stretch/>
        </p:blipFill>
        <p:spPr>
          <a:xfrm>
            <a:off x="925115" y="1608247"/>
            <a:ext cx="1574288" cy="1614038"/>
          </a:xfrm>
          <a:prstGeom prst="rect">
            <a:avLst/>
          </a:prstGeom>
        </p:spPr>
      </p:pic>
      <p:sp>
        <p:nvSpPr>
          <p:cNvPr id="22" name="Oval 21">
            <a:extLst>
              <a:ext uri="{FF2B5EF4-FFF2-40B4-BE49-F238E27FC236}">
                <a16:creationId xmlns:a16="http://schemas.microsoft.com/office/drawing/2014/main" id="{18A0448F-1919-4ECC-BC47-21AF5DB63FCF}"/>
              </a:ext>
            </a:extLst>
          </p:cNvPr>
          <p:cNvSpPr/>
          <p:nvPr/>
        </p:nvSpPr>
        <p:spPr>
          <a:xfrm>
            <a:off x="1227333" y="2079910"/>
            <a:ext cx="969851" cy="919006"/>
          </a:xfrm>
          <a:prstGeom prst="ellipse">
            <a:avLst/>
          </a:prstGeom>
          <a:noFill/>
          <a:ln w="57150">
            <a:solidFill>
              <a:srgbClr val="FF0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79AC714-5695-2B45-85FB-55BAFE0D9F60}"/>
              </a:ext>
            </a:extLst>
          </p:cNvPr>
          <p:cNvSpPr txBox="1"/>
          <p:nvPr/>
        </p:nvSpPr>
        <p:spPr>
          <a:xfrm>
            <a:off x="4703182" y="6435666"/>
            <a:ext cx="662923" cy="369332"/>
          </a:xfrm>
          <a:prstGeom prst="rect">
            <a:avLst/>
          </a:prstGeom>
          <a:noFill/>
        </p:spPr>
        <p:txBody>
          <a:bodyPr wrap="square" rtlCol="0">
            <a:spAutoFit/>
          </a:bodyPr>
          <a:lstStyle/>
          <a:p>
            <a:r>
              <a:rPr lang="en-US">
                <a:solidFill>
                  <a:schemeClr val="tx1">
                    <a:lumMod val="85000"/>
                    <a:lumOff val="15000"/>
                  </a:schemeClr>
                </a:solidFill>
              </a:rPr>
              <a:t>PA #:</a:t>
            </a:r>
          </a:p>
        </p:txBody>
      </p:sp>
      <p:sp>
        <p:nvSpPr>
          <p:cNvPr id="10" name="Content Placeholder 31">
            <a:extLst>
              <a:ext uri="{FF2B5EF4-FFF2-40B4-BE49-F238E27FC236}">
                <a16:creationId xmlns:a16="http://schemas.microsoft.com/office/drawing/2014/main" id="{79712C07-6A26-4B28-88BD-0BAB3100A6B3}"/>
              </a:ext>
            </a:extLst>
          </p:cNvPr>
          <p:cNvSpPr txBox="1">
            <a:spLocks/>
          </p:cNvSpPr>
          <p:nvPr/>
        </p:nvSpPr>
        <p:spPr>
          <a:xfrm>
            <a:off x="436649" y="854753"/>
            <a:ext cx="2258425" cy="1560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dirty="0"/>
              <a:t>Describe swirl patterns with S-16 swirl descriptors</a:t>
            </a:r>
          </a:p>
        </p:txBody>
      </p:sp>
      <p:sp>
        <p:nvSpPr>
          <p:cNvPr id="11" name="Content Placeholder 31">
            <a:extLst>
              <a:ext uri="{FF2B5EF4-FFF2-40B4-BE49-F238E27FC236}">
                <a16:creationId xmlns:a16="http://schemas.microsoft.com/office/drawing/2014/main" id="{D7021EF3-FF8F-4B8E-964B-2ACB56A3F3A0}"/>
              </a:ext>
            </a:extLst>
          </p:cNvPr>
          <p:cNvSpPr txBox="1">
            <a:spLocks/>
          </p:cNvSpPr>
          <p:nvPr/>
        </p:nvSpPr>
        <p:spPr>
          <a:xfrm>
            <a:off x="436650" y="3379058"/>
            <a:ext cx="2689965" cy="1560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2900">
              <a:buFont typeface="+mj-lt"/>
              <a:buAutoNum type="arabicPeriod" startAt="2"/>
            </a:pPr>
            <a:r>
              <a:rPr lang="en-US" dirty="0"/>
              <a:t>Collect fan stability pressure ratio data </a:t>
            </a:r>
          </a:p>
        </p:txBody>
      </p:sp>
      <p:sp>
        <p:nvSpPr>
          <p:cNvPr id="12" name="Content Placeholder 36">
            <a:extLst>
              <a:ext uri="{FF2B5EF4-FFF2-40B4-BE49-F238E27FC236}">
                <a16:creationId xmlns:a16="http://schemas.microsoft.com/office/drawing/2014/main" id="{FCD81035-11C3-40FB-AF32-0539F303E18D}"/>
              </a:ext>
            </a:extLst>
          </p:cNvPr>
          <p:cNvSpPr>
            <a:spLocks noGrp="1"/>
          </p:cNvSpPr>
          <p:nvPr>
            <p:ph idx="1"/>
          </p:nvPr>
        </p:nvSpPr>
        <p:spPr>
          <a:xfrm>
            <a:off x="336386" y="5430160"/>
            <a:ext cx="5842167" cy="692421"/>
          </a:xfrm>
        </p:spPr>
        <p:txBody>
          <a:bodyPr>
            <a:normAutofit fontScale="92500" lnSpcReduction="10000"/>
          </a:bodyPr>
          <a:lstStyle/>
          <a:p>
            <a:pPr marL="342900" indent="-342900">
              <a:buFont typeface="+mj-lt"/>
              <a:buAutoNum type="arabicPeriod" startAt="3"/>
            </a:pPr>
            <a:r>
              <a:rPr lang="en-US" sz="1600" dirty="0"/>
              <a:t>Determine descriptor sensitivities by matching experimental data to S-16 recommended equation including stability loss from total-pressure</a:t>
            </a:r>
          </a:p>
        </p:txBody>
      </p:sp>
      <p:pic>
        <p:nvPicPr>
          <p:cNvPr id="13" name="Picture 12">
            <a:extLst>
              <a:ext uri="{FF2B5EF4-FFF2-40B4-BE49-F238E27FC236}">
                <a16:creationId xmlns:a16="http://schemas.microsoft.com/office/drawing/2014/main" id="{014CA068-EB8E-44EC-BF59-8005456AC8E9}"/>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2780282" y="882979"/>
            <a:ext cx="3350371" cy="2326396"/>
          </a:xfrm>
          <a:prstGeom prst="rect">
            <a:avLst/>
          </a:prstGeom>
        </p:spPr>
      </p:pic>
      <p:grpSp>
        <p:nvGrpSpPr>
          <p:cNvPr id="15" name="Group 14">
            <a:extLst>
              <a:ext uri="{FF2B5EF4-FFF2-40B4-BE49-F238E27FC236}">
                <a16:creationId xmlns:a16="http://schemas.microsoft.com/office/drawing/2014/main" id="{251C813A-EB29-4984-8B98-CB3686F92E28}"/>
              </a:ext>
            </a:extLst>
          </p:cNvPr>
          <p:cNvGrpSpPr/>
          <p:nvPr/>
        </p:nvGrpSpPr>
        <p:grpSpPr>
          <a:xfrm>
            <a:off x="630431" y="6012011"/>
            <a:ext cx="5171132" cy="534225"/>
            <a:chOff x="5999569" y="5553639"/>
            <a:chExt cx="5724290" cy="667017"/>
          </a:xfrm>
        </p:grpSpPr>
        <p:pic>
          <p:nvPicPr>
            <p:cNvPr id="16" name="Picture 15">
              <a:extLst>
                <a:ext uri="{FF2B5EF4-FFF2-40B4-BE49-F238E27FC236}">
                  <a16:creationId xmlns:a16="http://schemas.microsoft.com/office/drawing/2014/main" id="{ECA28179-58EF-4D0D-B26A-A33407BB6E05}"/>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999569" y="5553639"/>
              <a:ext cx="5724290" cy="667017"/>
            </a:xfrm>
            <a:prstGeom prst="rect">
              <a:avLst/>
            </a:prstGeom>
          </p:spPr>
        </p:pic>
        <p:sp>
          <p:nvSpPr>
            <p:cNvPr id="17" name="Rectangle 16">
              <a:extLst>
                <a:ext uri="{FF2B5EF4-FFF2-40B4-BE49-F238E27FC236}">
                  <a16:creationId xmlns:a16="http://schemas.microsoft.com/office/drawing/2014/main" id="{52445500-B1F1-4A0C-BDD1-A69F907C37F5}"/>
                </a:ext>
              </a:extLst>
            </p:cNvPr>
            <p:cNvSpPr/>
            <p:nvPr/>
          </p:nvSpPr>
          <p:spPr>
            <a:xfrm>
              <a:off x="8408231" y="5700952"/>
              <a:ext cx="566804" cy="332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239520-7C42-42CF-ABA4-B784BC5F830B}"/>
                </a:ext>
              </a:extLst>
            </p:cNvPr>
            <p:cNvSpPr/>
            <p:nvPr/>
          </p:nvSpPr>
          <p:spPr>
            <a:xfrm>
              <a:off x="10783957" y="5700952"/>
              <a:ext cx="318052" cy="332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8A90590-5144-443B-989B-154BD33955F9}"/>
                </a:ext>
              </a:extLst>
            </p:cNvPr>
            <p:cNvSpPr/>
            <p:nvPr/>
          </p:nvSpPr>
          <p:spPr>
            <a:xfrm>
              <a:off x="9670773" y="5721097"/>
              <a:ext cx="518355" cy="332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031B307-BEE2-4174-B4FD-F294D74811E0}"/>
                </a:ext>
              </a:extLst>
            </p:cNvPr>
            <p:cNvSpPr/>
            <p:nvPr/>
          </p:nvSpPr>
          <p:spPr>
            <a:xfrm>
              <a:off x="7293467" y="5721097"/>
              <a:ext cx="488872" cy="332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4DE1F767-6151-4443-8D4B-496C837C2FBC}"/>
              </a:ext>
            </a:extLst>
          </p:cNvPr>
          <p:cNvCxnSpPr>
            <a:cxnSpLocks/>
          </p:cNvCxnSpPr>
          <p:nvPr/>
        </p:nvCxnSpPr>
        <p:spPr>
          <a:xfrm>
            <a:off x="3260558" y="2009432"/>
            <a:ext cx="27399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Picture 23" descr="Diagram&#10;&#10;Description automatically generated">
            <a:extLst>
              <a:ext uri="{FF2B5EF4-FFF2-40B4-BE49-F238E27FC236}">
                <a16:creationId xmlns:a16="http://schemas.microsoft.com/office/drawing/2014/main" id="{66DB640F-04D7-4C40-82F1-A0395D6F18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6615" y="3286327"/>
            <a:ext cx="2873884" cy="2140126"/>
          </a:xfrm>
          <a:prstGeom prst="rect">
            <a:avLst/>
          </a:prstGeom>
        </p:spPr>
      </p:pic>
      <p:sp>
        <p:nvSpPr>
          <p:cNvPr id="9" name="TextBox 8">
            <a:extLst>
              <a:ext uri="{FF2B5EF4-FFF2-40B4-BE49-F238E27FC236}">
                <a16:creationId xmlns:a16="http://schemas.microsoft.com/office/drawing/2014/main" id="{ADC7928F-9520-4A03-9128-C173CCB6DD32}"/>
              </a:ext>
            </a:extLst>
          </p:cNvPr>
          <p:cNvSpPr txBox="1"/>
          <p:nvPr/>
        </p:nvSpPr>
        <p:spPr>
          <a:xfrm>
            <a:off x="436650" y="443559"/>
            <a:ext cx="3116179" cy="400110"/>
          </a:xfrm>
          <a:prstGeom prst="rect">
            <a:avLst/>
          </a:prstGeom>
          <a:noFill/>
        </p:spPr>
        <p:txBody>
          <a:bodyPr wrap="square" rtlCol="0">
            <a:spAutoFit/>
          </a:bodyPr>
          <a:lstStyle/>
          <a:p>
            <a:r>
              <a:rPr lang="en-US" sz="2000" dirty="0"/>
              <a:t>S-16 Swirl Methodology</a:t>
            </a:r>
          </a:p>
        </p:txBody>
      </p:sp>
      <p:pic>
        <p:nvPicPr>
          <p:cNvPr id="26" name="Picture 25">
            <a:extLst>
              <a:ext uri="{FF2B5EF4-FFF2-40B4-BE49-F238E27FC236}">
                <a16:creationId xmlns:a16="http://schemas.microsoft.com/office/drawing/2014/main" id="{DADABBEA-5699-4D1C-BD2B-08144F628B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0820" y="542144"/>
            <a:ext cx="2544874" cy="2262675"/>
          </a:xfrm>
          <a:prstGeom prst="rect">
            <a:avLst/>
          </a:prstGeom>
        </p:spPr>
      </p:pic>
      <p:sp>
        <p:nvSpPr>
          <p:cNvPr id="29" name="TextBox 28">
            <a:extLst>
              <a:ext uri="{FF2B5EF4-FFF2-40B4-BE49-F238E27FC236}">
                <a16:creationId xmlns:a16="http://schemas.microsoft.com/office/drawing/2014/main" id="{0CA03462-29BD-4FD1-93E0-5BAD23D88C92}"/>
              </a:ext>
            </a:extLst>
          </p:cNvPr>
          <p:cNvSpPr txBox="1"/>
          <p:nvPr/>
        </p:nvSpPr>
        <p:spPr>
          <a:xfrm>
            <a:off x="6410855" y="440212"/>
            <a:ext cx="2693040" cy="5940088"/>
          </a:xfrm>
          <a:prstGeom prst="rect">
            <a:avLst/>
          </a:prstGeom>
          <a:noFill/>
        </p:spPr>
        <p:txBody>
          <a:bodyPr wrap="square" rtlCol="0">
            <a:spAutoFit/>
          </a:bodyPr>
          <a:lstStyle/>
          <a:p>
            <a:pPr>
              <a:spcAft>
                <a:spcPts val="1200"/>
              </a:spcAft>
            </a:pPr>
            <a:r>
              <a:rPr lang="en-US" dirty="0"/>
              <a:t>Computational Work</a:t>
            </a:r>
          </a:p>
          <a:p>
            <a:r>
              <a:rPr lang="en-US" sz="1600" dirty="0"/>
              <a:t>Simulate multiple </a:t>
            </a:r>
            <a:r>
              <a:rPr lang="en-US" sz="1600" dirty="0" err="1"/>
              <a:t>speedlines</a:t>
            </a:r>
            <a:r>
              <a:rPr lang="en-US" sz="1600" dirty="0"/>
              <a:t>  to generate the stability pressure ratio loss data for each swirl pattern. The patterns include multiple strength bulk swirls and twin swirls along with offset and partial extent paired swirls. Each pattern was simulated in ADS Code Leo, a finite-volume RANS solver designed for turbomachinery. The Frozen Rotor simulation (top figure) provided a good approximation of the resulting pressure ratio. Multiple simulations were ran to generate </a:t>
            </a:r>
            <a:r>
              <a:rPr lang="en-US" sz="1600" dirty="0" err="1"/>
              <a:t>speedlines</a:t>
            </a:r>
            <a:r>
              <a:rPr lang="en-US" sz="1600" dirty="0"/>
              <a:t> (middle figure). The </a:t>
            </a:r>
            <a:r>
              <a:rPr lang="en-US" sz="1600" dirty="0" err="1"/>
              <a:t>speedlines</a:t>
            </a:r>
            <a:r>
              <a:rPr lang="en-US" sz="1600" dirty="0"/>
              <a:t> were compared to the clean inlet to determine the loss for each pattern (bottom figure).</a:t>
            </a:r>
          </a:p>
        </p:txBody>
      </p:sp>
      <p:pic>
        <p:nvPicPr>
          <p:cNvPr id="30" name="Picture 29" descr="Diagram&#10;&#10;Description automatically generated">
            <a:extLst>
              <a:ext uri="{FF2B5EF4-FFF2-40B4-BE49-F238E27FC236}">
                <a16:creationId xmlns:a16="http://schemas.microsoft.com/office/drawing/2014/main" id="{F8481E93-6F19-4D32-A302-00C9EDB0E579}"/>
              </a:ext>
            </a:extLst>
          </p:cNvPr>
          <p:cNvPicPr>
            <a:picLocks noChangeAspect="1"/>
          </p:cNvPicPr>
          <p:nvPr/>
        </p:nvPicPr>
        <p:blipFill>
          <a:blip r:embed="rId8">
            <a:extLst>
              <a:ext uri="{28A0092B-C50C-407E-A947-70E740481C1C}">
                <a14:useLocalDpi xmlns:a14="http://schemas.microsoft.com/office/drawing/2010/main" val="0"/>
              </a:ext>
            </a:extLst>
          </a:blip>
          <a:stretch/>
        </p:blipFill>
        <p:spPr>
          <a:xfrm>
            <a:off x="9100820" y="2954719"/>
            <a:ext cx="2987031" cy="2262675"/>
          </a:xfrm>
          <a:prstGeom prst="rect">
            <a:avLst/>
          </a:prstGeom>
          <a:noFill/>
        </p:spPr>
      </p:pic>
      <p:grpSp>
        <p:nvGrpSpPr>
          <p:cNvPr id="31" name="Group 30">
            <a:extLst>
              <a:ext uri="{FF2B5EF4-FFF2-40B4-BE49-F238E27FC236}">
                <a16:creationId xmlns:a16="http://schemas.microsoft.com/office/drawing/2014/main" id="{9395BF6C-8A2A-443B-8C06-98AE91E51E63}"/>
              </a:ext>
            </a:extLst>
          </p:cNvPr>
          <p:cNvGrpSpPr/>
          <p:nvPr/>
        </p:nvGrpSpPr>
        <p:grpSpPr>
          <a:xfrm>
            <a:off x="9100820" y="5306203"/>
            <a:ext cx="2940214" cy="1337636"/>
            <a:chOff x="4757854" y="1883692"/>
            <a:chExt cx="7370041" cy="3887697"/>
          </a:xfrm>
        </p:grpSpPr>
        <p:pic>
          <p:nvPicPr>
            <p:cNvPr id="32" name="Picture 31">
              <a:extLst>
                <a:ext uri="{FF2B5EF4-FFF2-40B4-BE49-F238E27FC236}">
                  <a16:creationId xmlns:a16="http://schemas.microsoft.com/office/drawing/2014/main" id="{FBCF0BEE-B748-49F2-9C1A-8C290FDDD08F}"/>
                </a:ext>
              </a:extLst>
            </p:cNvPr>
            <p:cNvPicPr>
              <a:picLocks noChangeAspect="1"/>
            </p:cNvPicPr>
            <p:nvPr/>
          </p:nvPicPr>
          <p:blipFill>
            <a:blip r:embed="rId9">
              <a:extLst>
                <a:ext uri="{28A0092B-C50C-407E-A947-70E740481C1C}">
                  <a14:useLocalDpi xmlns:a14="http://schemas.microsoft.com/office/drawing/2010/main" val="0"/>
                </a:ext>
              </a:extLst>
            </a:blip>
            <a:stretch/>
          </p:blipFill>
          <p:spPr>
            <a:xfrm>
              <a:off x="4757854" y="1883692"/>
              <a:ext cx="7370041" cy="3887697"/>
            </a:xfrm>
            <a:prstGeom prst="rect">
              <a:avLst/>
            </a:prstGeom>
            <a:noFill/>
          </p:spPr>
        </p:pic>
        <p:pic>
          <p:nvPicPr>
            <p:cNvPr id="33" name="Picture 32">
              <a:extLst>
                <a:ext uri="{FF2B5EF4-FFF2-40B4-BE49-F238E27FC236}">
                  <a16:creationId xmlns:a16="http://schemas.microsoft.com/office/drawing/2014/main" id="{D288FCED-5214-4DA2-ABE2-8C1ADF0FEB8A}"/>
                </a:ext>
              </a:extLst>
            </p:cNvPr>
            <p:cNvPicPr>
              <a:picLocks noChangeAspect="1"/>
            </p:cNvPicPr>
            <p:nvPr/>
          </p:nvPicPr>
          <p:blipFill rotWithShape="1">
            <a:blip r:embed="rId10">
              <a:extLst>
                <a:ext uri="{28A0092B-C50C-407E-A947-70E740481C1C}">
                  <a14:useLocalDpi xmlns:a14="http://schemas.microsoft.com/office/drawing/2010/main" val="0"/>
                </a:ext>
              </a:extLst>
            </a:blip>
            <a:srcRect l="7981" t="49732" r="6811" b="10045"/>
            <a:stretch/>
          </p:blipFill>
          <p:spPr>
            <a:xfrm>
              <a:off x="5263848" y="1978781"/>
              <a:ext cx="6362095" cy="3381830"/>
            </a:xfrm>
            <a:prstGeom prst="rect">
              <a:avLst/>
            </a:prstGeom>
            <a:noFill/>
          </p:spPr>
        </p:pic>
        <p:pic>
          <p:nvPicPr>
            <p:cNvPr id="34" name="Picture 33">
              <a:extLst>
                <a:ext uri="{FF2B5EF4-FFF2-40B4-BE49-F238E27FC236}">
                  <a16:creationId xmlns:a16="http://schemas.microsoft.com/office/drawing/2014/main" id="{6880A4AA-7CDD-49C7-98AB-E98B09368FA1}"/>
                </a:ext>
              </a:extLst>
            </p:cNvPr>
            <p:cNvPicPr>
              <a:picLocks noChangeAspect="1"/>
            </p:cNvPicPr>
            <p:nvPr/>
          </p:nvPicPr>
          <p:blipFill rotWithShape="1">
            <a:blip r:embed="rId9">
              <a:extLst>
                <a:ext uri="{28A0092B-C50C-407E-A947-70E740481C1C}">
                  <a14:useLocalDpi xmlns:a14="http://schemas.microsoft.com/office/drawing/2010/main" val="0"/>
                </a:ext>
              </a:extLst>
            </a:blip>
            <a:srcRect l="71198" b="77643"/>
            <a:stretch/>
          </p:blipFill>
          <p:spPr>
            <a:xfrm>
              <a:off x="10005181" y="1883693"/>
              <a:ext cx="2122714" cy="869184"/>
            </a:xfrm>
            <a:prstGeom prst="rect">
              <a:avLst/>
            </a:prstGeom>
            <a:noFill/>
          </p:spPr>
        </p:pic>
      </p:grpSp>
      <p:sp>
        <p:nvSpPr>
          <p:cNvPr id="2" name="TextBox 1">
            <a:extLst>
              <a:ext uri="{FF2B5EF4-FFF2-40B4-BE49-F238E27FC236}">
                <a16:creationId xmlns:a16="http://schemas.microsoft.com/office/drawing/2014/main" id="{8B9EBAEB-262D-CAF6-DE27-2DA724E8C800}"/>
              </a:ext>
            </a:extLst>
          </p:cNvPr>
          <p:cNvSpPr txBox="1"/>
          <p:nvPr/>
        </p:nvSpPr>
        <p:spPr>
          <a:xfrm>
            <a:off x="5254845" y="6435666"/>
            <a:ext cx="1800225" cy="369332"/>
          </a:xfrm>
          <a:prstGeom prst="rect">
            <a:avLst/>
          </a:prstGeom>
          <a:noFill/>
        </p:spPr>
        <p:txBody>
          <a:bodyPr wrap="square">
            <a:spAutoFit/>
          </a:bodyPr>
          <a:lstStyle/>
          <a:p>
            <a:r>
              <a:rPr lang="en-US" dirty="0"/>
              <a:t>AFRL-2022-5435</a:t>
            </a:r>
          </a:p>
        </p:txBody>
      </p:sp>
      <p:sp>
        <p:nvSpPr>
          <p:cNvPr id="3" name="TextBox 2">
            <a:extLst>
              <a:ext uri="{FF2B5EF4-FFF2-40B4-BE49-F238E27FC236}">
                <a16:creationId xmlns:a16="http://schemas.microsoft.com/office/drawing/2014/main" id="{0B4063CC-0437-C6C8-272E-DF94097033F3}"/>
              </a:ext>
            </a:extLst>
          </p:cNvPr>
          <p:cNvSpPr txBox="1"/>
          <p:nvPr/>
        </p:nvSpPr>
        <p:spPr>
          <a:xfrm>
            <a:off x="3816975" y="6643839"/>
            <a:ext cx="4367048" cy="246221"/>
          </a:xfrm>
          <a:prstGeom prst="rect">
            <a:avLst/>
          </a:prstGeom>
          <a:noFill/>
        </p:spPr>
        <p:txBody>
          <a:bodyPr wrap="square">
            <a:spAutoFit/>
          </a:bodyPr>
          <a:lstStyle/>
          <a:p>
            <a:r>
              <a:rPr lang="en-US" sz="1000" dirty="0"/>
              <a:t>Distribution Statement A: Approved for Public Release; Distribution is unlimited.</a:t>
            </a:r>
          </a:p>
        </p:txBody>
      </p:sp>
    </p:spTree>
    <p:extLst>
      <p:ext uri="{BB962C8B-B14F-4D97-AF65-F5344CB8AC3E}">
        <p14:creationId xmlns:p14="http://schemas.microsoft.com/office/powerpoint/2010/main" val="212116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436650" y="1954567"/>
            <a:ext cx="11318701" cy="2948866"/>
          </a:xfrm>
          <a:prstGeom prst="rect">
            <a:avLst/>
          </a:prstGeom>
        </p:spPr>
      </p:pic>
      <p:sp>
        <p:nvSpPr>
          <p:cNvPr id="3" name="Content Placeholder 2">
            <a:extLst>
              <a:ext uri="{FF2B5EF4-FFF2-40B4-BE49-F238E27FC236}">
                <a16:creationId xmlns:a16="http://schemas.microsoft.com/office/drawing/2014/main" id="{D324FBF5-22C8-6B4B-9A2B-59B2607BC47C}"/>
              </a:ext>
            </a:extLst>
          </p:cNvPr>
          <p:cNvSpPr>
            <a:spLocks noGrp="1"/>
          </p:cNvSpPr>
          <p:nvPr>
            <p:ph idx="1"/>
          </p:nvPr>
        </p:nvSpPr>
        <p:spPr>
          <a:xfrm>
            <a:off x="436649" y="456448"/>
            <a:ext cx="7210926" cy="2527384"/>
          </a:xfrm>
        </p:spPr>
        <p:txBody>
          <a:bodyPr>
            <a:normAutofit/>
          </a:bodyPr>
          <a:lstStyle/>
          <a:p>
            <a:pPr marL="0" indent="0">
              <a:buNone/>
            </a:pPr>
            <a:r>
              <a:rPr lang="en-US" sz="1800" dirty="0"/>
              <a:t>Swirl Generator</a:t>
            </a:r>
          </a:p>
          <a:p>
            <a:pPr marL="0" indent="0">
              <a:buNone/>
            </a:pPr>
            <a:r>
              <a:rPr lang="en-US" sz="1600" dirty="0"/>
              <a:t>The swirl patterns will ultimately be placed in front of an engine fan. To generate the swirl patterns, a swirl generator is needed. The swirl generator used (right top figure) was made by AEDC for use on a F109 engine. The generator has 16 independent turning vanes with 5 independently controlled trailing edge flaps and an adjustable leading edge (right bottom figure). The swirl generator is capable of producing bulk swirls in the +/- 32-degree range and twin swirls in the +/- 20-degree range. The generator will also produce the offset and partial extent paired swirls needed.</a:t>
            </a:r>
          </a:p>
        </p:txBody>
      </p:sp>
      <p:sp>
        <p:nvSpPr>
          <p:cNvPr id="5" name="TextBox 4">
            <a:extLst>
              <a:ext uri="{FF2B5EF4-FFF2-40B4-BE49-F238E27FC236}">
                <a16:creationId xmlns:a16="http://schemas.microsoft.com/office/drawing/2014/main" id="{479AC714-5695-2B45-85FB-55BAFE0D9F60}"/>
              </a:ext>
            </a:extLst>
          </p:cNvPr>
          <p:cNvSpPr txBox="1"/>
          <p:nvPr/>
        </p:nvSpPr>
        <p:spPr>
          <a:xfrm>
            <a:off x="4703182" y="6435666"/>
            <a:ext cx="662923" cy="369332"/>
          </a:xfrm>
          <a:prstGeom prst="rect">
            <a:avLst/>
          </a:prstGeom>
          <a:noFill/>
        </p:spPr>
        <p:txBody>
          <a:bodyPr wrap="square" rtlCol="0">
            <a:spAutoFit/>
          </a:bodyPr>
          <a:lstStyle/>
          <a:p>
            <a:r>
              <a:rPr lang="en-US">
                <a:solidFill>
                  <a:schemeClr val="tx1">
                    <a:lumMod val="85000"/>
                    <a:lumOff val="15000"/>
                  </a:schemeClr>
                </a:solidFill>
              </a:rPr>
              <a:t>PA #:</a:t>
            </a:r>
          </a:p>
        </p:txBody>
      </p:sp>
      <p:pic>
        <p:nvPicPr>
          <p:cNvPr id="11" name="Picture 10">
            <a:extLst>
              <a:ext uri="{FF2B5EF4-FFF2-40B4-BE49-F238E27FC236}">
                <a16:creationId xmlns:a16="http://schemas.microsoft.com/office/drawing/2014/main" id="{E574D56B-5CB7-4458-A6C0-2C40855B4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263" y="426855"/>
            <a:ext cx="3573366" cy="3055423"/>
          </a:xfrm>
          <a:prstGeom prst="rect">
            <a:avLst/>
          </a:prstGeom>
        </p:spPr>
      </p:pic>
      <p:grpSp>
        <p:nvGrpSpPr>
          <p:cNvPr id="17" name="Group 16">
            <a:extLst>
              <a:ext uri="{FF2B5EF4-FFF2-40B4-BE49-F238E27FC236}">
                <a16:creationId xmlns:a16="http://schemas.microsoft.com/office/drawing/2014/main" id="{2669D076-FF3B-49D6-A3B7-BE14E46AD166}"/>
              </a:ext>
            </a:extLst>
          </p:cNvPr>
          <p:cNvGrpSpPr/>
          <p:nvPr/>
        </p:nvGrpSpPr>
        <p:grpSpPr>
          <a:xfrm>
            <a:off x="312821" y="2667000"/>
            <a:ext cx="5165557" cy="3730248"/>
            <a:chOff x="782054" y="3076414"/>
            <a:chExt cx="4811072" cy="3320834"/>
          </a:xfrm>
        </p:grpSpPr>
        <p:pic>
          <p:nvPicPr>
            <p:cNvPr id="7" name="Picture 6">
              <a:extLst>
                <a:ext uri="{FF2B5EF4-FFF2-40B4-BE49-F238E27FC236}">
                  <a16:creationId xmlns:a16="http://schemas.microsoft.com/office/drawing/2014/main" id="{F86DBCDC-30F8-4AEE-8AE4-D90E247CD60D}"/>
                </a:ext>
              </a:extLst>
            </p:cNvPr>
            <p:cNvPicPr>
              <a:picLocks noChangeAspect="1"/>
            </p:cNvPicPr>
            <p:nvPr/>
          </p:nvPicPr>
          <p:blipFill>
            <a:blip r:embed="rId4"/>
            <a:stretch>
              <a:fillRect/>
            </a:stretch>
          </p:blipFill>
          <p:spPr>
            <a:xfrm>
              <a:off x="1219809" y="3076414"/>
              <a:ext cx="4373317" cy="3320834"/>
            </a:xfrm>
            <a:prstGeom prst="rect">
              <a:avLst/>
            </a:prstGeom>
          </p:spPr>
        </p:pic>
        <p:cxnSp>
          <p:nvCxnSpPr>
            <p:cNvPr id="15" name="Straight Arrow Connector 14">
              <a:extLst>
                <a:ext uri="{FF2B5EF4-FFF2-40B4-BE49-F238E27FC236}">
                  <a16:creationId xmlns:a16="http://schemas.microsoft.com/office/drawing/2014/main" id="{7E37921E-C39C-4D0F-A4C8-3BC0B71735EA}"/>
                </a:ext>
              </a:extLst>
            </p:cNvPr>
            <p:cNvCxnSpPr/>
            <p:nvPr/>
          </p:nvCxnSpPr>
          <p:spPr>
            <a:xfrm flipV="1">
              <a:off x="818147" y="4676274"/>
              <a:ext cx="1396922" cy="17646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2E26C3D-9FFA-4FD5-B614-87434E4080D1}"/>
                </a:ext>
              </a:extLst>
            </p:cNvPr>
            <p:cNvSpPr txBox="1"/>
            <p:nvPr/>
          </p:nvSpPr>
          <p:spPr>
            <a:xfrm rot="21038801">
              <a:off x="782054" y="4392652"/>
              <a:ext cx="1147011" cy="369332"/>
            </a:xfrm>
            <a:prstGeom prst="rect">
              <a:avLst/>
            </a:prstGeom>
            <a:noFill/>
          </p:spPr>
          <p:txBody>
            <a:bodyPr wrap="square" rtlCol="0">
              <a:spAutoFit/>
            </a:bodyPr>
            <a:lstStyle/>
            <a:p>
              <a:r>
                <a:rPr lang="en-US" dirty="0"/>
                <a:t>Airflow</a:t>
              </a:r>
            </a:p>
          </p:txBody>
        </p:sp>
      </p:grpSp>
      <p:grpSp>
        <p:nvGrpSpPr>
          <p:cNvPr id="20" name="Group 19">
            <a:extLst>
              <a:ext uri="{FF2B5EF4-FFF2-40B4-BE49-F238E27FC236}">
                <a16:creationId xmlns:a16="http://schemas.microsoft.com/office/drawing/2014/main" id="{468614F3-AB1B-4AE9-8181-E4694F3B5473}"/>
              </a:ext>
            </a:extLst>
          </p:cNvPr>
          <p:cNvGrpSpPr/>
          <p:nvPr/>
        </p:nvGrpSpPr>
        <p:grpSpPr>
          <a:xfrm>
            <a:off x="7895687" y="3823972"/>
            <a:ext cx="3944740" cy="2158922"/>
            <a:chOff x="8006628" y="3801084"/>
            <a:chExt cx="3944740" cy="2158922"/>
          </a:xfrm>
        </p:grpSpPr>
        <p:pic>
          <p:nvPicPr>
            <p:cNvPr id="12" name="Picture 11">
              <a:extLst>
                <a:ext uri="{FF2B5EF4-FFF2-40B4-BE49-F238E27FC236}">
                  <a16:creationId xmlns:a16="http://schemas.microsoft.com/office/drawing/2014/main" id="{948ED89D-FC2F-4A55-BCF6-F1172673A149}"/>
                </a:ext>
              </a:extLst>
            </p:cNvPr>
            <p:cNvPicPr>
              <a:picLocks noChangeAspect="1"/>
            </p:cNvPicPr>
            <p:nvPr/>
          </p:nvPicPr>
          <p:blipFill>
            <a:blip r:embed="rId5"/>
            <a:stretch>
              <a:fillRect/>
            </a:stretch>
          </p:blipFill>
          <p:spPr>
            <a:xfrm>
              <a:off x="8006628" y="3899604"/>
              <a:ext cx="3944740" cy="2007658"/>
            </a:xfrm>
            <a:prstGeom prst="rect">
              <a:avLst/>
            </a:prstGeom>
          </p:spPr>
        </p:pic>
        <p:sp>
          <p:nvSpPr>
            <p:cNvPr id="18" name="TextBox 17">
              <a:extLst>
                <a:ext uri="{FF2B5EF4-FFF2-40B4-BE49-F238E27FC236}">
                  <a16:creationId xmlns:a16="http://schemas.microsoft.com/office/drawing/2014/main" id="{0575EF2A-5015-4FAA-B11D-7FBC3D46E628}"/>
                </a:ext>
              </a:extLst>
            </p:cNvPr>
            <p:cNvSpPr txBox="1"/>
            <p:nvPr/>
          </p:nvSpPr>
          <p:spPr>
            <a:xfrm>
              <a:off x="9227613" y="5590674"/>
              <a:ext cx="2490536" cy="369332"/>
            </a:xfrm>
            <a:prstGeom prst="rect">
              <a:avLst/>
            </a:prstGeom>
            <a:noFill/>
          </p:spPr>
          <p:txBody>
            <a:bodyPr wrap="square" rtlCol="0">
              <a:spAutoFit/>
            </a:bodyPr>
            <a:lstStyle/>
            <a:p>
              <a:r>
                <a:rPr lang="en-US" dirty="0"/>
                <a:t>Leading edge</a:t>
              </a:r>
            </a:p>
          </p:txBody>
        </p:sp>
        <p:sp>
          <p:nvSpPr>
            <p:cNvPr id="19" name="TextBox 18">
              <a:extLst>
                <a:ext uri="{FF2B5EF4-FFF2-40B4-BE49-F238E27FC236}">
                  <a16:creationId xmlns:a16="http://schemas.microsoft.com/office/drawing/2014/main" id="{B3CF5C43-8312-480C-A8A9-5F983AC5F381}"/>
                </a:ext>
              </a:extLst>
            </p:cNvPr>
            <p:cNvSpPr txBox="1"/>
            <p:nvPr/>
          </p:nvSpPr>
          <p:spPr>
            <a:xfrm>
              <a:off x="9227613" y="3801084"/>
              <a:ext cx="2490536" cy="369332"/>
            </a:xfrm>
            <a:prstGeom prst="rect">
              <a:avLst/>
            </a:prstGeom>
            <a:noFill/>
          </p:spPr>
          <p:txBody>
            <a:bodyPr wrap="square" rtlCol="0">
              <a:spAutoFit/>
            </a:bodyPr>
            <a:lstStyle/>
            <a:p>
              <a:r>
                <a:rPr lang="en-US" dirty="0"/>
                <a:t>Trailing edge</a:t>
              </a:r>
            </a:p>
          </p:txBody>
        </p:sp>
      </p:grpSp>
      <p:sp>
        <p:nvSpPr>
          <p:cNvPr id="21" name="TextBox 20">
            <a:extLst>
              <a:ext uri="{FF2B5EF4-FFF2-40B4-BE49-F238E27FC236}">
                <a16:creationId xmlns:a16="http://schemas.microsoft.com/office/drawing/2014/main" id="{77AE4930-0401-4189-92D6-97E1ED07790B}"/>
              </a:ext>
            </a:extLst>
          </p:cNvPr>
          <p:cNvSpPr txBox="1"/>
          <p:nvPr/>
        </p:nvSpPr>
        <p:spPr>
          <a:xfrm>
            <a:off x="5627733" y="2636941"/>
            <a:ext cx="2199261" cy="3293209"/>
          </a:xfrm>
          <a:prstGeom prst="rect">
            <a:avLst/>
          </a:prstGeom>
          <a:noFill/>
        </p:spPr>
        <p:txBody>
          <a:bodyPr wrap="square" rtlCol="0">
            <a:spAutoFit/>
          </a:bodyPr>
          <a:lstStyle/>
          <a:p>
            <a:r>
              <a:rPr lang="en-US" sz="1600" dirty="0"/>
              <a:t>To measure the stability pressure ratio loss, the swirl generator will operate in front of a fan housed in the AFRL CARL Compressor Facility (left figure). The Compressor Facility houses a high-speed, transonic fan staged attached to a 6,000hp motor capable of 4,500-22,500rpm.</a:t>
            </a:r>
          </a:p>
        </p:txBody>
      </p:sp>
      <p:sp>
        <p:nvSpPr>
          <p:cNvPr id="8" name="TextBox 7">
            <a:extLst>
              <a:ext uri="{FF2B5EF4-FFF2-40B4-BE49-F238E27FC236}">
                <a16:creationId xmlns:a16="http://schemas.microsoft.com/office/drawing/2014/main" id="{332BAB15-7537-D445-2419-A3AB8198F50C}"/>
              </a:ext>
            </a:extLst>
          </p:cNvPr>
          <p:cNvSpPr txBox="1"/>
          <p:nvPr/>
        </p:nvSpPr>
        <p:spPr>
          <a:xfrm>
            <a:off x="5254845" y="6435666"/>
            <a:ext cx="1800225" cy="369332"/>
          </a:xfrm>
          <a:prstGeom prst="rect">
            <a:avLst/>
          </a:prstGeom>
          <a:noFill/>
        </p:spPr>
        <p:txBody>
          <a:bodyPr wrap="square">
            <a:spAutoFit/>
          </a:bodyPr>
          <a:lstStyle/>
          <a:p>
            <a:r>
              <a:rPr lang="en-US" dirty="0"/>
              <a:t>AFRL-2022-5435</a:t>
            </a:r>
          </a:p>
        </p:txBody>
      </p:sp>
      <p:sp>
        <p:nvSpPr>
          <p:cNvPr id="9" name="TextBox 8">
            <a:extLst>
              <a:ext uri="{FF2B5EF4-FFF2-40B4-BE49-F238E27FC236}">
                <a16:creationId xmlns:a16="http://schemas.microsoft.com/office/drawing/2014/main" id="{A02EA67B-B412-BFB9-E476-0E1BA77FAABA}"/>
              </a:ext>
            </a:extLst>
          </p:cNvPr>
          <p:cNvSpPr txBox="1"/>
          <p:nvPr/>
        </p:nvSpPr>
        <p:spPr>
          <a:xfrm>
            <a:off x="3816975" y="6643839"/>
            <a:ext cx="4367048" cy="246221"/>
          </a:xfrm>
          <a:prstGeom prst="rect">
            <a:avLst/>
          </a:prstGeom>
          <a:noFill/>
        </p:spPr>
        <p:txBody>
          <a:bodyPr wrap="square">
            <a:spAutoFit/>
          </a:bodyPr>
          <a:lstStyle/>
          <a:p>
            <a:r>
              <a:rPr lang="en-US" sz="1000" dirty="0"/>
              <a:t>Distribution Statement A: Approved for Public Release; Distribution is unlimited.</a:t>
            </a:r>
          </a:p>
        </p:txBody>
      </p:sp>
    </p:spTree>
    <p:extLst>
      <p:ext uri="{BB962C8B-B14F-4D97-AF65-F5344CB8AC3E}">
        <p14:creationId xmlns:p14="http://schemas.microsoft.com/office/powerpoint/2010/main" val="321526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436650" y="1954567"/>
            <a:ext cx="11318701" cy="2948866"/>
          </a:xfrm>
          <a:prstGeom prst="rect">
            <a:avLst/>
          </a:prstGeom>
        </p:spPr>
      </p:pic>
      <p:grpSp>
        <p:nvGrpSpPr>
          <p:cNvPr id="4" name="Group 3">
            <a:extLst>
              <a:ext uri="{FF2B5EF4-FFF2-40B4-BE49-F238E27FC236}">
                <a16:creationId xmlns:a16="http://schemas.microsoft.com/office/drawing/2014/main" id="{9104A868-F720-1941-AB97-CCE407394890}"/>
              </a:ext>
            </a:extLst>
          </p:cNvPr>
          <p:cNvGrpSpPr/>
          <p:nvPr/>
        </p:nvGrpSpPr>
        <p:grpSpPr>
          <a:xfrm>
            <a:off x="4703182" y="6435666"/>
            <a:ext cx="2785636" cy="369332"/>
            <a:chOff x="3190620" y="6321364"/>
            <a:chExt cx="2785636" cy="369332"/>
          </a:xfrm>
        </p:grpSpPr>
        <p:sp>
          <p:nvSpPr>
            <p:cNvPr id="5" name="TextBox 4">
              <a:extLst>
                <a:ext uri="{FF2B5EF4-FFF2-40B4-BE49-F238E27FC236}">
                  <a16:creationId xmlns:a16="http://schemas.microsoft.com/office/drawing/2014/main" id="{479AC714-5695-2B45-85FB-55BAFE0D9F60}"/>
                </a:ext>
              </a:extLst>
            </p:cNvPr>
            <p:cNvSpPr txBox="1"/>
            <p:nvPr/>
          </p:nvSpPr>
          <p:spPr>
            <a:xfrm>
              <a:off x="3190620" y="6321364"/>
              <a:ext cx="662923" cy="369332"/>
            </a:xfrm>
            <a:prstGeom prst="rect">
              <a:avLst/>
            </a:prstGeom>
            <a:noFill/>
          </p:spPr>
          <p:txBody>
            <a:bodyPr wrap="square" rtlCol="0">
              <a:spAutoFit/>
            </a:bodyPr>
            <a:lstStyle/>
            <a:p>
              <a:r>
                <a:rPr lang="en-US">
                  <a:solidFill>
                    <a:schemeClr val="tx1">
                      <a:lumMod val="85000"/>
                      <a:lumOff val="15000"/>
                    </a:schemeClr>
                  </a:solidFill>
                </a:rPr>
                <a:t>PA #:</a:t>
              </a:r>
            </a:p>
          </p:txBody>
        </p:sp>
        <p:sp>
          <p:nvSpPr>
            <p:cNvPr id="6" name="TextBox 5">
              <a:extLst>
                <a:ext uri="{FF2B5EF4-FFF2-40B4-BE49-F238E27FC236}">
                  <a16:creationId xmlns:a16="http://schemas.microsoft.com/office/drawing/2014/main" id="{468A9DDE-3F0E-0243-9B35-0C8B611668CA}"/>
                </a:ext>
              </a:extLst>
            </p:cNvPr>
            <p:cNvSpPr txBox="1"/>
            <p:nvPr/>
          </p:nvSpPr>
          <p:spPr>
            <a:xfrm>
              <a:off x="3820331" y="6321364"/>
              <a:ext cx="2155925" cy="369332"/>
            </a:xfrm>
            <a:prstGeom prst="rect">
              <a:avLst/>
            </a:prstGeom>
            <a:noFill/>
          </p:spPr>
          <p:txBody>
            <a:bodyPr wrap="square" rtlCol="0">
              <a:spAutoFit/>
            </a:bodyPr>
            <a:lstStyle/>
            <a:p>
              <a:endParaRPr lang="en-US" dirty="0">
                <a:solidFill>
                  <a:schemeClr val="tx1">
                    <a:lumMod val="50000"/>
                    <a:lumOff val="50000"/>
                  </a:schemeClr>
                </a:solidFill>
              </a:endParaRPr>
            </a:p>
          </p:txBody>
        </p:sp>
      </p:grpSp>
      <p:pic>
        <p:nvPicPr>
          <p:cNvPr id="9" name="Picture 8">
            <a:extLst>
              <a:ext uri="{FF2B5EF4-FFF2-40B4-BE49-F238E27FC236}">
                <a16:creationId xmlns:a16="http://schemas.microsoft.com/office/drawing/2014/main" id="{5D117BEE-81B7-CE8D-CE9F-6307CE21F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762" y="1099058"/>
            <a:ext cx="2759349" cy="5357646"/>
          </a:xfrm>
          <a:prstGeom prst="rect">
            <a:avLst/>
          </a:prstGeom>
        </p:spPr>
      </p:pic>
      <p:sp>
        <p:nvSpPr>
          <p:cNvPr id="10" name="TextBox 9">
            <a:extLst>
              <a:ext uri="{FF2B5EF4-FFF2-40B4-BE49-F238E27FC236}">
                <a16:creationId xmlns:a16="http://schemas.microsoft.com/office/drawing/2014/main" id="{C9D06152-B604-2087-B70F-48B44F7D68EE}"/>
              </a:ext>
            </a:extLst>
          </p:cNvPr>
          <p:cNvSpPr txBox="1"/>
          <p:nvPr/>
        </p:nvSpPr>
        <p:spPr>
          <a:xfrm>
            <a:off x="7584572" y="312310"/>
            <a:ext cx="1226919" cy="584775"/>
          </a:xfrm>
          <a:prstGeom prst="rect">
            <a:avLst/>
          </a:prstGeom>
          <a:noFill/>
        </p:spPr>
        <p:txBody>
          <a:bodyPr wrap="square" rtlCol="0">
            <a:spAutoFit/>
          </a:bodyPr>
          <a:lstStyle/>
          <a:p>
            <a:r>
              <a:rPr lang="en-US" sz="3200" dirty="0"/>
              <a:t>ACF</a:t>
            </a:r>
            <a:endParaRPr lang="en-US" dirty="0"/>
          </a:p>
        </p:txBody>
      </p:sp>
      <p:sp>
        <p:nvSpPr>
          <p:cNvPr id="13" name="Rectangle 12">
            <a:extLst>
              <a:ext uri="{FF2B5EF4-FFF2-40B4-BE49-F238E27FC236}">
                <a16:creationId xmlns:a16="http://schemas.microsoft.com/office/drawing/2014/main" id="{D10495D8-6125-A4ED-EB29-23814270122C}"/>
              </a:ext>
            </a:extLst>
          </p:cNvPr>
          <p:cNvSpPr/>
          <p:nvPr/>
        </p:nvSpPr>
        <p:spPr>
          <a:xfrm>
            <a:off x="8131705" y="4718960"/>
            <a:ext cx="1546071" cy="98921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13C8DEB-FF35-1743-4F53-77239A4811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0545" y="4145323"/>
            <a:ext cx="1963681" cy="1679055"/>
          </a:xfrm>
          <a:prstGeom prst="rect">
            <a:avLst/>
          </a:prstGeom>
        </p:spPr>
      </p:pic>
      <p:sp>
        <p:nvSpPr>
          <p:cNvPr id="23" name="Rectangle 22">
            <a:extLst>
              <a:ext uri="{FF2B5EF4-FFF2-40B4-BE49-F238E27FC236}">
                <a16:creationId xmlns:a16="http://schemas.microsoft.com/office/drawing/2014/main" id="{1DF223A2-6FD5-DE5D-1786-E4C9BEECE44A}"/>
              </a:ext>
            </a:extLst>
          </p:cNvPr>
          <p:cNvSpPr/>
          <p:nvPr/>
        </p:nvSpPr>
        <p:spPr>
          <a:xfrm>
            <a:off x="10090545" y="4145324"/>
            <a:ext cx="1963681" cy="167905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BF8CAED-26A9-4E6C-7A00-508E93B0EEF1}"/>
              </a:ext>
            </a:extLst>
          </p:cNvPr>
          <p:cNvCxnSpPr>
            <a:cxnSpLocks/>
          </p:cNvCxnSpPr>
          <p:nvPr/>
        </p:nvCxnSpPr>
        <p:spPr>
          <a:xfrm flipH="1">
            <a:off x="9677776" y="4167544"/>
            <a:ext cx="412769" cy="55141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94A248-302F-3392-331F-AF4C893ECB28}"/>
              </a:ext>
            </a:extLst>
          </p:cNvPr>
          <p:cNvCxnSpPr>
            <a:cxnSpLocks/>
          </p:cNvCxnSpPr>
          <p:nvPr/>
        </p:nvCxnSpPr>
        <p:spPr>
          <a:xfrm>
            <a:off x="9677776" y="5708178"/>
            <a:ext cx="412769" cy="1162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Down Arrow 14">
            <a:extLst>
              <a:ext uri="{FF2B5EF4-FFF2-40B4-BE49-F238E27FC236}">
                <a16:creationId xmlns:a16="http://schemas.microsoft.com/office/drawing/2014/main" id="{F33D1E6E-0019-A497-AE49-BD9518804E86}"/>
              </a:ext>
            </a:extLst>
          </p:cNvPr>
          <p:cNvSpPr/>
          <p:nvPr/>
        </p:nvSpPr>
        <p:spPr>
          <a:xfrm>
            <a:off x="8671483" y="463835"/>
            <a:ext cx="521906" cy="596739"/>
          </a:xfrm>
          <a:prstGeom prst="downArrow">
            <a:avLst>
              <a:gd name="adj1" fmla="val 44286"/>
              <a:gd name="adj2" fmla="val 54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E2A9BEE-0827-EDA9-3825-B8D23F006268}"/>
              </a:ext>
            </a:extLst>
          </p:cNvPr>
          <p:cNvSpPr txBox="1"/>
          <p:nvPr/>
        </p:nvSpPr>
        <p:spPr>
          <a:xfrm>
            <a:off x="9244567" y="463835"/>
            <a:ext cx="1354416" cy="369332"/>
          </a:xfrm>
          <a:prstGeom prst="rect">
            <a:avLst/>
          </a:prstGeom>
          <a:noFill/>
        </p:spPr>
        <p:txBody>
          <a:bodyPr wrap="square" rtlCol="0">
            <a:spAutoFit/>
          </a:bodyPr>
          <a:lstStyle/>
          <a:p>
            <a:r>
              <a:rPr lang="en-US" dirty="0"/>
              <a:t>In-Flow</a:t>
            </a:r>
          </a:p>
        </p:txBody>
      </p:sp>
      <p:sp>
        <p:nvSpPr>
          <p:cNvPr id="28" name="TextBox 27">
            <a:extLst>
              <a:ext uri="{FF2B5EF4-FFF2-40B4-BE49-F238E27FC236}">
                <a16:creationId xmlns:a16="http://schemas.microsoft.com/office/drawing/2014/main" id="{12930451-F155-F752-059F-BFB91A0CBD7C}"/>
              </a:ext>
            </a:extLst>
          </p:cNvPr>
          <p:cNvSpPr txBox="1"/>
          <p:nvPr/>
        </p:nvSpPr>
        <p:spPr>
          <a:xfrm>
            <a:off x="10139678" y="2783461"/>
            <a:ext cx="1408138" cy="923330"/>
          </a:xfrm>
          <a:prstGeom prst="rect">
            <a:avLst/>
          </a:prstGeom>
          <a:noFill/>
        </p:spPr>
        <p:txBody>
          <a:bodyPr wrap="square" rtlCol="0">
            <a:spAutoFit/>
          </a:bodyPr>
          <a:lstStyle/>
          <a:p>
            <a:pPr algn="ctr"/>
            <a:r>
              <a:rPr lang="en-US" dirty="0"/>
              <a:t>Flow-Conditioning</a:t>
            </a:r>
          </a:p>
          <a:p>
            <a:pPr algn="ctr"/>
            <a:r>
              <a:rPr lang="en-US" dirty="0"/>
              <a:t>Barrel</a:t>
            </a:r>
          </a:p>
        </p:txBody>
      </p:sp>
      <p:cxnSp>
        <p:nvCxnSpPr>
          <p:cNvPr id="29" name="Straight Arrow Connector 28">
            <a:extLst>
              <a:ext uri="{FF2B5EF4-FFF2-40B4-BE49-F238E27FC236}">
                <a16:creationId xmlns:a16="http://schemas.microsoft.com/office/drawing/2014/main" id="{FC159580-F524-7827-F3EC-5C937C8C01A3}"/>
              </a:ext>
            </a:extLst>
          </p:cNvPr>
          <p:cNvCxnSpPr/>
          <p:nvPr/>
        </p:nvCxnSpPr>
        <p:spPr>
          <a:xfrm flipH="1">
            <a:off x="10139678" y="2703142"/>
            <a:ext cx="842721" cy="16063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378631D1-475C-D23F-95AA-C502FD637727}"/>
              </a:ext>
            </a:extLst>
          </p:cNvPr>
          <p:cNvSpPr>
            <a:spLocks noGrp="1"/>
          </p:cNvSpPr>
          <p:nvPr>
            <p:ph idx="1"/>
          </p:nvPr>
        </p:nvSpPr>
        <p:spPr>
          <a:xfrm>
            <a:off x="436649" y="456446"/>
            <a:ext cx="7052169" cy="2948865"/>
          </a:xfrm>
        </p:spPr>
        <p:txBody>
          <a:bodyPr>
            <a:normAutofit/>
          </a:bodyPr>
          <a:lstStyle/>
          <a:p>
            <a:pPr marL="0" indent="0">
              <a:buNone/>
            </a:pPr>
            <a:r>
              <a:rPr lang="en-US" sz="1800" dirty="0"/>
              <a:t>Calibrating in the CARL Facility</a:t>
            </a:r>
          </a:p>
          <a:p>
            <a:pPr marL="0" indent="0">
              <a:buNone/>
            </a:pPr>
            <a:r>
              <a:rPr lang="en-US" sz="1600" dirty="0"/>
              <a:t>The Swirl Generator is first calibrated on the Annular Cascade Facility (ACF). The ACF is a vertical inflow </a:t>
            </a:r>
            <a:r>
              <a:rPr lang="en-US" sz="1600" b="0" i="0" dirty="0">
                <a:solidFill>
                  <a:srgbClr val="000000"/>
                </a:solidFill>
                <a:effectLst/>
                <a:latin typeface="TeXGyreTermesX-Regular"/>
              </a:rPr>
              <a:t>facility capable of drawing 70 </a:t>
            </a:r>
            <a:r>
              <a:rPr lang="en-US" sz="1600" b="0" i="0" dirty="0" err="1">
                <a:solidFill>
                  <a:srgbClr val="000000"/>
                </a:solidFill>
                <a:effectLst/>
                <a:latin typeface="TeXGyreTermesX-Regular"/>
              </a:rPr>
              <a:t>lbm</a:t>
            </a:r>
            <a:r>
              <a:rPr lang="en-US" sz="1600" b="0" i="0" dirty="0">
                <a:solidFill>
                  <a:srgbClr val="000000"/>
                </a:solidFill>
                <a:effectLst/>
                <a:latin typeface="TeXGyreTermesX-Regular"/>
              </a:rPr>
              <a:t>/s air that has been used for research relating to airframe-propulsion integration*.</a:t>
            </a:r>
            <a:r>
              <a:rPr lang="en-US" sz="1600" dirty="0"/>
              <a:t> Calibrating the vane and flap movements to the swirl distortion generated allows for a more precise movement to produce a required swirl distortion (i.e. and 10-deg movement does not necessarily mean a 10-deg swirl). The swirl angle measurements are made using a 5-hole probe. The 5-hole probe compares 5 pressure taps located around the head of the probe to calculate the speed and the angularity of the incoming flow. The 5-hole probe is then traversed to different depths into the flow to produce a view of the entire pattern at the measurement plane.</a:t>
            </a:r>
            <a:br>
              <a:rPr lang="en-US" sz="1100" dirty="0"/>
            </a:br>
            <a:endParaRPr lang="en-US" sz="1600" dirty="0"/>
          </a:p>
        </p:txBody>
      </p:sp>
      <p:sp>
        <p:nvSpPr>
          <p:cNvPr id="35" name="TextBox 34">
            <a:extLst>
              <a:ext uri="{FF2B5EF4-FFF2-40B4-BE49-F238E27FC236}">
                <a16:creationId xmlns:a16="http://schemas.microsoft.com/office/drawing/2014/main" id="{066F3F81-D8B6-C57B-ADE8-1101F3584428}"/>
              </a:ext>
            </a:extLst>
          </p:cNvPr>
          <p:cNvSpPr txBox="1"/>
          <p:nvPr/>
        </p:nvSpPr>
        <p:spPr>
          <a:xfrm>
            <a:off x="10166842" y="6167691"/>
            <a:ext cx="1408138" cy="369332"/>
          </a:xfrm>
          <a:prstGeom prst="rect">
            <a:avLst/>
          </a:prstGeom>
          <a:noFill/>
        </p:spPr>
        <p:txBody>
          <a:bodyPr wrap="square" rtlCol="0">
            <a:spAutoFit/>
          </a:bodyPr>
          <a:lstStyle/>
          <a:p>
            <a:pPr algn="ctr"/>
            <a:r>
              <a:rPr lang="en-US" dirty="0"/>
              <a:t>5-Hole Probe</a:t>
            </a:r>
          </a:p>
        </p:txBody>
      </p:sp>
      <p:cxnSp>
        <p:nvCxnSpPr>
          <p:cNvPr id="36" name="Straight Arrow Connector 35">
            <a:extLst>
              <a:ext uri="{FF2B5EF4-FFF2-40B4-BE49-F238E27FC236}">
                <a16:creationId xmlns:a16="http://schemas.microsoft.com/office/drawing/2014/main" id="{32BC29DA-C325-863F-0F3C-333D9FE02C87}"/>
              </a:ext>
            </a:extLst>
          </p:cNvPr>
          <p:cNvCxnSpPr>
            <a:cxnSpLocks/>
          </p:cNvCxnSpPr>
          <p:nvPr/>
        </p:nvCxnSpPr>
        <p:spPr>
          <a:xfrm flipH="1" flipV="1">
            <a:off x="9462799" y="6010260"/>
            <a:ext cx="704043" cy="2493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E796BB0-ACB0-FC1D-4E29-6964539F31F7}"/>
              </a:ext>
            </a:extLst>
          </p:cNvPr>
          <p:cNvSpPr txBox="1"/>
          <p:nvPr/>
        </p:nvSpPr>
        <p:spPr>
          <a:xfrm>
            <a:off x="53140" y="6537023"/>
            <a:ext cx="4099034" cy="276999"/>
          </a:xfrm>
          <a:prstGeom prst="rect">
            <a:avLst/>
          </a:prstGeom>
          <a:noFill/>
        </p:spPr>
        <p:txBody>
          <a:bodyPr wrap="square" rtlCol="0">
            <a:spAutoFit/>
          </a:bodyPr>
          <a:lstStyle/>
          <a:p>
            <a:r>
              <a:rPr lang="en-US" sz="600" b="0" i="1" dirty="0">
                <a:solidFill>
                  <a:srgbClr val="000000"/>
                </a:solidFill>
                <a:effectLst/>
                <a:latin typeface="TeXGyreTermesX-Italic"/>
              </a:rPr>
              <a:t>*Facility Factsheet: Compressor Aero Research Lab (CARL)</a:t>
            </a:r>
            <a:r>
              <a:rPr lang="en-US" sz="600" b="0" i="0" dirty="0">
                <a:solidFill>
                  <a:srgbClr val="000000"/>
                </a:solidFill>
                <a:effectLst/>
                <a:latin typeface="TeXGyreTermesX-Regular"/>
              </a:rPr>
              <a:t>, Air Force Research Laboratory, Wright-Patterson Air Force</a:t>
            </a:r>
            <a:br>
              <a:rPr lang="en-US" sz="600" b="0" i="0" dirty="0">
                <a:solidFill>
                  <a:srgbClr val="000000"/>
                </a:solidFill>
                <a:effectLst/>
                <a:latin typeface="TeXGyreTermesX-Regular"/>
              </a:rPr>
            </a:br>
            <a:r>
              <a:rPr lang="en-US" sz="600" b="0" i="0" dirty="0">
                <a:solidFill>
                  <a:srgbClr val="000000"/>
                </a:solidFill>
                <a:effectLst/>
                <a:latin typeface="TeXGyreTermesX-Regular"/>
              </a:rPr>
              <a:t>Base, Dayton, OH, retrieved 16 May 2020. </a:t>
            </a:r>
            <a:endParaRPr lang="en-US" sz="600" dirty="0"/>
          </a:p>
        </p:txBody>
      </p:sp>
      <p:sp>
        <p:nvSpPr>
          <p:cNvPr id="39" name="Content Placeholder 2">
            <a:extLst>
              <a:ext uri="{FF2B5EF4-FFF2-40B4-BE49-F238E27FC236}">
                <a16:creationId xmlns:a16="http://schemas.microsoft.com/office/drawing/2014/main" id="{397827C5-7062-0819-B235-789E9983C1AA}"/>
              </a:ext>
            </a:extLst>
          </p:cNvPr>
          <p:cNvSpPr txBox="1">
            <a:spLocks/>
          </p:cNvSpPr>
          <p:nvPr/>
        </p:nvSpPr>
        <p:spPr>
          <a:xfrm>
            <a:off x="3367864" y="3238894"/>
            <a:ext cx="4168831" cy="3162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Bulk Swirl List</a:t>
            </a:r>
          </a:p>
          <a:p>
            <a:pPr marL="0" indent="0">
              <a:buFont typeface="Arial" panose="020B0604020202020204" pitchFamily="34" charset="0"/>
              <a:buNone/>
            </a:pPr>
            <a:r>
              <a:rPr lang="en-US" sz="1600" dirty="0"/>
              <a:t>A design of experiments is used to determine the patterns for calibration. The experimentation requires the full range of the swirl generator including both positive and negative bulk swirls. With the capability of both vane and flap movements, measuring the effect of each as well as in combination is critical. Various degree movements, both positive and negative, between zero and 20 degrees, with both vane-only movements and vane-flap movements are needed.</a:t>
            </a:r>
            <a:br>
              <a:rPr lang="en-US" sz="1100" dirty="0"/>
            </a:br>
            <a:endParaRPr lang="en-US" sz="1600" dirty="0"/>
          </a:p>
        </p:txBody>
      </p:sp>
      <p:pic>
        <p:nvPicPr>
          <p:cNvPr id="41" name="Picture 40">
            <a:extLst>
              <a:ext uri="{FF2B5EF4-FFF2-40B4-BE49-F238E27FC236}">
                <a16:creationId xmlns:a16="http://schemas.microsoft.com/office/drawing/2014/main" id="{161CE31E-A87B-B3FF-9A6A-60B4B6B7D0F4}"/>
              </a:ext>
            </a:extLst>
          </p:cNvPr>
          <p:cNvPicPr>
            <a:picLocks noChangeAspect="1"/>
          </p:cNvPicPr>
          <p:nvPr/>
        </p:nvPicPr>
        <p:blipFill>
          <a:blip r:embed="rId5"/>
          <a:stretch>
            <a:fillRect/>
          </a:stretch>
        </p:blipFill>
        <p:spPr>
          <a:xfrm>
            <a:off x="483751" y="3195864"/>
            <a:ext cx="2622056" cy="3260840"/>
          </a:xfrm>
          <a:prstGeom prst="rect">
            <a:avLst/>
          </a:prstGeom>
        </p:spPr>
      </p:pic>
      <p:sp>
        <p:nvSpPr>
          <p:cNvPr id="2" name="TextBox 1">
            <a:extLst>
              <a:ext uri="{FF2B5EF4-FFF2-40B4-BE49-F238E27FC236}">
                <a16:creationId xmlns:a16="http://schemas.microsoft.com/office/drawing/2014/main" id="{FF9638C6-9DAB-E04F-E001-9220203A7DAC}"/>
              </a:ext>
            </a:extLst>
          </p:cNvPr>
          <p:cNvSpPr txBox="1"/>
          <p:nvPr/>
        </p:nvSpPr>
        <p:spPr>
          <a:xfrm>
            <a:off x="5254845" y="6435666"/>
            <a:ext cx="1800225" cy="369332"/>
          </a:xfrm>
          <a:prstGeom prst="rect">
            <a:avLst/>
          </a:prstGeom>
          <a:noFill/>
        </p:spPr>
        <p:txBody>
          <a:bodyPr wrap="square">
            <a:spAutoFit/>
          </a:bodyPr>
          <a:lstStyle/>
          <a:p>
            <a:r>
              <a:rPr lang="en-US" dirty="0"/>
              <a:t>AFRL-2022-5435</a:t>
            </a:r>
          </a:p>
        </p:txBody>
      </p:sp>
      <p:sp>
        <p:nvSpPr>
          <p:cNvPr id="3" name="TextBox 2">
            <a:extLst>
              <a:ext uri="{FF2B5EF4-FFF2-40B4-BE49-F238E27FC236}">
                <a16:creationId xmlns:a16="http://schemas.microsoft.com/office/drawing/2014/main" id="{2A327446-F196-676B-3D91-9ADDB8609F4C}"/>
              </a:ext>
            </a:extLst>
          </p:cNvPr>
          <p:cNvSpPr txBox="1"/>
          <p:nvPr/>
        </p:nvSpPr>
        <p:spPr>
          <a:xfrm>
            <a:off x="3816975" y="6643839"/>
            <a:ext cx="4367048" cy="246221"/>
          </a:xfrm>
          <a:prstGeom prst="rect">
            <a:avLst/>
          </a:prstGeom>
          <a:noFill/>
        </p:spPr>
        <p:txBody>
          <a:bodyPr wrap="square">
            <a:spAutoFit/>
          </a:bodyPr>
          <a:lstStyle/>
          <a:p>
            <a:r>
              <a:rPr lang="en-US" sz="1000" dirty="0"/>
              <a:t>Distribution Statement A: Approved for Public Release; Distribution is unlimited.</a:t>
            </a:r>
          </a:p>
        </p:txBody>
      </p:sp>
    </p:spTree>
    <p:extLst>
      <p:ext uri="{BB962C8B-B14F-4D97-AF65-F5344CB8AC3E}">
        <p14:creationId xmlns:p14="http://schemas.microsoft.com/office/powerpoint/2010/main" val="248162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436650" y="2064926"/>
            <a:ext cx="11318701" cy="2948866"/>
          </a:xfrm>
          <a:prstGeom prst="rect">
            <a:avLst/>
          </a:prstGeom>
        </p:spPr>
      </p:pic>
      <p:grpSp>
        <p:nvGrpSpPr>
          <p:cNvPr id="4" name="Group 3">
            <a:extLst>
              <a:ext uri="{FF2B5EF4-FFF2-40B4-BE49-F238E27FC236}">
                <a16:creationId xmlns:a16="http://schemas.microsoft.com/office/drawing/2014/main" id="{9104A868-F720-1941-AB97-CCE407394890}"/>
              </a:ext>
            </a:extLst>
          </p:cNvPr>
          <p:cNvGrpSpPr/>
          <p:nvPr/>
        </p:nvGrpSpPr>
        <p:grpSpPr>
          <a:xfrm>
            <a:off x="4703182" y="6435666"/>
            <a:ext cx="2785636" cy="369332"/>
            <a:chOff x="3190620" y="6321364"/>
            <a:chExt cx="2785636" cy="369332"/>
          </a:xfrm>
        </p:grpSpPr>
        <p:sp>
          <p:nvSpPr>
            <p:cNvPr id="5" name="TextBox 4">
              <a:extLst>
                <a:ext uri="{FF2B5EF4-FFF2-40B4-BE49-F238E27FC236}">
                  <a16:creationId xmlns:a16="http://schemas.microsoft.com/office/drawing/2014/main" id="{479AC714-5695-2B45-85FB-55BAFE0D9F60}"/>
                </a:ext>
              </a:extLst>
            </p:cNvPr>
            <p:cNvSpPr txBox="1"/>
            <p:nvPr/>
          </p:nvSpPr>
          <p:spPr>
            <a:xfrm>
              <a:off x="3190620" y="6321364"/>
              <a:ext cx="662923" cy="369332"/>
            </a:xfrm>
            <a:prstGeom prst="rect">
              <a:avLst/>
            </a:prstGeom>
            <a:noFill/>
          </p:spPr>
          <p:txBody>
            <a:bodyPr wrap="square" rtlCol="0">
              <a:spAutoFit/>
            </a:bodyPr>
            <a:lstStyle/>
            <a:p>
              <a:r>
                <a:rPr lang="en-US">
                  <a:solidFill>
                    <a:schemeClr val="tx1">
                      <a:lumMod val="85000"/>
                      <a:lumOff val="15000"/>
                    </a:schemeClr>
                  </a:solidFill>
                </a:rPr>
                <a:t>PA #:</a:t>
              </a:r>
            </a:p>
          </p:txBody>
        </p:sp>
        <p:sp>
          <p:nvSpPr>
            <p:cNvPr id="6" name="TextBox 5">
              <a:extLst>
                <a:ext uri="{FF2B5EF4-FFF2-40B4-BE49-F238E27FC236}">
                  <a16:creationId xmlns:a16="http://schemas.microsoft.com/office/drawing/2014/main" id="{468A9DDE-3F0E-0243-9B35-0C8B611668CA}"/>
                </a:ext>
              </a:extLst>
            </p:cNvPr>
            <p:cNvSpPr txBox="1"/>
            <p:nvPr/>
          </p:nvSpPr>
          <p:spPr>
            <a:xfrm>
              <a:off x="3820331" y="6321364"/>
              <a:ext cx="2155925" cy="369332"/>
            </a:xfrm>
            <a:prstGeom prst="rect">
              <a:avLst/>
            </a:prstGeom>
            <a:noFill/>
          </p:spPr>
          <p:txBody>
            <a:bodyPr wrap="square" rtlCol="0">
              <a:spAutoFit/>
            </a:bodyPr>
            <a:lstStyle/>
            <a:p>
              <a:endParaRPr lang="en-US" dirty="0">
                <a:solidFill>
                  <a:schemeClr val="tx1">
                    <a:lumMod val="50000"/>
                    <a:lumOff val="50000"/>
                  </a:schemeClr>
                </a:solidFill>
              </a:endParaRPr>
            </a:p>
          </p:txBody>
        </p:sp>
      </p:grpSp>
      <p:sp>
        <p:nvSpPr>
          <p:cNvPr id="2" name="Content Placeholder 2">
            <a:extLst>
              <a:ext uri="{FF2B5EF4-FFF2-40B4-BE49-F238E27FC236}">
                <a16:creationId xmlns:a16="http://schemas.microsoft.com/office/drawing/2014/main" id="{ADD8A1EC-6608-1CEA-DCDD-E10EF52F066B}"/>
              </a:ext>
            </a:extLst>
          </p:cNvPr>
          <p:cNvSpPr>
            <a:spLocks noGrp="1"/>
          </p:cNvSpPr>
          <p:nvPr>
            <p:ph idx="1"/>
          </p:nvPr>
        </p:nvSpPr>
        <p:spPr>
          <a:xfrm>
            <a:off x="250333" y="197737"/>
            <a:ext cx="5082559" cy="3120903"/>
          </a:xfrm>
        </p:spPr>
        <p:txBody>
          <a:bodyPr>
            <a:normAutofit/>
          </a:bodyPr>
          <a:lstStyle/>
          <a:p>
            <a:pPr marL="0" indent="0">
              <a:buNone/>
            </a:pPr>
            <a:r>
              <a:rPr lang="en-US" sz="1800" dirty="0"/>
              <a:t>Bulk Swirl Result</a:t>
            </a:r>
          </a:p>
          <a:p>
            <a:pPr marL="0" indent="0">
              <a:buNone/>
            </a:pPr>
            <a:r>
              <a:rPr lang="en-US" sz="1600" dirty="0"/>
              <a:t>The results of calibrating bulk swirl movements proved discouraging. The goal was to find a movement that was close to the ideal bulk swirl profile and was able to be scaled to different patterns. The closest match was Pattern 14. This pattern with maxed-out flap settings most closely matched the goal of 20-degrees of turning with the most “linear” profile. The profile is seen to have 3 parts, an expanded center region, constant max swirl angle, and decreasing boundary layer. These 3 regions are due to the area transition needed to combine the larger diameter Swirl Generator to the smaller CARL facility ducts.</a:t>
            </a:r>
            <a:br>
              <a:rPr lang="en-US" sz="1100" dirty="0"/>
            </a:br>
            <a:endParaRPr lang="en-US" sz="1600" dirty="0"/>
          </a:p>
        </p:txBody>
      </p:sp>
      <p:pic>
        <p:nvPicPr>
          <p:cNvPr id="9" name="Picture 8">
            <a:extLst>
              <a:ext uri="{FF2B5EF4-FFF2-40B4-BE49-F238E27FC236}">
                <a16:creationId xmlns:a16="http://schemas.microsoft.com/office/drawing/2014/main" id="{5AD26C6C-D33B-8272-48F0-7820BF9783A0}"/>
              </a:ext>
            </a:extLst>
          </p:cNvPr>
          <p:cNvPicPr>
            <a:picLocks noChangeAspect="1"/>
          </p:cNvPicPr>
          <p:nvPr/>
        </p:nvPicPr>
        <p:blipFill rotWithShape="1">
          <a:blip r:embed="rId3"/>
          <a:srcRect l="16116" t="1164" r="13787" b="10190"/>
          <a:stretch/>
        </p:blipFill>
        <p:spPr>
          <a:xfrm>
            <a:off x="1047652" y="3385317"/>
            <a:ext cx="3454160" cy="3276118"/>
          </a:xfrm>
          <a:prstGeom prst="rect">
            <a:avLst/>
          </a:prstGeom>
        </p:spPr>
      </p:pic>
      <p:grpSp>
        <p:nvGrpSpPr>
          <p:cNvPr id="12" name="Group 11">
            <a:extLst>
              <a:ext uri="{FF2B5EF4-FFF2-40B4-BE49-F238E27FC236}">
                <a16:creationId xmlns:a16="http://schemas.microsoft.com/office/drawing/2014/main" id="{F5257F48-61E9-7227-8123-205448D144F8}"/>
              </a:ext>
            </a:extLst>
          </p:cNvPr>
          <p:cNvGrpSpPr/>
          <p:nvPr/>
        </p:nvGrpSpPr>
        <p:grpSpPr>
          <a:xfrm>
            <a:off x="5484346" y="268303"/>
            <a:ext cx="6580928" cy="3439080"/>
            <a:chOff x="5484346" y="268303"/>
            <a:chExt cx="6580928" cy="3439080"/>
          </a:xfrm>
        </p:grpSpPr>
        <p:pic>
          <p:nvPicPr>
            <p:cNvPr id="7" name="Picture 6">
              <a:extLst>
                <a:ext uri="{FF2B5EF4-FFF2-40B4-BE49-F238E27FC236}">
                  <a16:creationId xmlns:a16="http://schemas.microsoft.com/office/drawing/2014/main" id="{3837078A-1F05-BE04-CBD3-E13D67B0EB2F}"/>
                </a:ext>
              </a:extLst>
            </p:cNvPr>
            <p:cNvPicPr>
              <a:picLocks noChangeAspect="1"/>
            </p:cNvPicPr>
            <p:nvPr/>
          </p:nvPicPr>
          <p:blipFill rotWithShape="1">
            <a:blip r:embed="rId4"/>
            <a:srcRect l="20655" t="2846" r="16916" b="9790"/>
            <a:stretch/>
          </p:blipFill>
          <p:spPr>
            <a:xfrm>
              <a:off x="5484346" y="268303"/>
              <a:ext cx="3289164" cy="3439080"/>
            </a:xfrm>
            <a:prstGeom prst="rect">
              <a:avLst/>
            </a:prstGeom>
          </p:spPr>
        </p:pic>
        <p:pic>
          <p:nvPicPr>
            <p:cNvPr id="11" name="Picture 10">
              <a:extLst>
                <a:ext uri="{FF2B5EF4-FFF2-40B4-BE49-F238E27FC236}">
                  <a16:creationId xmlns:a16="http://schemas.microsoft.com/office/drawing/2014/main" id="{B938465B-DFA4-D058-0246-5CCAF92489D6}"/>
                </a:ext>
              </a:extLst>
            </p:cNvPr>
            <p:cNvPicPr>
              <a:picLocks noChangeAspect="1"/>
            </p:cNvPicPr>
            <p:nvPr/>
          </p:nvPicPr>
          <p:blipFill rotWithShape="1">
            <a:blip r:embed="rId5"/>
            <a:srcRect l="11392" t="8024" r="2850" b="9873"/>
            <a:stretch/>
          </p:blipFill>
          <p:spPr>
            <a:xfrm>
              <a:off x="8833297" y="422334"/>
              <a:ext cx="3231977" cy="3243755"/>
            </a:xfrm>
            <a:prstGeom prst="rect">
              <a:avLst/>
            </a:prstGeom>
          </p:spPr>
        </p:pic>
      </p:grpSp>
      <p:sp>
        <p:nvSpPr>
          <p:cNvPr id="13" name="TextBox 12">
            <a:extLst>
              <a:ext uri="{FF2B5EF4-FFF2-40B4-BE49-F238E27FC236}">
                <a16:creationId xmlns:a16="http://schemas.microsoft.com/office/drawing/2014/main" id="{31D8A2AC-E392-4BAB-D9DE-18D0D37FDC8A}"/>
              </a:ext>
            </a:extLst>
          </p:cNvPr>
          <p:cNvSpPr txBox="1"/>
          <p:nvPr/>
        </p:nvSpPr>
        <p:spPr>
          <a:xfrm>
            <a:off x="9786444" y="168800"/>
            <a:ext cx="2096814" cy="307777"/>
          </a:xfrm>
          <a:prstGeom prst="rect">
            <a:avLst/>
          </a:prstGeom>
          <a:noFill/>
        </p:spPr>
        <p:txBody>
          <a:bodyPr wrap="square" rtlCol="0">
            <a:spAutoFit/>
          </a:bodyPr>
          <a:lstStyle/>
          <a:p>
            <a:r>
              <a:rPr lang="en-US" sz="1400" b="1" dirty="0"/>
              <a:t>Ideal Bulk Swirl</a:t>
            </a:r>
          </a:p>
        </p:txBody>
      </p:sp>
      <p:grpSp>
        <p:nvGrpSpPr>
          <p:cNvPr id="22" name="Group 21">
            <a:extLst>
              <a:ext uri="{FF2B5EF4-FFF2-40B4-BE49-F238E27FC236}">
                <a16:creationId xmlns:a16="http://schemas.microsoft.com/office/drawing/2014/main" id="{E95768E7-EB06-A978-182D-D73740610F4F}"/>
              </a:ext>
            </a:extLst>
          </p:cNvPr>
          <p:cNvGrpSpPr/>
          <p:nvPr/>
        </p:nvGrpSpPr>
        <p:grpSpPr>
          <a:xfrm>
            <a:off x="8924963" y="3949263"/>
            <a:ext cx="3140311" cy="2486403"/>
            <a:chOff x="8769219" y="3949263"/>
            <a:chExt cx="3140311" cy="2486403"/>
          </a:xfrm>
        </p:grpSpPr>
        <p:pic>
          <p:nvPicPr>
            <p:cNvPr id="19" name="Picture 18">
              <a:extLst>
                <a:ext uri="{FF2B5EF4-FFF2-40B4-BE49-F238E27FC236}">
                  <a16:creationId xmlns:a16="http://schemas.microsoft.com/office/drawing/2014/main" id="{C7854924-4951-7974-BA00-8336D482DC2E}"/>
                </a:ext>
              </a:extLst>
            </p:cNvPr>
            <p:cNvPicPr>
              <a:picLocks noChangeAspect="1"/>
            </p:cNvPicPr>
            <p:nvPr/>
          </p:nvPicPr>
          <p:blipFill rotWithShape="1">
            <a:blip r:embed="rId6"/>
            <a:srcRect l="5247" t="34271" r="33421" b="4741"/>
            <a:stretch/>
          </p:blipFill>
          <p:spPr>
            <a:xfrm>
              <a:off x="8769219" y="4670534"/>
              <a:ext cx="2345471" cy="1765132"/>
            </a:xfrm>
            <a:prstGeom prst="rect">
              <a:avLst/>
            </a:prstGeom>
          </p:spPr>
        </p:pic>
        <p:pic>
          <p:nvPicPr>
            <p:cNvPr id="21" name="Picture 20">
              <a:extLst>
                <a:ext uri="{FF2B5EF4-FFF2-40B4-BE49-F238E27FC236}">
                  <a16:creationId xmlns:a16="http://schemas.microsoft.com/office/drawing/2014/main" id="{6ACF5B38-2C97-6DC4-8E40-D0C4B1F6D131}"/>
                </a:ext>
              </a:extLst>
            </p:cNvPr>
            <p:cNvPicPr>
              <a:picLocks noChangeAspect="1"/>
            </p:cNvPicPr>
            <p:nvPr/>
          </p:nvPicPr>
          <p:blipFill>
            <a:blip r:embed="rId7"/>
            <a:stretch>
              <a:fillRect/>
            </a:stretch>
          </p:blipFill>
          <p:spPr>
            <a:xfrm>
              <a:off x="9061800" y="3949263"/>
              <a:ext cx="2847730" cy="2305706"/>
            </a:xfrm>
            <a:prstGeom prst="rect">
              <a:avLst/>
            </a:prstGeom>
          </p:spPr>
        </p:pic>
      </p:grpSp>
      <p:sp>
        <p:nvSpPr>
          <p:cNvPr id="23" name="TextBox 22">
            <a:extLst>
              <a:ext uri="{FF2B5EF4-FFF2-40B4-BE49-F238E27FC236}">
                <a16:creationId xmlns:a16="http://schemas.microsoft.com/office/drawing/2014/main" id="{EA8BE7C9-3951-1389-ECE1-17A0A9D498C2}"/>
              </a:ext>
            </a:extLst>
          </p:cNvPr>
          <p:cNvSpPr txBox="1"/>
          <p:nvPr/>
        </p:nvSpPr>
        <p:spPr>
          <a:xfrm>
            <a:off x="9658537" y="3727489"/>
            <a:ext cx="2096814" cy="307777"/>
          </a:xfrm>
          <a:prstGeom prst="rect">
            <a:avLst/>
          </a:prstGeom>
          <a:noFill/>
        </p:spPr>
        <p:txBody>
          <a:bodyPr wrap="square" rtlCol="0">
            <a:spAutoFit/>
          </a:bodyPr>
          <a:lstStyle/>
          <a:p>
            <a:r>
              <a:rPr lang="en-US" sz="1400" b="1" dirty="0"/>
              <a:t>Ideal Bulk Swirl Profile</a:t>
            </a:r>
          </a:p>
        </p:txBody>
      </p:sp>
      <p:pic>
        <p:nvPicPr>
          <p:cNvPr id="8" name="Picture 7">
            <a:extLst>
              <a:ext uri="{FF2B5EF4-FFF2-40B4-BE49-F238E27FC236}">
                <a16:creationId xmlns:a16="http://schemas.microsoft.com/office/drawing/2014/main" id="{2BDF9F07-8AC5-267C-3912-ADED699454C9}"/>
              </a:ext>
            </a:extLst>
          </p:cNvPr>
          <p:cNvPicPr>
            <a:picLocks noChangeAspect="1"/>
          </p:cNvPicPr>
          <p:nvPr/>
        </p:nvPicPr>
        <p:blipFill>
          <a:blip r:embed="rId8"/>
          <a:stretch>
            <a:fillRect/>
          </a:stretch>
        </p:blipFill>
        <p:spPr>
          <a:xfrm>
            <a:off x="5324148" y="3727489"/>
            <a:ext cx="3800238" cy="2850178"/>
          </a:xfrm>
          <a:prstGeom prst="rect">
            <a:avLst/>
          </a:prstGeom>
        </p:spPr>
      </p:pic>
      <p:sp>
        <p:nvSpPr>
          <p:cNvPr id="10" name="TextBox 9">
            <a:extLst>
              <a:ext uri="{FF2B5EF4-FFF2-40B4-BE49-F238E27FC236}">
                <a16:creationId xmlns:a16="http://schemas.microsoft.com/office/drawing/2014/main" id="{676151A3-52D6-7D1A-6279-C850DD2BFF57}"/>
              </a:ext>
            </a:extLst>
          </p:cNvPr>
          <p:cNvSpPr txBox="1"/>
          <p:nvPr/>
        </p:nvSpPr>
        <p:spPr>
          <a:xfrm>
            <a:off x="5254845" y="6435666"/>
            <a:ext cx="1800225" cy="369332"/>
          </a:xfrm>
          <a:prstGeom prst="rect">
            <a:avLst/>
          </a:prstGeom>
          <a:noFill/>
        </p:spPr>
        <p:txBody>
          <a:bodyPr wrap="square">
            <a:spAutoFit/>
          </a:bodyPr>
          <a:lstStyle/>
          <a:p>
            <a:r>
              <a:rPr lang="en-US" dirty="0"/>
              <a:t>AFRL-2022-5435</a:t>
            </a:r>
          </a:p>
        </p:txBody>
      </p:sp>
      <p:sp>
        <p:nvSpPr>
          <p:cNvPr id="15" name="TextBox 14">
            <a:extLst>
              <a:ext uri="{FF2B5EF4-FFF2-40B4-BE49-F238E27FC236}">
                <a16:creationId xmlns:a16="http://schemas.microsoft.com/office/drawing/2014/main" id="{80440A09-80BD-2CE2-9996-09E1EE056E1A}"/>
              </a:ext>
            </a:extLst>
          </p:cNvPr>
          <p:cNvSpPr txBox="1"/>
          <p:nvPr/>
        </p:nvSpPr>
        <p:spPr>
          <a:xfrm>
            <a:off x="3816975" y="6643839"/>
            <a:ext cx="4367048" cy="246221"/>
          </a:xfrm>
          <a:prstGeom prst="rect">
            <a:avLst/>
          </a:prstGeom>
          <a:noFill/>
        </p:spPr>
        <p:txBody>
          <a:bodyPr wrap="square">
            <a:spAutoFit/>
          </a:bodyPr>
          <a:lstStyle/>
          <a:p>
            <a:r>
              <a:rPr lang="en-US" sz="1000" dirty="0"/>
              <a:t>Distribution Statement A: Approved for Public Release; Distribution is unlimited.</a:t>
            </a:r>
          </a:p>
        </p:txBody>
      </p:sp>
    </p:spTree>
    <p:extLst>
      <p:ext uri="{BB962C8B-B14F-4D97-AF65-F5344CB8AC3E}">
        <p14:creationId xmlns:p14="http://schemas.microsoft.com/office/powerpoint/2010/main" val="191721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436650" y="1954567"/>
            <a:ext cx="11318701" cy="2948866"/>
          </a:xfrm>
          <a:prstGeom prst="rect">
            <a:avLst/>
          </a:prstGeom>
        </p:spPr>
      </p:pic>
      <p:pic>
        <p:nvPicPr>
          <p:cNvPr id="9" name="Picture 8">
            <a:extLst>
              <a:ext uri="{FF2B5EF4-FFF2-40B4-BE49-F238E27FC236}">
                <a16:creationId xmlns:a16="http://schemas.microsoft.com/office/drawing/2014/main" id="{AA05A0DF-D941-464E-2215-C7CAAE67C0E9}"/>
              </a:ext>
            </a:extLst>
          </p:cNvPr>
          <p:cNvPicPr>
            <a:picLocks noChangeAspect="1"/>
          </p:cNvPicPr>
          <p:nvPr/>
        </p:nvPicPr>
        <p:blipFill rotWithShape="1">
          <a:blip r:embed="rId3"/>
          <a:srcRect l="5247" t="34271" r="33421" b="4741"/>
          <a:stretch/>
        </p:blipFill>
        <p:spPr>
          <a:xfrm>
            <a:off x="6343360" y="1836684"/>
            <a:ext cx="3506147" cy="2991506"/>
          </a:xfrm>
          <a:prstGeom prst="rect">
            <a:avLst/>
          </a:prstGeom>
        </p:spPr>
      </p:pic>
      <p:grpSp>
        <p:nvGrpSpPr>
          <p:cNvPr id="4" name="Group 3">
            <a:extLst>
              <a:ext uri="{FF2B5EF4-FFF2-40B4-BE49-F238E27FC236}">
                <a16:creationId xmlns:a16="http://schemas.microsoft.com/office/drawing/2014/main" id="{9104A868-F720-1941-AB97-CCE407394890}"/>
              </a:ext>
            </a:extLst>
          </p:cNvPr>
          <p:cNvGrpSpPr/>
          <p:nvPr/>
        </p:nvGrpSpPr>
        <p:grpSpPr>
          <a:xfrm>
            <a:off x="4703182" y="6435666"/>
            <a:ext cx="2785636" cy="369332"/>
            <a:chOff x="3190620" y="6321364"/>
            <a:chExt cx="2785636" cy="369332"/>
          </a:xfrm>
        </p:grpSpPr>
        <p:sp>
          <p:nvSpPr>
            <p:cNvPr id="5" name="TextBox 4">
              <a:extLst>
                <a:ext uri="{FF2B5EF4-FFF2-40B4-BE49-F238E27FC236}">
                  <a16:creationId xmlns:a16="http://schemas.microsoft.com/office/drawing/2014/main" id="{479AC714-5695-2B45-85FB-55BAFE0D9F60}"/>
                </a:ext>
              </a:extLst>
            </p:cNvPr>
            <p:cNvSpPr txBox="1"/>
            <p:nvPr/>
          </p:nvSpPr>
          <p:spPr>
            <a:xfrm>
              <a:off x="3190620" y="6321364"/>
              <a:ext cx="662923" cy="369332"/>
            </a:xfrm>
            <a:prstGeom prst="rect">
              <a:avLst/>
            </a:prstGeom>
            <a:noFill/>
          </p:spPr>
          <p:txBody>
            <a:bodyPr wrap="square" rtlCol="0">
              <a:spAutoFit/>
            </a:bodyPr>
            <a:lstStyle/>
            <a:p>
              <a:r>
                <a:rPr lang="en-US">
                  <a:solidFill>
                    <a:schemeClr val="tx1">
                      <a:lumMod val="85000"/>
                      <a:lumOff val="15000"/>
                    </a:schemeClr>
                  </a:solidFill>
                </a:rPr>
                <a:t>PA #:</a:t>
              </a:r>
            </a:p>
          </p:txBody>
        </p:sp>
        <p:sp>
          <p:nvSpPr>
            <p:cNvPr id="6" name="TextBox 5">
              <a:extLst>
                <a:ext uri="{FF2B5EF4-FFF2-40B4-BE49-F238E27FC236}">
                  <a16:creationId xmlns:a16="http://schemas.microsoft.com/office/drawing/2014/main" id="{468A9DDE-3F0E-0243-9B35-0C8B611668CA}"/>
                </a:ext>
              </a:extLst>
            </p:cNvPr>
            <p:cNvSpPr txBox="1"/>
            <p:nvPr/>
          </p:nvSpPr>
          <p:spPr>
            <a:xfrm>
              <a:off x="3820331" y="6321364"/>
              <a:ext cx="2155925" cy="369332"/>
            </a:xfrm>
            <a:prstGeom prst="rect">
              <a:avLst/>
            </a:prstGeom>
            <a:noFill/>
          </p:spPr>
          <p:txBody>
            <a:bodyPr wrap="square" rtlCol="0">
              <a:spAutoFit/>
            </a:bodyPr>
            <a:lstStyle/>
            <a:p>
              <a:endParaRPr lang="en-US" dirty="0">
                <a:solidFill>
                  <a:schemeClr val="tx1">
                    <a:lumMod val="50000"/>
                    <a:lumOff val="50000"/>
                  </a:schemeClr>
                </a:solidFill>
              </a:endParaRPr>
            </a:p>
          </p:txBody>
        </p:sp>
      </p:grpSp>
      <p:sp>
        <p:nvSpPr>
          <p:cNvPr id="2" name="Content Placeholder 2">
            <a:extLst>
              <a:ext uri="{FF2B5EF4-FFF2-40B4-BE49-F238E27FC236}">
                <a16:creationId xmlns:a16="http://schemas.microsoft.com/office/drawing/2014/main" id="{B5C8CF28-BFAA-7FB1-F979-2A3D5FAD7FCB}"/>
              </a:ext>
            </a:extLst>
          </p:cNvPr>
          <p:cNvSpPr>
            <a:spLocks noGrp="1"/>
          </p:cNvSpPr>
          <p:nvPr>
            <p:ph idx="1"/>
          </p:nvPr>
        </p:nvSpPr>
        <p:spPr>
          <a:xfrm>
            <a:off x="436649" y="456448"/>
            <a:ext cx="5964621" cy="3512521"/>
          </a:xfrm>
        </p:spPr>
        <p:txBody>
          <a:bodyPr>
            <a:normAutofit/>
          </a:bodyPr>
          <a:lstStyle/>
          <a:p>
            <a:pPr marL="0" indent="0">
              <a:buNone/>
            </a:pPr>
            <a:r>
              <a:rPr lang="en-US" sz="1800" dirty="0"/>
              <a:t>Mach Independence and Directivity Change</a:t>
            </a:r>
          </a:p>
          <a:p>
            <a:pPr marL="0" indent="0">
              <a:buNone/>
            </a:pPr>
            <a:r>
              <a:rPr lang="en-US" sz="1600" dirty="0"/>
              <a:t>The bulk swirls were tested for Mach independence as well as Vane direction insensitivity. The plots of the same color represent the same bulk swirl pattern at different Mach number flows. Each set fairly agrees within its own set and can be concluded that the profiles are Mach independent within measurement error. The plots of different colors are the same vane setting magnitudes of different signs, one representing a positive swirl and the other representing the negative swirl. These values are within a couple of degree difference and fairly represent the other when the direction is taken into account. From this, it can be concluded that the opposite sign vane settings produce the opposite direction swirl.</a:t>
            </a:r>
            <a:br>
              <a:rPr lang="en-US" sz="1100" dirty="0"/>
            </a:br>
            <a:endParaRPr lang="en-US" sz="1600" dirty="0"/>
          </a:p>
        </p:txBody>
      </p:sp>
      <p:pic>
        <p:nvPicPr>
          <p:cNvPr id="16" name="Picture 15">
            <a:extLst>
              <a:ext uri="{FF2B5EF4-FFF2-40B4-BE49-F238E27FC236}">
                <a16:creationId xmlns:a16="http://schemas.microsoft.com/office/drawing/2014/main" id="{F6022243-B5E2-A25E-AA37-D2564F6C83FC}"/>
              </a:ext>
            </a:extLst>
          </p:cNvPr>
          <p:cNvPicPr>
            <a:picLocks noChangeAspect="1"/>
          </p:cNvPicPr>
          <p:nvPr/>
        </p:nvPicPr>
        <p:blipFill>
          <a:blip r:embed="rId4"/>
          <a:stretch>
            <a:fillRect/>
          </a:stretch>
        </p:blipFill>
        <p:spPr>
          <a:xfrm>
            <a:off x="568287" y="3257349"/>
            <a:ext cx="3820040" cy="3527934"/>
          </a:xfrm>
          <a:prstGeom prst="rect">
            <a:avLst/>
          </a:prstGeom>
        </p:spPr>
      </p:pic>
      <p:sp>
        <p:nvSpPr>
          <p:cNvPr id="17" name="Content Placeholder 2">
            <a:extLst>
              <a:ext uri="{FF2B5EF4-FFF2-40B4-BE49-F238E27FC236}">
                <a16:creationId xmlns:a16="http://schemas.microsoft.com/office/drawing/2014/main" id="{DF133204-8CEC-C098-144D-3E1F588D1366}"/>
              </a:ext>
            </a:extLst>
          </p:cNvPr>
          <p:cNvSpPr txBox="1">
            <a:spLocks/>
          </p:cNvSpPr>
          <p:nvPr/>
        </p:nvSpPr>
        <p:spPr>
          <a:xfrm>
            <a:off x="4470999" y="4821474"/>
            <a:ext cx="6761932" cy="15800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Multiple Bulk Swirl Comparisons</a:t>
            </a:r>
          </a:p>
          <a:p>
            <a:pPr marL="0" indent="0">
              <a:buFont typeface="Arial" panose="020B0604020202020204" pitchFamily="34" charset="0"/>
              <a:buNone/>
            </a:pPr>
            <a:r>
              <a:rPr lang="en-US" sz="1600" dirty="0"/>
              <a:t>To the left is a plot showing multiple bulk swirls ranging from 14-deg to 25-deg of turning. Pattern 4 from above is shown in black while Pattern 14 is shown in pink. This shows Pattern 14 increasing the furthest from center and remaining constant compared to other bulk swirls tested.</a:t>
            </a:r>
            <a:br>
              <a:rPr lang="en-US" sz="1100" dirty="0"/>
            </a:br>
            <a:endParaRPr lang="en-US" sz="1600" dirty="0"/>
          </a:p>
        </p:txBody>
      </p:sp>
      <p:grpSp>
        <p:nvGrpSpPr>
          <p:cNvPr id="10" name="Group 9">
            <a:extLst>
              <a:ext uri="{FF2B5EF4-FFF2-40B4-BE49-F238E27FC236}">
                <a16:creationId xmlns:a16="http://schemas.microsoft.com/office/drawing/2014/main" id="{ED879DD1-E4D9-A3F0-2643-7784921EEB4A}"/>
              </a:ext>
            </a:extLst>
          </p:cNvPr>
          <p:cNvGrpSpPr/>
          <p:nvPr/>
        </p:nvGrpSpPr>
        <p:grpSpPr>
          <a:xfrm>
            <a:off x="6739759" y="291661"/>
            <a:ext cx="5320862" cy="4248808"/>
            <a:chOff x="6739759" y="291661"/>
            <a:chExt cx="5320862" cy="4248808"/>
          </a:xfrm>
        </p:grpSpPr>
        <p:pic>
          <p:nvPicPr>
            <p:cNvPr id="7" name="Picture 6">
              <a:extLst>
                <a:ext uri="{FF2B5EF4-FFF2-40B4-BE49-F238E27FC236}">
                  <a16:creationId xmlns:a16="http://schemas.microsoft.com/office/drawing/2014/main" id="{075911E2-66D0-6F9D-2F95-A4AEFCF7A0BE}"/>
                </a:ext>
              </a:extLst>
            </p:cNvPr>
            <p:cNvPicPr>
              <a:picLocks noChangeAspect="1"/>
            </p:cNvPicPr>
            <p:nvPr/>
          </p:nvPicPr>
          <p:blipFill rotWithShape="1">
            <a:blip r:embed="rId5"/>
            <a:srcRect l="9980" t="7191" r="7535" b="10730"/>
            <a:stretch/>
          </p:blipFill>
          <p:spPr>
            <a:xfrm>
              <a:off x="6739759" y="500555"/>
              <a:ext cx="5320862" cy="4039914"/>
            </a:xfrm>
            <a:prstGeom prst="rect">
              <a:avLst/>
            </a:prstGeom>
          </p:spPr>
        </p:pic>
        <p:pic>
          <p:nvPicPr>
            <p:cNvPr id="8" name="Picture 7">
              <a:extLst>
                <a:ext uri="{FF2B5EF4-FFF2-40B4-BE49-F238E27FC236}">
                  <a16:creationId xmlns:a16="http://schemas.microsoft.com/office/drawing/2014/main" id="{30B42955-C52A-4A67-7D00-2B792BEE540A}"/>
                </a:ext>
              </a:extLst>
            </p:cNvPr>
            <p:cNvPicPr>
              <a:picLocks noChangeAspect="1"/>
            </p:cNvPicPr>
            <p:nvPr/>
          </p:nvPicPr>
          <p:blipFill rotWithShape="1">
            <a:blip r:embed="rId6"/>
            <a:srcRect l="41956" t="3368" r="38439" b="93184"/>
            <a:stretch/>
          </p:blipFill>
          <p:spPr>
            <a:xfrm>
              <a:off x="8138948" y="291661"/>
              <a:ext cx="1249418" cy="164787"/>
            </a:xfrm>
            <a:prstGeom prst="rect">
              <a:avLst/>
            </a:prstGeom>
          </p:spPr>
        </p:pic>
      </p:grpSp>
      <p:sp>
        <p:nvSpPr>
          <p:cNvPr id="11" name="TextBox 10">
            <a:extLst>
              <a:ext uri="{FF2B5EF4-FFF2-40B4-BE49-F238E27FC236}">
                <a16:creationId xmlns:a16="http://schemas.microsoft.com/office/drawing/2014/main" id="{075708C0-A165-6448-6838-A530871D5740}"/>
              </a:ext>
            </a:extLst>
          </p:cNvPr>
          <p:cNvSpPr txBox="1"/>
          <p:nvPr/>
        </p:nvSpPr>
        <p:spPr>
          <a:xfrm>
            <a:off x="5254845" y="6435666"/>
            <a:ext cx="1800225" cy="369332"/>
          </a:xfrm>
          <a:prstGeom prst="rect">
            <a:avLst/>
          </a:prstGeom>
          <a:noFill/>
        </p:spPr>
        <p:txBody>
          <a:bodyPr wrap="square">
            <a:spAutoFit/>
          </a:bodyPr>
          <a:lstStyle/>
          <a:p>
            <a:r>
              <a:rPr lang="en-US" dirty="0"/>
              <a:t>AFRL-2022-5435</a:t>
            </a:r>
          </a:p>
        </p:txBody>
      </p:sp>
      <p:sp>
        <p:nvSpPr>
          <p:cNvPr id="12" name="TextBox 11">
            <a:extLst>
              <a:ext uri="{FF2B5EF4-FFF2-40B4-BE49-F238E27FC236}">
                <a16:creationId xmlns:a16="http://schemas.microsoft.com/office/drawing/2014/main" id="{ABE659C6-3E78-7947-47BE-5C9463FAADA2}"/>
              </a:ext>
            </a:extLst>
          </p:cNvPr>
          <p:cNvSpPr txBox="1"/>
          <p:nvPr/>
        </p:nvSpPr>
        <p:spPr>
          <a:xfrm>
            <a:off x="3816975" y="6643839"/>
            <a:ext cx="4367048" cy="246221"/>
          </a:xfrm>
          <a:prstGeom prst="rect">
            <a:avLst/>
          </a:prstGeom>
          <a:noFill/>
        </p:spPr>
        <p:txBody>
          <a:bodyPr wrap="square">
            <a:spAutoFit/>
          </a:bodyPr>
          <a:lstStyle/>
          <a:p>
            <a:r>
              <a:rPr lang="en-US" sz="1000" dirty="0"/>
              <a:t>Distribution Statement A: Approved for Public Release; Distribution is unlimited.</a:t>
            </a:r>
          </a:p>
        </p:txBody>
      </p:sp>
    </p:spTree>
    <p:extLst>
      <p:ext uri="{BB962C8B-B14F-4D97-AF65-F5344CB8AC3E}">
        <p14:creationId xmlns:p14="http://schemas.microsoft.com/office/powerpoint/2010/main" val="266836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104A868-F720-1941-AB97-CCE407394890}"/>
              </a:ext>
            </a:extLst>
          </p:cNvPr>
          <p:cNvGrpSpPr/>
          <p:nvPr/>
        </p:nvGrpSpPr>
        <p:grpSpPr>
          <a:xfrm>
            <a:off x="4703182" y="6435666"/>
            <a:ext cx="2785636" cy="369332"/>
            <a:chOff x="3190620" y="6321364"/>
            <a:chExt cx="2785636" cy="369332"/>
          </a:xfrm>
        </p:grpSpPr>
        <p:sp>
          <p:nvSpPr>
            <p:cNvPr id="5" name="TextBox 4">
              <a:extLst>
                <a:ext uri="{FF2B5EF4-FFF2-40B4-BE49-F238E27FC236}">
                  <a16:creationId xmlns:a16="http://schemas.microsoft.com/office/drawing/2014/main" id="{479AC714-5695-2B45-85FB-55BAFE0D9F60}"/>
                </a:ext>
              </a:extLst>
            </p:cNvPr>
            <p:cNvSpPr txBox="1"/>
            <p:nvPr/>
          </p:nvSpPr>
          <p:spPr>
            <a:xfrm>
              <a:off x="3190620" y="6321364"/>
              <a:ext cx="662923" cy="369332"/>
            </a:xfrm>
            <a:prstGeom prst="rect">
              <a:avLst/>
            </a:prstGeom>
            <a:noFill/>
          </p:spPr>
          <p:txBody>
            <a:bodyPr wrap="square" rtlCol="0">
              <a:spAutoFit/>
            </a:bodyPr>
            <a:lstStyle/>
            <a:p>
              <a:r>
                <a:rPr lang="en-US" dirty="0">
                  <a:solidFill>
                    <a:schemeClr val="tx1">
                      <a:lumMod val="85000"/>
                      <a:lumOff val="15000"/>
                    </a:schemeClr>
                  </a:solidFill>
                </a:rPr>
                <a:t>PA #:</a:t>
              </a:r>
            </a:p>
          </p:txBody>
        </p:sp>
        <p:sp>
          <p:nvSpPr>
            <p:cNvPr id="6" name="TextBox 5">
              <a:extLst>
                <a:ext uri="{FF2B5EF4-FFF2-40B4-BE49-F238E27FC236}">
                  <a16:creationId xmlns:a16="http://schemas.microsoft.com/office/drawing/2014/main" id="{468A9DDE-3F0E-0243-9B35-0C8B611668CA}"/>
                </a:ext>
              </a:extLst>
            </p:cNvPr>
            <p:cNvSpPr txBox="1"/>
            <p:nvPr/>
          </p:nvSpPr>
          <p:spPr>
            <a:xfrm>
              <a:off x="3820331" y="6321364"/>
              <a:ext cx="2155925" cy="369332"/>
            </a:xfrm>
            <a:prstGeom prst="rect">
              <a:avLst/>
            </a:prstGeom>
            <a:noFill/>
          </p:spPr>
          <p:txBody>
            <a:bodyPr wrap="square" rtlCol="0">
              <a:spAutoFit/>
            </a:bodyPr>
            <a:lstStyle/>
            <a:p>
              <a:endParaRPr lang="en-US" dirty="0">
                <a:solidFill>
                  <a:schemeClr val="tx1">
                    <a:lumMod val="50000"/>
                    <a:lumOff val="50000"/>
                  </a:schemeClr>
                </a:solidFill>
              </a:endParaRPr>
            </a:p>
          </p:txBody>
        </p:sp>
      </p:grpSp>
      <p:pic>
        <p:nvPicPr>
          <p:cNvPr id="14" name="Content Placeholder 10" descr="A picture containing text, clock&#10;&#10;Description automatically generated">
            <a:extLst>
              <a:ext uri="{FF2B5EF4-FFF2-40B4-BE49-F238E27FC236}">
                <a16:creationId xmlns:a16="http://schemas.microsoft.com/office/drawing/2014/main" id="{1D763288-E5BF-C249-BAD9-1A2A5DE29E83}"/>
              </a:ext>
            </a:extLst>
          </p:cNvPr>
          <p:cNvPicPr>
            <a:picLocks noChangeAspect="1"/>
          </p:cNvPicPr>
          <p:nvPr/>
        </p:nvPicPr>
        <p:blipFill>
          <a:blip r:embed="rId2">
            <a:alphaModFix amt="3000"/>
          </a:blip>
          <a:stretch>
            <a:fillRect/>
          </a:stretch>
        </p:blipFill>
        <p:spPr>
          <a:xfrm>
            <a:off x="436650" y="1954567"/>
            <a:ext cx="11318701" cy="2948866"/>
          </a:xfrm>
          <a:prstGeom prst="rect">
            <a:avLst/>
          </a:prstGeom>
        </p:spPr>
      </p:pic>
      <p:sp>
        <p:nvSpPr>
          <p:cNvPr id="9" name="TextBox 8">
            <a:extLst>
              <a:ext uri="{FF2B5EF4-FFF2-40B4-BE49-F238E27FC236}">
                <a16:creationId xmlns:a16="http://schemas.microsoft.com/office/drawing/2014/main" id="{76D7746C-DD62-4724-A74E-01C87F1E6272}"/>
              </a:ext>
            </a:extLst>
          </p:cNvPr>
          <p:cNvSpPr txBox="1"/>
          <p:nvPr/>
        </p:nvSpPr>
        <p:spPr>
          <a:xfrm>
            <a:off x="204537" y="192505"/>
            <a:ext cx="11462084" cy="2400657"/>
          </a:xfrm>
          <a:prstGeom prst="rect">
            <a:avLst/>
          </a:prstGeom>
          <a:noFill/>
        </p:spPr>
        <p:txBody>
          <a:bodyPr wrap="square" rtlCol="0">
            <a:spAutoFit/>
          </a:bodyPr>
          <a:lstStyle/>
          <a:p>
            <a:pPr>
              <a:spcBef>
                <a:spcPts val="1200"/>
              </a:spcBef>
            </a:pPr>
            <a:r>
              <a:rPr lang="en-US" dirty="0"/>
              <a:t>Future Work</a:t>
            </a:r>
          </a:p>
          <a:p>
            <a:pPr marL="285750" indent="-285750">
              <a:spcBef>
                <a:spcPts val="1200"/>
              </a:spcBef>
              <a:buFont typeface="Arial" panose="020B0604020202020204" pitchFamily="34" charset="0"/>
              <a:buChar char="•"/>
            </a:pPr>
            <a:r>
              <a:rPr lang="en-US" sz="1600" dirty="0"/>
              <a:t>Calibrate more patterns including twin, partial extent, and offset swirls.</a:t>
            </a:r>
          </a:p>
          <a:p>
            <a:pPr marL="285750" indent="-285750">
              <a:spcBef>
                <a:spcPts val="1200"/>
              </a:spcBef>
              <a:buFont typeface="Arial" panose="020B0604020202020204" pitchFamily="34" charset="0"/>
              <a:buChar char="•"/>
            </a:pPr>
            <a:r>
              <a:rPr lang="en-US" sz="1600" dirty="0"/>
              <a:t>Characterize swirls by their swirl descriptors</a:t>
            </a:r>
          </a:p>
          <a:p>
            <a:pPr marL="285750" indent="-285750">
              <a:spcBef>
                <a:spcPts val="1200"/>
              </a:spcBef>
              <a:buFont typeface="Arial" panose="020B0604020202020204" pitchFamily="34" charset="0"/>
              <a:buChar char="•"/>
            </a:pPr>
            <a:r>
              <a:rPr lang="en-US" sz="1600" dirty="0"/>
              <a:t>Experimentation on Compressor Facility</a:t>
            </a:r>
          </a:p>
          <a:p>
            <a:pPr marL="285750" indent="-285750">
              <a:spcBef>
                <a:spcPts val="1200"/>
              </a:spcBef>
              <a:buFont typeface="Arial" panose="020B0604020202020204" pitchFamily="34" charset="0"/>
              <a:buChar char="•"/>
            </a:pPr>
            <a:r>
              <a:rPr lang="en-US" sz="1600" dirty="0"/>
              <a:t>Demonstrate the S-16 Swirl Methodology from collected data</a:t>
            </a:r>
          </a:p>
          <a:p>
            <a:pPr>
              <a:spcBef>
                <a:spcPts val="1200"/>
              </a:spcBef>
            </a:pPr>
            <a:endParaRPr lang="en-US" dirty="0"/>
          </a:p>
        </p:txBody>
      </p:sp>
      <p:sp>
        <p:nvSpPr>
          <p:cNvPr id="8" name="TextBox 7">
            <a:extLst>
              <a:ext uri="{FF2B5EF4-FFF2-40B4-BE49-F238E27FC236}">
                <a16:creationId xmlns:a16="http://schemas.microsoft.com/office/drawing/2014/main" id="{CA183BB1-CE58-425E-ADAD-E72C17B40B78}"/>
              </a:ext>
            </a:extLst>
          </p:cNvPr>
          <p:cNvSpPr txBox="1"/>
          <p:nvPr/>
        </p:nvSpPr>
        <p:spPr>
          <a:xfrm>
            <a:off x="436649" y="3238015"/>
            <a:ext cx="3585431" cy="1200329"/>
          </a:xfrm>
          <a:prstGeom prst="rect">
            <a:avLst/>
          </a:prstGeom>
          <a:noFill/>
        </p:spPr>
        <p:txBody>
          <a:bodyPr wrap="square" rtlCol="0">
            <a:spAutoFit/>
          </a:bodyPr>
          <a:lstStyle/>
          <a:p>
            <a:r>
              <a:rPr lang="en-US" dirty="0"/>
              <a:t>Contact Information</a:t>
            </a:r>
          </a:p>
          <a:p>
            <a:endParaRPr lang="en-US" dirty="0"/>
          </a:p>
          <a:p>
            <a:r>
              <a:rPr lang="en-US" dirty="0"/>
              <a:t>Marcus Acton</a:t>
            </a:r>
          </a:p>
          <a:p>
            <a:r>
              <a:rPr lang="en-US" dirty="0"/>
              <a:t>acton.12@wright.edu</a:t>
            </a:r>
          </a:p>
        </p:txBody>
      </p:sp>
      <p:sp>
        <p:nvSpPr>
          <p:cNvPr id="3" name="TextBox 2">
            <a:extLst>
              <a:ext uri="{FF2B5EF4-FFF2-40B4-BE49-F238E27FC236}">
                <a16:creationId xmlns:a16="http://schemas.microsoft.com/office/drawing/2014/main" id="{67E56F1D-35DA-51BE-6FC5-D1E4F3476087}"/>
              </a:ext>
            </a:extLst>
          </p:cNvPr>
          <p:cNvSpPr txBox="1"/>
          <p:nvPr/>
        </p:nvSpPr>
        <p:spPr>
          <a:xfrm>
            <a:off x="5254845" y="6435666"/>
            <a:ext cx="1800225" cy="369332"/>
          </a:xfrm>
          <a:prstGeom prst="rect">
            <a:avLst/>
          </a:prstGeom>
          <a:noFill/>
        </p:spPr>
        <p:txBody>
          <a:bodyPr wrap="square">
            <a:spAutoFit/>
          </a:bodyPr>
          <a:lstStyle/>
          <a:p>
            <a:r>
              <a:rPr lang="en-US" dirty="0"/>
              <a:t>AFRL-2022-5435</a:t>
            </a:r>
          </a:p>
        </p:txBody>
      </p:sp>
      <p:sp>
        <p:nvSpPr>
          <p:cNvPr id="7" name="TextBox 6">
            <a:extLst>
              <a:ext uri="{FF2B5EF4-FFF2-40B4-BE49-F238E27FC236}">
                <a16:creationId xmlns:a16="http://schemas.microsoft.com/office/drawing/2014/main" id="{C283A896-87F4-417E-61DF-ED522EE9B7E0}"/>
              </a:ext>
            </a:extLst>
          </p:cNvPr>
          <p:cNvSpPr txBox="1"/>
          <p:nvPr/>
        </p:nvSpPr>
        <p:spPr>
          <a:xfrm>
            <a:off x="3816975" y="6643839"/>
            <a:ext cx="4367048" cy="246221"/>
          </a:xfrm>
          <a:prstGeom prst="rect">
            <a:avLst/>
          </a:prstGeom>
          <a:noFill/>
        </p:spPr>
        <p:txBody>
          <a:bodyPr wrap="square">
            <a:spAutoFit/>
          </a:bodyPr>
          <a:lstStyle/>
          <a:p>
            <a:r>
              <a:rPr lang="en-US" sz="1000" dirty="0"/>
              <a:t>Distribution Statement A: Approved for Public Release; Distribution is unlimited.</a:t>
            </a:r>
          </a:p>
        </p:txBody>
      </p:sp>
    </p:spTree>
    <p:extLst>
      <p:ext uri="{BB962C8B-B14F-4D97-AF65-F5344CB8AC3E}">
        <p14:creationId xmlns:p14="http://schemas.microsoft.com/office/powerpoint/2010/main" val="1075534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7824</TotalTime>
  <Words>1093</Words>
  <Application>Microsoft Office PowerPoint</Application>
  <PresentationFormat>Widescreen</PresentationFormat>
  <Paragraphs>73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TeXGyreTermesX-Italic</vt:lpstr>
      <vt:lpstr>TeXGyreTermesX-Regular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Tye</dc:creator>
  <cp:lastModifiedBy>Marcus Acton</cp:lastModifiedBy>
  <cp:revision>26</cp:revision>
  <dcterms:created xsi:type="dcterms:W3CDTF">2021-07-16T13:59:28Z</dcterms:created>
  <dcterms:modified xsi:type="dcterms:W3CDTF">2022-11-15T13:22:57Z</dcterms:modified>
</cp:coreProperties>
</file>