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381" r:id="rId3"/>
    <p:sldId id="380" r:id="rId4"/>
    <p:sldId id="383" r:id="rId5"/>
    <p:sldId id="377" r:id="rId6"/>
    <p:sldId id="379" r:id="rId7"/>
    <p:sldId id="38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2"/>
  </p:normalViewPr>
  <p:slideViewPr>
    <p:cSldViewPr snapToGrid="0" snapToObjects="1">
      <p:cViewPr varScale="1">
        <p:scale>
          <a:sx n="51" d="100"/>
          <a:sy n="51" d="100"/>
        </p:scale>
        <p:origin x="898" y="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7B4E6-1EED-724F-A921-252B19BE7A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D05935-7DBD-EA47-ADB0-D3BFE19022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27031D-AE0A-CC45-9240-9DECD0B1277C}"/>
              </a:ext>
            </a:extLst>
          </p:cNvPr>
          <p:cNvSpPr>
            <a:spLocks noGrp="1"/>
          </p:cNvSpPr>
          <p:nvPr>
            <p:ph type="dt" sz="half" idx="10"/>
          </p:nvPr>
        </p:nvSpPr>
        <p:spPr/>
        <p:txBody>
          <a:bodyPr/>
          <a:lstStyle/>
          <a:p>
            <a:fld id="{AC9AD470-FFF2-E74E-B11B-54DFFFEAB419}" type="datetimeFigureOut">
              <a:rPr lang="en-US" smtClean="0"/>
              <a:t>11/9/2022</a:t>
            </a:fld>
            <a:endParaRPr lang="en-US"/>
          </a:p>
        </p:txBody>
      </p:sp>
      <p:sp>
        <p:nvSpPr>
          <p:cNvPr id="5" name="Footer Placeholder 4">
            <a:extLst>
              <a:ext uri="{FF2B5EF4-FFF2-40B4-BE49-F238E27FC236}">
                <a16:creationId xmlns:a16="http://schemas.microsoft.com/office/drawing/2014/main" id="{A895E46A-936D-F646-BFF0-2EA16D7D81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0AFA06-229E-9243-9CF2-A7A84A530AC4}"/>
              </a:ext>
            </a:extLst>
          </p:cNvPr>
          <p:cNvSpPr>
            <a:spLocks noGrp="1"/>
          </p:cNvSpPr>
          <p:nvPr>
            <p:ph type="sldNum" sz="quarter" idx="12"/>
          </p:nvPr>
        </p:nvSpPr>
        <p:spPr/>
        <p:txBody>
          <a:bodyPr/>
          <a:lstStyle/>
          <a:p>
            <a:fld id="{62AE09B5-49C3-3545-B0BD-7C0BFACD443B}" type="slidenum">
              <a:rPr lang="en-US" smtClean="0"/>
              <a:t>‹#›</a:t>
            </a:fld>
            <a:endParaRPr lang="en-US"/>
          </a:p>
        </p:txBody>
      </p:sp>
    </p:spTree>
    <p:extLst>
      <p:ext uri="{BB962C8B-B14F-4D97-AF65-F5344CB8AC3E}">
        <p14:creationId xmlns:p14="http://schemas.microsoft.com/office/powerpoint/2010/main" val="3169290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71D5A-A3C2-C449-A109-3F3402216D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5E3382-6CA3-9649-9464-AD13B8DEF4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BE06A7-E396-164A-81DE-88B7557C513C}"/>
              </a:ext>
            </a:extLst>
          </p:cNvPr>
          <p:cNvSpPr>
            <a:spLocks noGrp="1"/>
          </p:cNvSpPr>
          <p:nvPr>
            <p:ph type="dt" sz="half" idx="10"/>
          </p:nvPr>
        </p:nvSpPr>
        <p:spPr/>
        <p:txBody>
          <a:bodyPr/>
          <a:lstStyle/>
          <a:p>
            <a:fld id="{AC9AD470-FFF2-E74E-B11B-54DFFFEAB419}" type="datetimeFigureOut">
              <a:rPr lang="en-US" smtClean="0"/>
              <a:t>11/9/2022</a:t>
            </a:fld>
            <a:endParaRPr lang="en-US"/>
          </a:p>
        </p:txBody>
      </p:sp>
      <p:sp>
        <p:nvSpPr>
          <p:cNvPr id="5" name="Footer Placeholder 4">
            <a:extLst>
              <a:ext uri="{FF2B5EF4-FFF2-40B4-BE49-F238E27FC236}">
                <a16:creationId xmlns:a16="http://schemas.microsoft.com/office/drawing/2014/main" id="{D78A69C1-E170-D54A-B407-B832399838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404DE5-9F6B-1D4A-ABDA-DDFB3393FB40}"/>
              </a:ext>
            </a:extLst>
          </p:cNvPr>
          <p:cNvSpPr>
            <a:spLocks noGrp="1"/>
          </p:cNvSpPr>
          <p:nvPr>
            <p:ph type="sldNum" sz="quarter" idx="12"/>
          </p:nvPr>
        </p:nvSpPr>
        <p:spPr/>
        <p:txBody>
          <a:bodyPr/>
          <a:lstStyle/>
          <a:p>
            <a:fld id="{62AE09B5-49C3-3545-B0BD-7C0BFACD443B}" type="slidenum">
              <a:rPr lang="en-US" smtClean="0"/>
              <a:t>‹#›</a:t>
            </a:fld>
            <a:endParaRPr lang="en-US"/>
          </a:p>
        </p:txBody>
      </p:sp>
    </p:spTree>
    <p:extLst>
      <p:ext uri="{BB962C8B-B14F-4D97-AF65-F5344CB8AC3E}">
        <p14:creationId xmlns:p14="http://schemas.microsoft.com/office/powerpoint/2010/main" val="4129409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92FF63-25D2-5148-AF24-59B4488B5F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07B968-010E-484D-9986-225BE1F30D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CC979A-D73C-AB49-B924-2A0F6DA2BA6C}"/>
              </a:ext>
            </a:extLst>
          </p:cNvPr>
          <p:cNvSpPr>
            <a:spLocks noGrp="1"/>
          </p:cNvSpPr>
          <p:nvPr>
            <p:ph type="dt" sz="half" idx="10"/>
          </p:nvPr>
        </p:nvSpPr>
        <p:spPr/>
        <p:txBody>
          <a:bodyPr/>
          <a:lstStyle/>
          <a:p>
            <a:fld id="{AC9AD470-FFF2-E74E-B11B-54DFFFEAB419}" type="datetimeFigureOut">
              <a:rPr lang="en-US" smtClean="0"/>
              <a:t>11/9/2022</a:t>
            </a:fld>
            <a:endParaRPr lang="en-US"/>
          </a:p>
        </p:txBody>
      </p:sp>
      <p:sp>
        <p:nvSpPr>
          <p:cNvPr id="5" name="Footer Placeholder 4">
            <a:extLst>
              <a:ext uri="{FF2B5EF4-FFF2-40B4-BE49-F238E27FC236}">
                <a16:creationId xmlns:a16="http://schemas.microsoft.com/office/drawing/2014/main" id="{E5FA754F-D4DB-1045-A761-744C58D148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321C49-8436-5A47-B7E0-7D3672C9659E}"/>
              </a:ext>
            </a:extLst>
          </p:cNvPr>
          <p:cNvSpPr>
            <a:spLocks noGrp="1"/>
          </p:cNvSpPr>
          <p:nvPr>
            <p:ph type="sldNum" sz="quarter" idx="12"/>
          </p:nvPr>
        </p:nvSpPr>
        <p:spPr/>
        <p:txBody>
          <a:bodyPr/>
          <a:lstStyle/>
          <a:p>
            <a:fld id="{62AE09B5-49C3-3545-B0BD-7C0BFACD443B}" type="slidenum">
              <a:rPr lang="en-US" smtClean="0"/>
              <a:t>‹#›</a:t>
            </a:fld>
            <a:endParaRPr lang="en-US"/>
          </a:p>
        </p:txBody>
      </p:sp>
    </p:spTree>
    <p:extLst>
      <p:ext uri="{BB962C8B-B14F-4D97-AF65-F5344CB8AC3E}">
        <p14:creationId xmlns:p14="http://schemas.microsoft.com/office/powerpoint/2010/main" val="3694903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DC9DD-0C62-B64F-A1C0-3E385E5C0F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B4BFC7-E0C1-0F47-B58B-A4DFD94B90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8C4E77-F06B-0447-A36B-FD210FD5CD73}"/>
              </a:ext>
            </a:extLst>
          </p:cNvPr>
          <p:cNvSpPr>
            <a:spLocks noGrp="1"/>
          </p:cNvSpPr>
          <p:nvPr>
            <p:ph type="dt" sz="half" idx="10"/>
          </p:nvPr>
        </p:nvSpPr>
        <p:spPr/>
        <p:txBody>
          <a:bodyPr/>
          <a:lstStyle/>
          <a:p>
            <a:fld id="{AC9AD470-FFF2-E74E-B11B-54DFFFEAB419}" type="datetimeFigureOut">
              <a:rPr lang="en-US" smtClean="0"/>
              <a:t>11/9/2022</a:t>
            </a:fld>
            <a:endParaRPr lang="en-US"/>
          </a:p>
        </p:txBody>
      </p:sp>
      <p:sp>
        <p:nvSpPr>
          <p:cNvPr id="5" name="Footer Placeholder 4">
            <a:extLst>
              <a:ext uri="{FF2B5EF4-FFF2-40B4-BE49-F238E27FC236}">
                <a16:creationId xmlns:a16="http://schemas.microsoft.com/office/drawing/2014/main" id="{42D5AE28-58E4-3A47-9FE6-5893A9AD97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A9C007-7F22-2F47-A7CD-0003414281F6}"/>
              </a:ext>
            </a:extLst>
          </p:cNvPr>
          <p:cNvSpPr>
            <a:spLocks noGrp="1"/>
          </p:cNvSpPr>
          <p:nvPr>
            <p:ph type="sldNum" sz="quarter" idx="12"/>
          </p:nvPr>
        </p:nvSpPr>
        <p:spPr/>
        <p:txBody>
          <a:bodyPr/>
          <a:lstStyle/>
          <a:p>
            <a:fld id="{62AE09B5-49C3-3545-B0BD-7C0BFACD443B}" type="slidenum">
              <a:rPr lang="en-US" smtClean="0"/>
              <a:t>‹#›</a:t>
            </a:fld>
            <a:endParaRPr lang="en-US"/>
          </a:p>
        </p:txBody>
      </p:sp>
    </p:spTree>
    <p:extLst>
      <p:ext uri="{BB962C8B-B14F-4D97-AF65-F5344CB8AC3E}">
        <p14:creationId xmlns:p14="http://schemas.microsoft.com/office/powerpoint/2010/main" val="185434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1BFB7-11C0-6D4F-BCF2-E17642C1C9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99D3FF-84B9-DA40-B96F-95F95B6E74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BF532B-1859-964D-BC32-28B37BC95FC6}"/>
              </a:ext>
            </a:extLst>
          </p:cNvPr>
          <p:cNvSpPr>
            <a:spLocks noGrp="1"/>
          </p:cNvSpPr>
          <p:nvPr>
            <p:ph type="dt" sz="half" idx="10"/>
          </p:nvPr>
        </p:nvSpPr>
        <p:spPr/>
        <p:txBody>
          <a:bodyPr/>
          <a:lstStyle/>
          <a:p>
            <a:fld id="{AC9AD470-FFF2-E74E-B11B-54DFFFEAB419}" type="datetimeFigureOut">
              <a:rPr lang="en-US" smtClean="0"/>
              <a:t>11/9/2022</a:t>
            </a:fld>
            <a:endParaRPr lang="en-US"/>
          </a:p>
        </p:txBody>
      </p:sp>
      <p:sp>
        <p:nvSpPr>
          <p:cNvPr id="5" name="Footer Placeholder 4">
            <a:extLst>
              <a:ext uri="{FF2B5EF4-FFF2-40B4-BE49-F238E27FC236}">
                <a16:creationId xmlns:a16="http://schemas.microsoft.com/office/drawing/2014/main" id="{A3B996B8-8EBF-564E-BC34-16CA120AF1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D09273-2ED4-7B47-8D93-759FC7AA8E3B}"/>
              </a:ext>
            </a:extLst>
          </p:cNvPr>
          <p:cNvSpPr>
            <a:spLocks noGrp="1"/>
          </p:cNvSpPr>
          <p:nvPr>
            <p:ph type="sldNum" sz="quarter" idx="12"/>
          </p:nvPr>
        </p:nvSpPr>
        <p:spPr/>
        <p:txBody>
          <a:bodyPr/>
          <a:lstStyle/>
          <a:p>
            <a:fld id="{62AE09B5-49C3-3545-B0BD-7C0BFACD443B}" type="slidenum">
              <a:rPr lang="en-US" smtClean="0"/>
              <a:t>‹#›</a:t>
            </a:fld>
            <a:endParaRPr lang="en-US"/>
          </a:p>
        </p:txBody>
      </p:sp>
    </p:spTree>
    <p:extLst>
      <p:ext uri="{BB962C8B-B14F-4D97-AF65-F5344CB8AC3E}">
        <p14:creationId xmlns:p14="http://schemas.microsoft.com/office/powerpoint/2010/main" val="3933421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C21E2-3DDD-E547-A458-37776FC1A2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B5EA11-D4FC-134A-B58A-4A23AB97AB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3E436E-6BBD-AF45-AD76-BD249F8B86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FAD812-7C10-CD47-A7DD-14E4907C204B}"/>
              </a:ext>
            </a:extLst>
          </p:cNvPr>
          <p:cNvSpPr>
            <a:spLocks noGrp="1"/>
          </p:cNvSpPr>
          <p:nvPr>
            <p:ph type="dt" sz="half" idx="10"/>
          </p:nvPr>
        </p:nvSpPr>
        <p:spPr/>
        <p:txBody>
          <a:bodyPr/>
          <a:lstStyle/>
          <a:p>
            <a:fld id="{AC9AD470-FFF2-E74E-B11B-54DFFFEAB419}" type="datetimeFigureOut">
              <a:rPr lang="en-US" smtClean="0"/>
              <a:t>11/9/2022</a:t>
            </a:fld>
            <a:endParaRPr lang="en-US"/>
          </a:p>
        </p:txBody>
      </p:sp>
      <p:sp>
        <p:nvSpPr>
          <p:cNvPr id="6" name="Footer Placeholder 5">
            <a:extLst>
              <a:ext uri="{FF2B5EF4-FFF2-40B4-BE49-F238E27FC236}">
                <a16:creationId xmlns:a16="http://schemas.microsoft.com/office/drawing/2014/main" id="{096A14BD-AEB1-E241-A355-281A34B9B5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46FC8E-F43F-9443-A814-822B8261A2A9}"/>
              </a:ext>
            </a:extLst>
          </p:cNvPr>
          <p:cNvSpPr>
            <a:spLocks noGrp="1"/>
          </p:cNvSpPr>
          <p:nvPr>
            <p:ph type="sldNum" sz="quarter" idx="12"/>
          </p:nvPr>
        </p:nvSpPr>
        <p:spPr/>
        <p:txBody>
          <a:bodyPr/>
          <a:lstStyle/>
          <a:p>
            <a:fld id="{62AE09B5-49C3-3545-B0BD-7C0BFACD443B}" type="slidenum">
              <a:rPr lang="en-US" smtClean="0"/>
              <a:t>‹#›</a:t>
            </a:fld>
            <a:endParaRPr lang="en-US"/>
          </a:p>
        </p:txBody>
      </p:sp>
    </p:spTree>
    <p:extLst>
      <p:ext uri="{BB962C8B-B14F-4D97-AF65-F5344CB8AC3E}">
        <p14:creationId xmlns:p14="http://schemas.microsoft.com/office/powerpoint/2010/main" val="1858954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9D678-4F32-B146-B801-399306655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2FB1E5-39AF-054B-A897-671C081957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717D83-B182-4141-83D7-77B41241D0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7C77D8-72D8-B844-8901-16C03E477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C1D851-95BA-474D-B9F2-925DC36AB9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7D761B-2120-3344-81D1-808E167803A9}"/>
              </a:ext>
            </a:extLst>
          </p:cNvPr>
          <p:cNvSpPr>
            <a:spLocks noGrp="1"/>
          </p:cNvSpPr>
          <p:nvPr>
            <p:ph type="dt" sz="half" idx="10"/>
          </p:nvPr>
        </p:nvSpPr>
        <p:spPr/>
        <p:txBody>
          <a:bodyPr/>
          <a:lstStyle/>
          <a:p>
            <a:fld id="{AC9AD470-FFF2-E74E-B11B-54DFFFEAB419}" type="datetimeFigureOut">
              <a:rPr lang="en-US" smtClean="0"/>
              <a:t>11/9/2022</a:t>
            </a:fld>
            <a:endParaRPr lang="en-US"/>
          </a:p>
        </p:txBody>
      </p:sp>
      <p:sp>
        <p:nvSpPr>
          <p:cNvPr id="8" name="Footer Placeholder 7">
            <a:extLst>
              <a:ext uri="{FF2B5EF4-FFF2-40B4-BE49-F238E27FC236}">
                <a16:creationId xmlns:a16="http://schemas.microsoft.com/office/drawing/2014/main" id="{FDB50943-096E-294F-AA19-B473E3AB47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29738E-70E4-9B4B-9A0E-2333FA8E915E}"/>
              </a:ext>
            </a:extLst>
          </p:cNvPr>
          <p:cNvSpPr>
            <a:spLocks noGrp="1"/>
          </p:cNvSpPr>
          <p:nvPr>
            <p:ph type="sldNum" sz="quarter" idx="12"/>
          </p:nvPr>
        </p:nvSpPr>
        <p:spPr/>
        <p:txBody>
          <a:bodyPr/>
          <a:lstStyle/>
          <a:p>
            <a:fld id="{62AE09B5-49C3-3545-B0BD-7C0BFACD443B}" type="slidenum">
              <a:rPr lang="en-US" smtClean="0"/>
              <a:t>‹#›</a:t>
            </a:fld>
            <a:endParaRPr lang="en-US"/>
          </a:p>
        </p:txBody>
      </p:sp>
    </p:spTree>
    <p:extLst>
      <p:ext uri="{BB962C8B-B14F-4D97-AF65-F5344CB8AC3E}">
        <p14:creationId xmlns:p14="http://schemas.microsoft.com/office/powerpoint/2010/main" val="2300006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50346-CDD0-824A-A259-BBE55F380E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0577BD-F2FB-0E40-8C9A-EBFE7BFC71FB}"/>
              </a:ext>
            </a:extLst>
          </p:cNvPr>
          <p:cNvSpPr>
            <a:spLocks noGrp="1"/>
          </p:cNvSpPr>
          <p:nvPr>
            <p:ph type="dt" sz="half" idx="10"/>
          </p:nvPr>
        </p:nvSpPr>
        <p:spPr/>
        <p:txBody>
          <a:bodyPr/>
          <a:lstStyle/>
          <a:p>
            <a:fld id="{AC9AD470-FFF2-E74E-B11B-54DFFFEAB419}" type="datetimeFigureOut">
              <a:rPr lang="en-US" smtClean="0"/>
              <a:t>11/9/2022</a:t>
            </a:fld>
            <a:endParaRPr lang="en-US"/>
          </a:p>
        </p:txBody>
      </p:sp>
      <p:sp>
        <p:nvSpPr>
          <p:cNvPr id="4" name="Footer Placeholder 3">
            <a:extLst>
              <a:ext uri="{FF2B5EF4-FFF2-40B4-BE49-F238E27FC236}">
                <a16:creationId xmlns:a16="http://schemas.microsoft.com/office/drawing/2014/main" id="{940E913A-5F0C-454E-BE70-9DF609AD90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707F23-56E1-B141-B418-CEE0623E3402}"/>
              </a:ext>
            </a:extLst>
          </p:cNvPr>
          <p:cNvSpPr>
            <a:spLocks noGrp="1"/>
          </p:cNvSpPr>
          <p:nvPr>
            <p:ph type="sldNum" sz="quarter" idx="12"/>
          </p:nvPr>
        </p:nvSpPr>
        <p:spPr/>
        <p:txBody>
          <a:bodyPr/>
          <a:lstStyle/>
          <a:p>
            <a:fld id="{62AE09B5-49C3-3545-B0BD-7C0BFACD443B}" type="slidenum">
              <a:rPr lang="en-US" smtClean="0"/>
              <a:t>‹#›</a:t>
            </a:fld>
            <a:endParaRPr lang="en-US"/>
          </a:p>
        </p:txBody>
      </p:sp>
    </p:spTree>
    <p:extLst>
      <p:ext uri="{BB962C8B-B14F-4D97-AF65-F5344CB8AC3E}">
        <p14:creationId xmlns:p14="http://schemas.microsoft.com/office/powerpoint/2010/main" val="2160502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176D35-8D32-3343-894D-D237503A0010}"/>
              </a:ext>
            </a:extLst>
          </p:cNvPr>
          <p:cNvSpPr>
            <a:spLocks noGrp="1"/>
          </p:cNvSpPr>
          <p:nvPr>
            <p:ph type="dt" sz="half" idx="10"/>
          </p:nvPr>
        </p:nvSpPr>
        <p:spPr/>
        <p:txBody>
          <a:bodyPr/>
          <a:lstStyle/>
          <a:p>
            <a:fld id="{AC9AD470-FFF2-E74E-B11B-54DFFFEAB419}" type="datetimeFigureOut">
              <a:rPr lang="en-US" smtClean="0"/>
              <a:t>11/9/2022</a:t>
            </a:fld>
            <a:endParaRPr lang="en-US"/>
          </a:p>
        </p:txBody>
      </p:sp>
      <p:sp>
        <p:nvSpPr>
          <p:cNvPr id="3" name="Footer Placeholder 2">
            <a:extLst>
              <a:ext uri="{FF2B5EF4-FFF2-40B4-BE49-F238E27FC236}">
                <a16:creationId xmlns:a16="http://schemas.microsoft.com/office/drawing/2014/main" id="{75743131-994F-424F-A3FC-8A74944561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816002-8DC6-BD4C-A2CF-495BD7162DE8}"/>
              </a:ext>
            </a:extLst>
          </p:cNvPr>
          <p:cNvSpPr>
            <a:spLocks noGrp="1"/>
          </p:cNvSpPr>
          <p:nvPr>
            <p:ph type="sldNum" sz="quarter" idx="12"/>
          </p:nvPr>
        </p:nvSpPr>
        <p:spPr/>
        <p:txBody>
          <a:bodyPr/>
          <a:lstStyle/>
          <a:p>
            <a:fld id="{62AE09B5-49C3-3545-B0BD-7C0BFACD443B}" type="slidenum">
              <a:rPr lang="en-US" smtClean="0"/>
              <a:t>‹#›</a:t>
            </a:fld>
            <a:endParaRPr lang="en-US"/>
          </a:p>
        </p:txBody>
      </p:sp>
    </p:spTree>
    <p:extLst>
      <p:ext uri="{BB962C8B-B14F-4D97-AF65-F5344CB8AC3E}">
        <p14:creationId xmlns:p14="http://schemas.microsoft.com/office/powerpoint/2010/main" val="319643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7CB5A-5B22-2346-ABC6-621F09119C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CD2638-A53E-8B40-9AFA-0628993E64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6514B0-ADEE-054C-BF16-C9530708E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C7FCC5-691F-874F-A34A-4A05EBBF1306}"/>
              </a:ext>
            </a:extLst>
          </p:cNvPr>
          <p:cNvSpPr>
            <a:spLocks noGrp="1"/>
          </p:cNvSpPr>
          <p:nvPr>
            <p:ph type="dt" sz="half" idx="10"/>
          </p:nvPr>
        </p:nvSpPr>
        <p:spPr/>
        <p:txBody>
          <a:bodyPr/>
          <a:lstStyle/>
          <a:p>
            <a:fld id="{AC9AD470-FFF2-E74E-B11B-54DFFFEAB419}" type="datetimeFigureOut">
              <a:rPr lang="en-US" smtClean="0"/>
              <a:t>11/9/2022</a:t>
            </a:fld>
            <a:endParaRPr lang="en-US"/>
          </a:p>
        </p:txBody>
      </p:sp>
      <p:sp>
        <p:nvSpPr>
          <p:cNvPr id="6" name="Footer Placeholder 5">
            <a:extLst>
              <a:ext uri="{FF2B5EF4-FFF2-40B4-BE49-F238E27FC236}">
                <a16:creationId xmlns:a16="http://schemas.microsoft.com/office/drawing/2014/main" id="{8AA0D3E1-717B-284E-946A-5F7F74C805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DC7E59-EAAA-7841-B116-8896B595B0A4}"/>
              </a:ext>
            </a:extLst>
          </p:cNvPr>
          <p:cNvSpPr>
            <a:spLocks noGrp="1"/>
          </p:cNvSpPr>
          <p:nvPr>
            <p:ph type="sldNum" sz="quarter" idx="12"/>
          </p:nvPr>
        </p:nvSpPr>
        <p:spPr/>
        <p:txBody>
          <a:bodyPr/>
          <a:lstStyle/>
          <a:p>
            <a:fld id="{62AE09B5-49C3-3545-B0BD-7C0BFACD443B}" type="slidenum">
              <a:rPr lang="en-US" smtClean="0"/>
              <a:t>‹#›</a:t>
            </a:fld>
            <a:endParaRPr lang="en-US"/>
          </a:p>
        </p:txBody>
      </p:sp>
    </p:spTree>
    <p:extLst>
      <p:ext uri="{BB962C8B-B14F-4D97-AF65-F5344CB8AC3E}">
        <p14:creationId xmlns:p14="http://schemas.microsoft.com/office/powerpoint/2010/main" val="1647778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30D52-9B99-914A-AE2A-333ADFD1B2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BCBA36-4CAB-4C47-8187-86FDBD5731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4488A7-297F-FA4A-AE8F-7F137977F3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CD918A-7A06-9646-98E3-A0520A49FBB3}"/>
              </a:ext>
            </a:extLst>
          </p:cNvPr>
          <p:cNvSpPr>
            <a:spLocks noGrp="1"/>
          </p:cNvSpPr>
          <p:nvPr>
            <p:ph type="dt" sz="half" idx="10"/>
          </p:nvPr>
        </p:nvSpPr>
        <p:spPr/>
        <p:txBody>
          <a:bodyPr/>
          <a:lstStyle/>
          <a:p>
            <a:fld id="{AC9AD470-FFF2-E74E-B11B-54DFFFEAB419}" type="datetimeFigureOut">
              <a:rPr lang="en-US" smtClean="0"/>
              <a:t>11/9/2022</a:t>
            </a:fld>
            <a:endParaRPr lang="en-US"/>
          </a:p>
        </p:txBody>
      </p:sp>
      <p:sp>
        <p:nvSpPr>
          <p:cNvPr id="6" name="Footer Placeholder 5">
            <a:extLst>
              <a:ext uri="{FF2B5EF4-FFF2-40B4-BE49-F238E27FC236}">
                <a16:creationId xmlns:a16="http://schemas.microsoft.com/office/drawing/2014/main" id="{644C0FB6-6809-1544-B988-B2D1AC4C11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428AA6-B713-EB46-B45F-10E91CAD793B}"/>
              </a:ext>
            </a:extLst>
          </p:cNvPr>
          <p:cNvSpPr>
            <a:spLocks noGrp="1"/>
          </p:cNvSpPr>
          <p:nvPr>
            <p:ph type="sldNum" sz="quarter" idx="12"/>
          </p:nvPr>
        </p:nvSpPr>
        <p:spPr/>
        <p:txBody>
          <a:bodyPr/>
          <a:lstStyle/>
          <a:p>
            <a:fld id="{62AE09B5-49C3-3545-B0BD-7C0BFACD443B}" type="slidenum">
              <a:rPr lang="en-US" smtClean="0"/>
              <a:t>‹#›</a:t>
            </a:fld>
            <a:endParaRPr lang="en-US"/>
          </a:p>
        </p:txBody>
      </p:sp>
    </p:spTree>
    <p:extLst>
      <p:ext uri="{BB962C8B-B14F-4D97-AF65-F5344CB8AC3E}">
        <p14:creationId xmlns:p14="http://schemas.microsoft.com/office/powerpoint/2010/main" val="709240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E20ABD-EE86-F749-95A1-42BE23B31B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560C2C-C9C8-B840-B977-327F4FC079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F8B0C8-258B-554A-AD80-28F2548358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AD470-FFF2-E74E-B11B-54DFFFEAB419}" type="datetimeFigureOut">
              <a:rPr lang="en-US" smtClean="0"/>
              <a:t>11/9/2022</a:t>
            </a:fld>
            <a:endParaRPr lang="en-US"/>
          </a:p>
        </p:txBody>
      </p:sp>
      <p:sp>
        <p:nvSpPr>
          <p:cNvPr id="5" name="Footer Placeholder 4">
            <a:extLst>
              <a:ext uri="{FF2B5EF4-FFF2-40B4-BE49-F238E27FC236}">
                <a16:creationId xmlns:a16="http://schemas.microsoft.com/office/drawing/2014/main" id="{E105511C-23F0-164C-B66E-17EA084E9B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6CE248-A631-D744-9E8D-E8BFE6556F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AE09B5-49C3-3545-B0BD-7C0BFACD443B}" type="slidenum">
              <a:rPr lang="en-US" smtClean="0"/>
              <a:t>‹#›</a:t>
            </a:fld>
            <a:endParaRPr lang="en-US"/>
          </a:p>
        </p:txBody>
      </p:sp>
    </p:spTree>
    <p:extLst>
      <p:ext uri="{BB962C8B-B14F-4D97-AF65-F5344CB8AC3E}">
        <p14:creationId xmlns:p14="http://schemas.microsoft.com/office/powerpoint/2010/main" val="2542665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2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0EB38A-5B81-0841-BCCF-9AB1F286BF59}"/>
              </a:ext>
            </a:extLst>
          </p:cNvPr>
          <p:cNvSpPr>
            <a:spLocks noGrp="1"/>
          </p:cNvSpPr>
          <p:nvPr>
            <p:ph type="body" idx="1"/>
          </p:nvPr>
        </p:nvSpPr>
        <p:spPr>
          <a:xfrm>
            <a:off x="2404996" y="1889761"/>
            <a:ext cx="2281304" cy="3939937"/>
          </a:xfrm>
        </p:spPr>
        <p:txBody>
          <a:bodyPr>
            <a:normAutofit fontScale="92500"/>
          </a:bodyPr>
          <a:lstStyle/>
          <a:p>
            <a:pPr>
              <a:lnSpc>
                <a:spcPct val="150000"/>
              </a:lnSpc>
            </a:pPr>
            <a:r>
              <a:rPr lang="en-US" dirty="0">
                <a:solidFill>
                  <a:schemeClr val="tx1">
                    <a:lumMod val="75000"/>
                    <a:lumOff val="25000"/>
                  </a:schemeClr>
                </a:solidFill>
              </a:rPr>
              <a:t>Student:</a:t>
            </a:r>
          </a:p>
          <a:p>
            <a:pPr>
              <a:lnSpc>
                <a:spcPct val="150000"/>
              </a:lnSpc>
            </a:pPr>
            <a:r>
              <a:rPr lang="en-US" dirty="0">
                <a:solidFill>
                  <a:schemeClr val="tx1">
                    <a:lumMod val="75000"/>
                    <a:lumOff val="25000"/>
                  </a:schemeClr>
                </a:solidFill>
              </a:rPr>
              <a:t>Student Email:</a:t>
            </a:r>
          </a:p>
          <a:p>
            <a:pPr>
              <a:lnSpc>
                <a:spcPct val="150000"/>
              </a:lnSpc>
            </a:pPr>
            <a:r>
              <a:rPr lang="en-US" dirty="0">
                <a:solidFill>
                  <a:schemeClr val="tx1">
                    <a:lumMod val="75000"/>
                    <a:lumOff val="25000"/>
                  </a:schemeClr>
                </a:solidFill>
              </a:rPr>
              <a:t>Faculty:</a:t>
            </a:r>
          </a:p>
          <a:p>
            <a:pPr>
              <a:lnSpc>
                <a:spcPct val="150000"/>
              </a:lnSpc>
            </a:pPr>
            <a:r>
              <a:rPr lang="en-US" dirty="0">
                <a:solidFill>
                  <a:schemeClr val="tx1">
                    <a:lumMod val="75000"/>
                    <a:lumOff val="25000"/>
                  </a:schemeClr>
                </a:solidFill>
              </a:rPr>
              <a:t>Faculty Email:</a:t>
            </a:r>
          </a:p>
          <a:p>
            <a:pPr>
              <a:lnSpc>
                <a:spcPct val="150000"/>
              </a:lnSpc>
            </a:pPr>
            <a:r>
              <a:rPr lang="en-US" dirty="0">
                <a:solidFill>
                  <a:schemeClr val="tx1">
                    <a:lumMod val="75000"/>
                    <a:lumOff val="25000"/>
                  </a:schemeClr>
                </a:solidFill>
              </a:rPr>
              <a:t>AFRL Sponsor:</a:t>
            </a:r>
          </a:p>
          <a:p>
            <a:pPr>
              <a:lnSpc>
                <a:spcPct val="150000"/>
              </a:lnSpc>
            </a:pPr>
            <a:r>
              <a:rPr lang="en-US" dirty="0">
                <a:solidFill>
                  <a:schemeClr val="tx1">
                    <a:lumMod val="75000"/>
                    <a:lumOff val="25000"/>
                  </a:schemeClr>
                </a:solidFill>
              </a:rPr>
              <a:t>AFRL Directorate:</a:t>
            </a:r>
            <a:endParaRPr lang="en-US" sz="1800" dirty="0">
              <a:solidFill>
                <a:schemeClr val="tx1">
                  <a:lumMod val="75000"/>
                  <a:lumOff val="25000"/>
                </a:schemeClr>
              </a:solidFill>
            </a:endParaRPr>
          </a:p>
        </p:txBody>
      </p:sp>
      <p:pic>
        <p:nvPicPr>
          <p:cNvPr id="5" name="Picture 4" descr="Logo&#10;&#10;Description automatically generated">
            <a:extLst>
              <a:ext uri="{FF2B5EF4-FFF2-40B4-BE49-F238E27FC236}">
                <a16:creationId xmlns:a16="http://schemas.microsoft.com/office/drawing/2014/main" id="{3EA9FBFD-E846-F647-93FC-EE455740E1CB}"/>
              </a:ext>
            </a:extLst>
          </p:cNvPr>
          <p:cNvPicPr>
            <a:picLocks noChangeAspect="1"/>
          </p:cNvPicPr>
          <p:nvPr/>
        </p:nvPicPr>
        <p:blipFill>
          <a:blip r:embed="rId2"/>
          <a:stretch>
            <a:fillRect/>
          </a:stretch>
        </p:blipFill>
        <p:spPr>
          <a:xfrm>
            <a:off x="72570" y="6226631"/>
            <a:ext cx="2011680" cy="558799"/>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CAC3F0D6-04C5-6C4E-B9C6-383D0B43926A}"/>
              </a:ext>
            </a:extLst>
          </p:cNvPr>
          <p:cNvPicPr>
            <a:picLocks noChangeAspect="1"/>
          </p:cNvPicPr>
          <p:nvPr/>
        </p:nvPicPr>
        <p:blipFill>
          <a:blip r:embed="rId3"/>
          <a:stretch>
            <a:fillRect/>
          </a:stretch>
        </p:blipFill>
        <p:spPr>
          <a:xfrm>
            <a:off x="72570" y="72570"/>
            <a:ext cx="2011680" cy="804672"/>
          </a:xfrm>
          <a:prstGeom prst="rect">
            <a:avLst/>
          </a:prstGeom>
        </p:spPr>
      </p:pic>
      <p:pic>
        <p:nvPicPr>
          <p:cNvPr id="9" name="Picture 8" descr="Logo, icon&#10;&#10;Description automatically generated">
            <a:extLst>
              <a:ext uri="{FF2B5EF4-FFF2-40B4-BE49-F238E27FC236}">
                <a16:creationId xmlns:a16="http://schemas.microsoft.com/office/drawing/2014/main" id="{0608B782-F8BF-E24F-B397-45968D3D4159}"/>
              </a:ext>
            </a:extLst>
          </p:cNvPr>
          <p:cNvPicPr>
            <a:picLocks noChangeAspect="1"/>
          </p:cNvPicPr>
          <p:nvPr/>
        </p:nvPicPr>
        <p:blipFill>
          <a:blip r:embed="rId4"/>
          <a:stretch>
            <a:fillRect/>
          </a:stretch>
        </p:blipFill>
        <p:spPr>
          <a:xfrm>
            <a:off x="10107750" y="72570"/>
            <a:ext cx="2011680" cy="749234"/>
          </a:xfrm>
          <a:prstGeom prst="rect">
            <a:avLst/>
          </a:prstGeom>
        </p:spPr>
      </p:pic>
      <p:sp>
        <p:nvSpPr>
          <p:cNvPr id="11" name="TextBox 10">
            <a:extLst>
              <a:ext uri="{FF2B5EF4-FFF2-40B4-BE49-F238E27FC236}">
                <a16:creationId xmlns:a16="http://schemas.microsoft.com/office/drawing/2014/main" id="{4A1FADE1-C177-8C4C-BF1C-622837E8F1E8}"/>
              </a:ext>
            </a:extLst>
          </p:cNvPr>
          <p:cNvSpPr txBox="1"/>
          <p:nvPr/>
        </p:nvSpPr>
        <p:spPr>
          <a:xfrm>
            <a:off x="2404996" y="877242"/>
            <a:ext cx="7365305" cy="1077218"/>
          </a:xfrm>
          <a:prstGeom prst="rect">
            <a:avLst/>
          </a:prstGeom>
          <a:noFill/>
        </p:spPr>
        <p:txBody>
          <a:bodyPr wrap="square" rtlCol="0">
            <a:spAutoFit/>
          </a:bodyPr>
          <a:lstStyle/>
          <a:p>
            <a:r>
              <a:rPr lang="en-US" sz="3200" b="1" dirty="0"/>
              <a:t>Ferroelectric Oxides For Neuromorphic Computing and Hardware Assurance</a:t>
            </a:r>
          </a:p>
        </p:txBody>
      </p:sp>
      <p:sp>
        <p:nvSpPr>
          <p:cNvPr id="13" name="Rectangle 12">
            <a:extLst>
              <a:ext uri="{FF2B5EF4-FFF2-40B4-BE49-F238E27FC236}">
                <a16:creationId xmlns:a16="http://schemas.microsoft.com/office/drawing/2014/main" id="{BF358490-A0F6-B243-A712-809756481001}"/>
              </a:ext>
            </a:extLst>
          </p:cNvPr>
          <p:cNvSpPr/>
          <p:nvPr/>
        </p:nvSpPr>
        <p:spPr>
          <a:xfrm>
            <a:off x="3564835" y="1889762"/>
            <a:ext cx="6205467" cy="547121"/>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22D90C-60A7-E44C-8129-F177D2275F9D}"/>
              </a:ext>
            </a:extLst>
          </p:cNvPr>
          <p:cNvSpPr/>
          <p:nvPr/>
        </p:nvSpPr>
        <p:spPr>
          <a:xfrm>
            <a:off x="4214192" y="2543203"/>
            <a:ext cx="5556110" cy="547121"/>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655E2D-B87F-3849-BABB-17C9A9F6396C}"/>
              </a:ext>
            </a:extLst>
          </p:cNvPr>
          <p:cNvSpPr/>
          <p:nvPr/>
        </p:nvSpPr>
        <p:spPr>
          <a:xfrm>
            <a:off x="3564835" y="3165449"/>
            <a:ext cx="6205466" cy="547121"/>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0A05CDE-DD5A-B245-BF6D-AC38601DAB8A}"/>
              </a:ext>
            </a:extLst>
          </p:cNvPr>
          <p:cNvSpPr/>
          <p:nvPr/>
        </p:nvSpPr>
        <p:spPr>
          <a:xfrm>
            <a:off x="4214191" y="3787695"/>
            <a:ext cx="5572813" cy="547121"/>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676B66B-4A4B-9E4D-BA06-22744C1F05E4}"/>
              </a:ext>
            </a:extLst>
          </p:cNvPr>
          <p:cNvSpPr/>
          <p:nvPr/>
        </p:nvSpPr>
        <p:spPr>
          <a:xfrm>
            <a:off x="4532241" y="4441136"/>
            <a:ext cx="5254763" cy="547121"/>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FFABCD9-7A27-5D4C-825F-E3CC67F91D79}"/>
              </a:ext>
            </a:extLst>
          </p:cNvPr>
          <p:cNvSpPr/>
          <p:nvPr/>
        </p:nvSpPr>
        <p:spPr>
          <a:xfrm>
            <a:off x="4532242" y="5063382"/>
            <a:ext cx="5254761" cy="547121"/>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C8BE691-AF07-C248-841F-B952730487EB}"/>
              </a:ext>
            </a:extLst>
          </p:cNvPr>
          <p:cNvSpPr txBox="1"/>
          <p:nvPr/>
        </p:nvSpPr>
        <p:spPr>
          <a:xfrm>
            <a:off x="3564835" y="1978927"/>
            <a:ext cx="5976730" cy="369332"/>
          </a:xfrm>
          <a:prstGeom prst="rect">
            <a:avLst/>
          </a:prstGeom>
          <a:noFill/>
        </p:spPr>
        <p:txBody>
          <a:bodyPr wrap="square" rtlCol="0">
            <a:spAutoFit/>
          </a:bodyPr>
          <a:lstStyle/>
          <a:p>
            <a:r>
              <a:rPr lang="en-US" dirty="0">
                <a:solidFill>
                  <a:schemeClr val="bg1">
                    <a:lumMod val="50000"/>
                  </a:schemeClr>
                </a:solidFill>
                <a:cs typeface="Calibri"/>
              </a:rPr>
              <a:t>Joshua Mayersky</a:t>
            </a:r>
          </a:p>
        </p:txBody>
      </p:sp>
      <p:sp>
        <p:nvSpPr>
          <p:cNvPr id="20" name="TextBox 19">
            <a:extLst>
              <a:ext uri="{FF2B5EF4-FFF2-40B4-BE49-F238E27FC236}">
                <a16:creationId xmlns:a16="http://schemas.microsoft.com/office/drawing/2014/main" id="{1669CABD-C9D9-7946-98EB-68D6EF8BC808}"/>
              </a:ext>
            </a:extLst>
          </p:cNvPr>
          <p:cNvSpPr txBox="1"/>
          <p:nvPr/>
        </p:nvSpPr>
        <p:spPr>
          <a:xfrm>
            <a:off x="4214191" y="2646975"/>
            <a:ext cx="5327374" cy="369332"/>
          </a:xfrm>
          <a:prstGeom prst="rect">
            <a:avLst/>
          </a:prstGeom>
          <a:noFill/>
        </p:spPr>
        <p:txBody>
          <a:bodyPr wrap="square" rtlCol="0">
            <a:spAutoFit/>
          </a:bodyPr>
          <a:lstStyle/>
          <a:p>
            <a:r>
              <a:rPr lang="en-US" dirty="0">
                <a:solidFill>
                  <a:schemeClr val="bg1">
                    <a:lumMod val="50000"/>
                  </a:schemeClr>
                </a:solidFill>
                <a:cs typeface="Calibri"/>
              </a:rPr>
              <a:t>mayersjd@mail.uc.edu</a:t>
            </a:r>
          </a:p>
        </p:txBody>
      </p:sp>
      <p:sp>
        <p:nvSpPr>
          <p:cNvPr id="21" name="TextBox 20">
            <a:extLst>
              <a:ext uri="{FF2B5EF4-FFF2-40B4-BE49-F238E27FC236}">
                <a16:creationId xmlns:a16="http://schemas.microsoft.com/office/drawing/2014/main" id="{E3ED2263-2E17-7A4A-9F1D-355F5F4EB651}"/>
              </a:ext>
            </a:extLst>
          </p:cNvPr>
          <p:cNvSpPr txBox="1"/>
          <p:nvPr/>
        </p:nvSpPr>
        <p:spPr>
          <a:xfrm>
            <a:off x="3571461" y="3275695"/>
            <a:ext cx="5970104" cy="369332"/>
          </a:xfrm>
          <a:prstGeom prst="rect">
            <a:avLst/>
          </a:prstGeom>
          <a:noFill/>
        </p:spPr>
        <p:txBody>
          <a:bodyPr wrap="square" rtlCol="0">
            <a:spAutoFit/>
          </a:bodyPr>
          <a:lstStyle/>
          <a:p>
            <a:r>
              <a:rPr lang="en-US" dirty="0">
                <a:solidFill>
                  <a:schemeClr val="bg1">
                    <a:lumMod val="50000"/>
                  </a:schemeClr>
                </a:solidFill>
                <a:cs typeface="Calibri"/>
              </a:rPr>
              <a:t>Dr. Rashmi Jha</a:t>
            </a:r>
          </a:p>
        </p:txBody>
      </p:sp>
      <p:sp>
        <p:nvSpPr>
          <p:cNvPr id="22" name="TextBox 21">
            <a:extLst>
              <a:ext uri="{FF2B5EF4-FFF2-40B4-BE49-F238E27FC236}">
                <a16:creationId xmlns:a16="http://schemas.microsoft.com/office/drawing/2014/main" id="{B761992D-E1B3-574E-886B-20AB8536078A}"/>
              </a:ext>
            </a:extLst>
          </p:cNvPr>
          <p:cNvSpPr txBox="1"/>
          <p:nvPr/>
        </p:nvSpPr>
        <p:spPr>
          <a:xfrm>
            <a:off x="4214191" y="3906013"/>
            <a:ext cx="5327374" cy="369332"/>
          </a:xfrm>
          <a:prstGeom prst="rect">
            <a:avLst/>
          </a:prstGeom>
          <a:noFill/>
        </p:spPr>
        <p:txBody>
          <a:bodyPr wrap="square" rtlCol="0">
            <a:spAutoFit/>
          </a:bodyPr>
          <a:lstStyle/>
          <a:p>
            <a:r>
              <a:rPr lang="en-US" dirty="0">
                <a:solidFill>
                  <a:schemeClr val="bg1">
                    <a:lumMod val="50000"/>
                  </a:schemeClr>
                </a:solidFill>
                <a:cs typeface="Calibri"/>
              </a:rPr>
              <a:t>jhari@ucmail.uc.edu</a:t>
            </a:r>
          </a:p>
        </p:txBody>
      </p:sp>
      <p:sp>
        <p:nvSpPr>
          <p:cNvPr id="23" name="TextBox 22">
            <a:extLst>
              <a:ext uri="{FF2B5EF4-FFF2-40B4-BE49-F238E27FC236}">
                <a16:creationId xmlns:a16="http://schemas.microsoft.com/office/drawing/2014/main" id="{04CB6E95-77F8-4643-9D7A-2DA17EBE2A2C}"/>
              </a:ext>
            </a:extLst>
          </p:cNvPr>
          <p:cNvSpPr txBox="1"/>
          <p:nvPr/>
        </p:nvSpPr>
        <p:spPr>
          <a:xfrm>
            <a:off x="4532241" y="4549947"/>
            <a:ext cx="5009324" cy="369332"/>
          </a:xfrm>
          <a:prstGeom prst="rect">
            <a:avLst/>
          </a:prstGeom>
          <a:noFill/>
        </p:spPr>
        <p:txBody>
          <a:bodyPr wrap="square" rtlCol="0">
            <a:spAutoFit/>
          </a:bodyPr>
          <a:lstStyle/>
          <a:p>
            <a:r>
              <a:rPr lang="en-US" dirty="0">
                <a:solidFill>
                  <a:schemeClr val="bg1">
                    <a:lumMod val="50000"/>
                  </a:schemeClr>
                </a:solidFill>
              </a:rPr>
              <a:t>Dr. Amber Reed</a:t>
            </a:r>
          </a:p>
        </p:txBody>
      </p:sp>
      <p:sp>
        <p:nvSpPr>
          <p:cNvPr id="24" name="TextBox 23">
            <a:extLst>
              <a:ext uri="{FF2B5EF4-FFF2-40B4-BE49-F238E27FC236}">
                <a16:creationId xmlns:a16="http://schemas.microsoft.com/office/drawing/2014/main" id="{D6565DF7-80A5-064B-BEB3-02016047B264}"/>
              </a:ext>
            </a:extLst>
          </p:cNvPr>
          <p:cNvSpPr txBox="1"/>
          <p:nvPr/>
        </p:nvSpPr>
        <p:spPr>
          <a:xfrm>
            <a:off x="4532241" y="5178667"/>
            <a:ext cx="5009324" cy="369332"/>
          </a:xfrm>
          <a:prstGeom prst="rect">
            <a:avLst/>
          </a:prstGeom>
          <a:noFill/>
        </p:spPr>
        <p:txBody>
          <a:bodyPr wrap="square" rtlCol="0">
            <a:spAutoFit/>
          </a:bodyPr>
          <a:lstStyle/>
          <a:p>
            <a:r>
              <a:rPr lang="en-US" dirty="0">
                <a:solidFill>
                  <a:schemeClr val="bg1">
                    <a:lumMod val="50000"/>
                  </a:schemeClr>
                </a:solidFill>
              </a:rPr>
              <a:t>AFRL/RX</a:t>
            </a:r>
          </a:p>
        </p:txBody>
      </p:sp>
      <p:grpSp>
        <p:nvGrpSpPr>
          <p:cNvPr id="27" name="Group 26">
            <a:extLst>
              <a:ext uri="{FF2B5EF4-FFF2-40B4-BE49-F238E27FC236}">
                <a16:creationId xmlns:a16="http://schemas.microsoft.com/office/drawing/2014/main" id="{63D14A35-A02B-EAB5-DF8F-CCEB7CC8605F}"/>
              </a:ext>
            </a:extLst>
          </p:cNvPr>
          <p:cNvGrpSpPr/>
          <p:nvPr/>
        </p:nvGrpSpPr>
        <p:grpSpPr>
          <a:xfrm>
            <a:off x="4640992" y="6134331"/>
            <a:ext cx="2785636" cy="369332"/>
            <a:chOff x="3190620" y="6321364"/>
            <a:chExt cx="2785636" cy="369332"/>
          </a:xfrm>
        </p:grpSpPr>
        <p:sp>
          <p:nvSpPr>
            <p:cNvPr id="28" name="TextBox 27">
              <a:extLst>
                <a:ext uri="{FF2B5EF4-FFF2-40B4-BE49-F238E27FC236}">
                  <a16:creationId xmlns:a16="http://schemas.microsoft.com/office/drawing/2014/main" id="{E25FA753-72F4-754B-2475-1AE38943B798}"/>
                </a:ext>
              </a:extLst>
            </p:cNvPr>
            <p:cNvSpPr txBox="1"/>
            <p:nvPr/>
          </p:nvSpPr>
          <p:spPr>
            <a:xfrm>
              <a:off x="3190620" y="6321364"/>
              <a:ext cx="662923" cy="369332"/>
            </a:xfrm>
            <a:prstGeom prst="rect">
              <a:avLst/>
            </a:prstGeom>
            <a:noFill/>
          </p:spPr>
          <p:txBody>
            <a:bodyPr wrap="square" rtlCol="0">
              <a:spAutoFit/>
            </a:bodyPr>
            <a:lstStyle/>
            <a:p>
              <a:r>
                <a:rPr lang="en-US" dirty="0">
                  <a:solidFill>
                    <a:schemeClr val="tx1">
                      <a:lumMod val="85000"/>
                      <a:lumOff val="15000"/>
                    </a:schemeClr>
                  </a:solidFill>
                </a:rPr>
                <a:t>PA #:</a:t>
              </a:r>
            </a:p>
          </p:txBody>
        </p:sp>
        <p:sp>
          <p:nvSpPr>
            <p:cNvPr id="29" name="TextBox 28">
              <a:extLst>
                <a:ext uri="{FF2B5EF4-FFF2-40B4-BE49-F238E27FC236}">
                  <a16:creationId xmlns:a16="http://schemas.microsoft.com/office/drawing/2014/main" id="{9D607878-3EAD-C26D-D15C-0B28EE79B854}"/>
                </a:ext>
              </a:extLst>
            </p:cNvPr>
            <p:cNvSpPr txBox="1"/>
            <p:nvPr/>
          </p:nvSpPr>
          <p:spPr>
            <a:xfrm>
              <a:off x="3820331" y="6321364"/>
              <a:ext cx="2155925" cy="369332"/>
            </a:xfrm>
            <a:prstGeom prst="rect">
              <a:avLst/>
            </a:prstGeom>
            <a:noFill/>
          </p:spPr>
          <p:txBody>
            <a:bodyPr wrap="square" rtlCol="0">
              <a:spAutoFit/>
            </a:bodyPr>
            <a:lstStyle/>
            <a:p>
              <a:r>
                <a:rPr lang="en-US" sz="1800" dirty="0">
                  <a:solidFill>
                    <a:srgbClr val="000000"/>
                  </a:solidFill>
                  <a:effectLst/>
                </a:rPr>
                <a:t>AFRL-2022-3269</a:t>
              </a:r>
              <a:endParaRPr lang="en-US" dirty="0">
                <a:solidFill>
                  <a:schemeClr val="tx1">
                    <a:lumMod val="50000"/>
                    <a:lumOff val="50000"/>
                  </a:schemeClr>
                </a:solidFill>
              </a:endParaRPr>
            </a:p>
          </p:txBody>
        </p:sp>
      </p:grpSp>
      <p:pic>
        <p:nvPicPr>
          <p:cNvPr id="31" name="Picture 30" descr="Logo&#10;&#10;Description automatically generated">
            <a:extLst>
              <a:ext uri="{FF2B5EF4-FFF2-40B4-BE49-F238E27FC236}">
                <a16:creationId xmlns:a16="http://schemas.microsoft.com/office/drawing/2014/main" id="{8951A9A6-F7F5-EB2F-9F47-9994BE3E0394}"/>
              </a:ext>
            </a:extLst>
          </p:cNvPr>
          <p:cNvPicPr>
            <a:picLocks noChangeAspect="1"/>
          </p:cNvPicPr>
          <p:nvPr/>
        </p:nvPicPr>
        <p:blipFill>
          <a:blip r:embed="rId5"/>
          <a:stretch>
            <a:fillRect/>
          </a:stretch>
        </p:blipFill>
        <p:spPr>
          <a:xfrm>
            <a:off x="11256885" y="6012860"/>
            <a:ext cx="887248" cy="772570"/>
          </a:xfrm>
          <a:prstGeom prst="rect">
            <a:avLst/>
          </a:prstGeom>
        </p:spPr>
      </p:pic>
    </p:spTree>
    <p:extLst>
      <p:ext uri="{BB962C8B-B14F-4D97-AF65-F5344CB8AC3E}">
        <p14:creationId xmlns:p14="http://schemas.microsoft.com/office/powerpoint/2010/main" val="3971806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0" descr="A picture containing text, clock&#10;&#10;Description automatically generated">
            <a:extLst>
              <a:ext uri="{FF2B5EF4-FFF2-40B4-BE49-F238E27FC236}">
                <a16:creationId xmlns:a16="http://schemas.microsoft.com/office/drawing/2014/main" id="{1D763288-E5BF-C249-BAD9-1A2A5DE29E83}"/>
              </a:ext>
            </a:extLst>
          </p:cNvPr>
          <p:cNvPicPr>
            <a:picLocks noChangeAspect="1"/>
          </p:cNvPicPr>
          <p:nvPr/>
        </p:nvPicPr>
        <p:blipFill>
          <a:blip r:embed="rId2">
            <a:alphaModFix amt="3000"/>
          </a:blip>
          <a:stretch>
            <a:fillRect/>
          </a:stretch>
        </p:blipFill>
        <p:spPr>
          <a:xfrm>
            <a:off x="436650" y="1954567"/>
            <a:ext cx="11318701" cy="2948866"/>
          </a:xfrm>
          <a:prstGeom prst="rect">
            <a:avLst/>
          </a:prstGeom>
        </p:spPr>
      </p:pic>
      <p:sp>
        <p:nvSpPr>
          <p:cNvPr id="8" name="Title 1">
            <a:extLst>
              <a:ext uri="{FF2B5EF4-FFF2-40B4-BE49-F238E27FC236}">
                <a16:creationId xmlns:a16="http://schemas.microsoft.com/office/drawing/2014/main" id="{7AE7E598-14CB-EBD6-B45F-AE39CA4621F2}"/>
              </a:ext>
            </a:extLst>
          </p:cNvPr>
          <p:cNvSpPr>
            <a:spLocks noGrp="1"/>
          </p:cNvSpPr>
          <p:nvPr>
            <p:ph type="title"/>
          </p:nvPr>
        </p:nvSpPr>
        <p:spPr>
          <a:xfrm>
            <a:off x="838200" y="365125"/>
            <a:ext cx="10515600" cy="1325563"/>
          </a:xfrm>
        </p:spPr>
        <p:txBody>
          <a:bodyPr>
            <a:normAutofit/>
          </a:bodyPr>
          <a:lstStyle/>
          <a:p>
            <a:pPr algn="l"/>
            <a:r>
              <a:rPr lang="en-US" dirty="0"/>
              <a:t>Material Characterization – Methods</a:t>
            </a:r>
          </a:p>
        </p:txBody>
      </p:sp>
      <p:sp>
        <p:nvSpPr>
          <p:cNvPr id="9" name="Content Placeholder 2">
            <a:extLst>
              <a:ext uri="{FF2B5EF4-FFF2-40B4-BE49-F238E27FC236}">
                <a16:creationId xmlns:a16="http://schemas.microsoft.com/office/drawing/2014/main" id="{108AB1B8-36F6-EF6D-8EDD-5DB186E456BB}"/>
              </a:ext>
            </a:extLst>
          </p:cNvPr>
          <p:cNvSpPr>
            <a:spLocks noGrp="1"/>
          </p:cNvSpPr>
          <p:nvPr>
            <p:ph idx="1"/>
          </p:nvPr>
        </p:nvSpPr>
        <p:spPr>
          <a:xfrm>
            <a:off x="2016981" y="1403287"/>
            <a:ext cx="8229600" cy="1220780"/>
          </a:xfrm>
        </p:spPr>
        <p:txBody>
          <a:bodyPr>
            <a:normAutofit/>
          </a:bodyPr>
          <a:lstStyle/>
          <a:p>
            <a:r>
              <a:rPr lang="en-US" altLang="ja-JP" sz="1600" dirty="0"/>
              <a:t>BTO was deposited via pulsed laser deposition.</a:t>
            </a:r>
          </a:p>
          <a:p>
            <a:r>
              <a:rPr lang="en-US" altLang="ja-JP" sz="1600" dirty="0"/>
              <a:t>10 </a:t>
            </a:r>
            <a:r>
              <a:rPr lang="en-US" altLang="ja-JP" sz="1600" dirty="0" err="1"/>
              <a:t>mTorr</a:t>
            </a:r>
            <a:r>
              <a:rPr lang="en-US" altLang="ja-JP" sz="1600" dirty="0"/>
              <a:t> O</a:t>
            </a:r>
            <a:r>
              <a:rPr lang="en-US" altLang="ja-JP" sz="1600" baseline="-25000" dirty="0"/>
              <a:t>2</a:t>
            </a:r>
            <a:r>
              <a:rPr lang="en-US" altLang="ja-JP" sz="1600" dirty="0"/>
              <a:t>, 750 </a:t>
            </a:r>
            <a:r>
              <a:rPr lang="en-US" sz="1600" dirty="0"/>
              <a:t>°</a:t>
            </a:r>
            <a:r>
              <a:rPr lang="en-US" altLang="ja-JP" sz="1600" dirty="0"/>
              <a:t>C, with a 20 </a:t>
            </a:r>
            <a:r>
              <a:rPr lang="en-US" sz="1600" dirty="0"/>
              <a:t>°</a:t>
            </a:r>
            <a:r>
              <a:rPr lang="en-US" altLang="ja-JP" sz="1600" dirty="0"/>
              <a:t>C/min ramp.</a:t>
            </a:r>
          </a:p>
          <a:p>
            <a:r>
              <a:rPr lang="en-US" altLang="ja-JP" sz="1600" dirty="0"/>
              <a:t>Substrates used were single-side polished 5x5 mm</a:t>
            </a:r>
            <a:r>
              <a:rPr lang="en-US" altLang="ja-JP" sz="1600" baseline="30000" dirty="0"/>
              <a:t>2</a:t>
            </a:r>
            <a:r>
              <a:rPr lang="en-US" altLang="ja-JP" sz="1600" dirty="0"/>
              <a:t> and 10x10 mm</a:t>
            </a:r>
            <a:r>
              <a:rPr lang="en-US" altLang="ja-JP" sz="1600" baseline="30000" dirty="0"/>
              <a:t>2</a:t>
            </a:r>
            <a:r>
              <a:rPr lang="en-US" altLang="ja-JP" sz="1600" dirty="0"/>
              <a:t> </a:t>
            </a:r>
            <a:r>
              <a:rPr lang="en-US" altLang="ja-JP" sz="1600" dirty="0" err="1"/>
              <a:t>Nb:STO</a:t>
            </a:r>
            <a:r>
              <a:rPr lang="en-US" altLang="ja-JP" sz="1600" dirty="0"/>
              <a:t> wafers.</a:t>
            </a:r>
          </a:p>
        </p:txBody>
      </p:sp>
      <p:graphicFrame>
        <p:nvGraphicFramePr>
          <p:cNvPr id="10" name="Table 13">
            <a:extLst>
              <a:ext uri="{FF2B5EF4-FFF2-40B4-BE49-F238E27FC236}">
                <a16:creationId xmlns:a16="http://schemas.microsoft.com/office/drawing/2014/main" id="{9A1AF0A3-17E8-440B-0A57-55F2A7D92E4E}"/>
              </a:ext>
            </a:extLst>
          </p:cNvPr>
          <p:cNvGraphicFramePr>
            <a:graphicFrameLocks noGrp="1"/>
          </p:cNvGraphicFramePr>
          <p:nvPr>
            <p:extLst>
              <p:ext uri="{D42A27DB-BD31-4B8C-83A1-F6EECF244321}">
                <p14:modId xmlns:p14="http://schemas.microsoft.com/office/powerpoint/2010/main" val="780421528"/>
              </p:ext>
            </p:extLst>
          </p:nvPr>
        </p:nvGraphicFramePr>
        <p:xfrm>
          <a:off x="1524001" y="2624067"/>
          <a:ext cx="9143997" cy="260604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3807162144"/>
                    </a:ext>
                  </a:extLst>
                </a:gridCol>
                <a:gridCol w="1165412">
                  <a:extLst>
                    <a:ext uri="{9D8B030D-6E8A-4147-A177-3AD203B41FA5}">
                      <a16:colId xmlns:a16="http://schemas.microsoft.com/office/drawing/2014/main" val="1503139471"/>
                    </a:ext>
                  </a:extLst>
                </a:gridCol>
                <a:gridCol w="1479176">
                  <a:extLst>
                    <a:ext uri="{9D8B030D-6E8A-4147-A177-3AD203B41FA5}">
                      <a16:colId xmlns:a16="http://schemas.microsoft.com/office/drawing/2014/main" val="3755415726"/>
                    </a:ext>
                  </a:extLst>
                </a:gridCol>
                <a:gridCol w="2070847">
                  <a:extLst>
                    <a:ext uri="{9D8B030D-6E8A-4147-A177-3AD203B41FA5}">
                      <a16:colId xmlns:a16="http://schemas.microsoft.com/office/drawing/2014/main" val="1624187673"/>
                    </a:ext>
                  </a:extLst>
                </a:gridCol>
                <a:gridCol w="941294">
                  <a:extLst>
                    <a:ext uri="{9D8B030D-6E8A-4147-A177-3AD203B41FA5}">
                      <a16:colId xmlns:a16="http://schemas.microsoft.com/office/drawing/2014/main" val="1214697198"/>
                    </a:ext>
                  </a:extLst>
                </a:gridCol>
                <a:gridCol w="815787">
                  <a:extLst>
                    <a:ext uri="{9D8B030D-6E8A-4147-A177-3AD203B41FA5}">
                      <a16:colId xmlns:a16="http://schemas.microsoft.com/office/drawing/2014/main" val="2580327542"/>
                    </a:ext>
                  </a:extLst>
                </a:gridCol>
                <a:gridCol w="1909481">
                  <a:extLst>
                    <a:ext uri="{9D8B030D-6E8A-4147-A177-3AD203B41FA5}">
                      <a16:colId xmlns:a16="http://schemas.microsoft.com/office/drawing/2014/main" val="1296231281"/>
                    </a:ext>
                  </a:extLst>
                </a:gridCol>
              </a:tblGrid>
              <a:tr h="185483">
                <a:tc>
                  <a:txBody>
                    <a:bodyPr/>
                    <a:lstStyle/>
                    <a:p>
                      <a:r>
                        <a:rPr lang="en-US" sz="1300" dirty="0"/>
                        <a:t>Sample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a:t>Pulse Counts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a:t>Laser Energy (</a:t>
                      </a:r>
                      <a:r>
                        <a:rPr lang="en-US" sz="1300" dirty="0" err="1"/>
                        <a:t>mJ</a:t>
                      </a:r>
                      <a:r>
                        <a:rPr lang="en-US" sz="1300" dirty="0"/>
                        <a: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a:t>Annealing Type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a:t>Temp (°C)</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a:t>Time (</a:t>
                      </a:r>
                      <a:r>
                        <a:rPr lang="en-US" sz="1300" dirty="0" err="1"/>
                        <a:t>hr</a:t>
                      </a:r>
                      <a:r>
                        <a:rPr lang="en-US" sz="1300" dirty="0"/>
                        <a: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a:t>Annealing Environment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1206506"/>
                  </a:ext>
                </a:extLst>
              </a:tr>
              <a:tr h="185483">
                <a:tc>
                  <a:txBody>
                    <a:bodyPr/>
                    <a:lstStyle/>
                    <a:p>
                      <a:pPr algn="ctr"/>
                      <a:r>
                        <a:rPr lang="en-US" sz="1300" dirty="0"/>
                        <a:t>BTO 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300" dirty="0"/>
                        <a:t>3000</a:t>
                      </a:r>
                    </a:p>
                  </a:txBody>
                  <a:tcPr>
                    <a:lnT w="12700" cap="flat" cmpd="sng" algn="ctr">
                      <a:solidFill>
                        <a:schemeClr val="tx1"/>
                      </a:solidFill>
                      <a:prstDash val="solid"/>
                      <a:round/>
                      <a:headEnd type="none" w="med" len="med"/>
                      <a:tailEnd type="none" w="med" len="med"/>
                    </a:lnT>
                  </a:tcPr>
                </a:tc>
                <a:tc>
                  <a:txBody>
                    <a:bodyPr/>
                    <a:lstStyle/>
                    <a:p>
                      <a:pPr algn="ctr"/>
                      <a:r>
                        <a:rPr lang="en-US" sz="1300" dirty="0"/>
                        <a:t>300</a:t>
                      </a:r>
                    </a:p>
                  </a:txBody>
                  <a:tcPr>
                    <a:lnT w="12700" cap="flat" cmpd="sng" algn="ctr">
                      <a:solidFill>
                        <a:schemeClr val="tx1"/>
                      </a:solidFill>
                      <a:prstDash val="solid"/>
                      <a:round/>
                      <a:headEnd type="none" w="med" len="med"/>
                      <a:tailEnd type="none" w="med" len="med"/>
                    </a:lnT>
                  </a:tcPr>
                </a:tc>
                <a:tc>
                  <a:txBody>
                    <a:bodyPr/>
                    <a:lstStyle/>
                    <a:p>
                      <a:pPr algn="ctr"/>
                      <a:r>
                        <a:rPr lang="en-US" sz="1300" dirty="0"/>
                        <a:t>-</a:t>
                      </a:r>
                    </a:p>
                  </a:txBody>
                  <a:tcPr>
                    <a:lnT w="12700" cap="flat" cmpd="sng" algn="ctr">
                      <a:solidFill>
                        <a:schemeClr val="tx1"/>
                      </a:solidFill>
                      <a:prstDash val="solid"/>
                      <a:round/>
                      <a:headEnd type="none" w="med" len="med"/>
                      <a:tailEnd type="none" w="med" len="med"/>
                    </a:lnT>
                  </a:tcPr>
                </a:tc>
                <a:tc>
                  <a:txBody>
                    <a:bodyPr/>
                    <a:lstStyle/>
                    <a:p>
                      <a:pPr algn="ctr"/>
                      <a:r>
                        <a:rPr lang="en-US" sz="1300" dirty="0"/>
                        <a:t>-</a:t>
                      </a:r>
                    </a:p>
                  </a:txBody>
                  <a:tcPr>
                    <a:lnT w="12700" cap="flat" cmpd="sng" algn="ctr">
                      <a:solidFill>
                        <a:schemeClr val="tx1"/>
                      </a:solidFill>
                      <a:prstDash val="solid"/>
                      <a:round/>
                      <a:headEnd type="none" w="med" len="med"/>
                      <a:tailEnd type="none" w="med" len="med"/>
                    </a:lnT>
                  </a:tcPr>
                </a:tc>
                <a:tc>
                  <a:txBody>
                    <a:bodyPr/>
                    <a:lstStyle/>
                    <a:p>
                      <a:pPr algn="ctr"/>
                      <a:r>
                        <a:rPr lang="en-US" sz="1300" dirty="0"/>
                        <a:t>-</a:t>
                      </a:r>
                    </a:p>
                  </a:txBody>
                  <a:tcPr>
                    <a:lnT w="12700" cap="flat" cmpd="sng" algn="ctr">
                      <a:solidFill>
                        <a:schemeClr val="tx1"/>
                      </a:solidFill>
                      <a:prstDash val="solid"/>
                      <a:round/>
                      <a:headEnd type="none" w="med" len="med"/>
                      <a:tailEnd type="none" w="med" len="med"/>
                    </a:lnT>
                  </a:tcPr>
                </a:tc>
                <a:tc>
                  <a:txBody>
                    <a:bodyPr/>
                    <a:lstStyle/>
                    <a:p>
                      <a:pPr algn="ctr"/>
                      <a:r>
                        <a:rPr lang="en-US" sz="1300" dirty="0"/>
                        <a: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42388431"/>
                  </a:ext>
                </a:extLst>
              </a:tr>
              <a:tr h="185483">
                <a:tc>
                  <a:txBody>
                    <a:bodyPr/>
                    <a:lstStyle/>
                    <a:p>
                      <a:pPr algn="ctr"/>
                      <a:r>
                        <a:rPr lang="en-US" sz="1300" dirty="0"/>
                        <a:t>BTO 3</a:t>
                      </a:r>
                    </a:p>
                  </a:txBody>
                  <a:tcPr>
                    <a:lnL w="12700" cap="flat" cmpd="sng" algn="ctr">
                      <a:solidFill>
                        <a:schemeClr val="tx1"/>
                      </a:solidFill>
                      <a:prstDash val="solid"/>
                      <a:round/>
                      <a:headEnd type="none" w="med" len="med"/>
                      <a:tailEnd type="none" w="med" len="med"/>
                    </a:lnL>
                  </a:tcPr>
                </a:tc>
                <a:tc>
                  <a:txBody>
                    <a:bodyPr/>
                    <a:lstStyle/>
                    <a:p>
                      <a:pPr algn="ctr"/>
                      <a:r>
                        <a:rPr lang="en-US" sz="1300" dirty="0"/>
                        <a:t>3000</a:t>
                      </a:r>
                    </a:p>
                  </a:txBody>
                  <a:tcPr/>
                </a:tc>
                <a:tc>
                  <a:txBody>
                    <a:bodyPr/>
                    <a:lstStyle/>
                    <a:p>
                      <a:pPr algn="ctr"/>
                      <a:r>
                        <a:rPr lang="en-US" sz="1300" dirty="0"/>
                        <a:t>300</a:t>
                      </a:r>
                    </a:p>
                  </a:txBody>
                  <a:tcPr/>
                </a:tc>
                <a:tc>
                  <a:txBody>
                    <a:bodyPr/>
                    <a:lstStyle/>
                    <a:p>
                      <a:pPr algn="ctr"/>
                      <a:r>
                        <a:rPr lang="en-US" sz="1300" dirty="0"/>
                        <a:t>Post-deposition (film)</a:t>
                      </a:r>
                    </a:p>
                  </a:txBody>
                  <a:tcPr/>
                </a:tc>
                <a:tc>
                  <a:txBody>
                    <a:bodyPr/>
                    <a:lstStyle/>
                    <a:p>
                      <a:pPr algn="ctr"/>
                      <a:r>
                        <a:rPr lang="en-US" sz="1300" dirty="0"/>
                        <a:t>850</a:t>
                      </a:r>
                    </a:p>
                  </a:txBody>
                  <a:tcPr/>
                </a:tc>
                <a:tc>
                  <a:txBody>
                    <a:bodyPr/>
                    <a:lstStyle/>
                    <a:p>
                      <a:pPr algn="ctr"/>
                      <a:r>
                        <a:rPr lang="en-US" sz="1300" dirty="0"/>
                        <a:t>0.5</a:t>
                      </a:r>
                    </a:p>
                  </a:txBody>
                  <a:tcPr/>
                </a:tc>
                <a:tc>
                  <a:txBody>
                    <a:bodyPr/>
                    <a:lstStyle/>
                    <a:p>
                      <a:pPr algn="ctr"/>
                      <a:r>
                        <a:rPr lang="en-US" sz="1300" dirty="0"/>
                        <a:t>100 Torr, O</a:t>
                      </a:r>
                      <a:r>
                        <a:rPr lang="en-US" sz="1300" baseline="-25000" dirty="0"/>
                        <a:t>2</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08245452"/>
                  </a:ext>
                </a:extLst>
              </a:tr>
              <a:tr h="185483">
                <a:tc>
                  <a:txBody>
                    <a:bodyPr/>
                    <a:lstStyle/>
                    <a:p>
                      <a:pPr algn="ctr"/>
                      <a:r>
                        <a:rPr lang="en-US" sz="1300" dirty="0"/>
                        <a:t>BTO 4</a:t>
                      </a:r>
                    </a:p>
                  </a:txBody>
                  <a:tcPr>
                    <a:lnL w="12700" cap="flat" cmpd="sng" algn="ctr">
                      <a:solidFill>
                        <a:schemeClr val="tx1"/>
                      </a:solidFill>
                      <a:prstDash val="solid"/>
                      <a:round/>
                      <a:headEnd type="none" w="med" len="med"/>
                      <a:tailEnd type="none" w="med" len="med"/>
                    </a:lnL>
                  </a:tcPr>
                </a:tc>
                <a:tc>
                  <a:txBody>
                    <a:bodyPr/>
                    <a:lstStyle/>
                    <a:p>
                      <a:pPr algn="ctr"/>
                      <a:r>
                        <a:rPr lang="en-US" sz="1300" dirty="0"/>
                        <a:t>3000</a:t>
                      </a:r>
                    </a:p>
                  </a:txBody>
                  <a:tcPr/>
                </a:tc>
                <a:tc>
                  <a:txBody>
                    <a:bodyPr/>
                    <a:lstStyle/>
                    <a:p>
                      <a:pPr algn="ctr"/>
                      <a:r>
                        <a:rPr lang="en-US" sz="1300" dirty="0"/>
                        <a:t>300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dirty="0"/>
                        <a:t>Post-deposition (film)</a:t>
                      </a:r>
                    </a:p>
                  </a:txBody>
                  <a:tcPr/>
                </a:tc>
                <a:tc>
                  <a:txBody>
                    <a:bodyPr/>
                    <a:lstStyle/>
                    <a:p>
                      <a:pPr algn="ctr"/>
                      <a:r>
                        <a:rPr lang="en-US" sz="1300" dirty="0"/>
                        <a:t>850</a:t>
                      </a:r>
                    </a:p>
                  </a:txBody>
                  <a:tcPr/>
                </a:tc>
                <a:tc>
                  <a:txBody>
                    <a:bodyPr/>
                    <a:lstStyle/>
                    <a:p>
                      <a:pPr algn="ctr"/>
                      <a:r>
                        <a:rPr lang="en-US" sz="1300" dirty="0"/>
                        <a:t>1</a:t>
                      </a:r>
                    </a:p>
                  </a:txBody>
                  <a:tcPr/>
                </a:tc>
                <a:tc>
                  <a:txBody>
                    <a:bodyPr/>
                    <a:lstStyle/>
                    <a:p>
                      <a:pPr algn="ctr"/>
                      <a:r>
                        <a:rPr lang="en-US" sz="1300" dirty="0"/>
                        <a:t>100 Torr, O</a:t>
                      </a:r>
                      <a:r>
                        <a:rPr lang="en-US" sz="1300" baseline="-25000" dirty="0"/>
                        <a:t>2</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41151578"/>
                  </a:ext>
                </a:extLst>
              </a:tr>
              <a:tr h="185483">
                <a:tc>
                  <a:txBody>
                    <a:bodyPr/>
                    <a:lstStyle/>
                    <a:p>
                      <a:pPr algn="ctr"/>
                      <a:r>
                        <a:rPr lang="en-US" sz="1300" dirty="0"/>
                        <a:t>BTO 5</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300" dirty="0"/>
                        <a:t>3000</a:t>
                      </a:r>
                    </a:p>
                  </a:txBody>
                  <a:tcPr>
                    <a:lnB w="12700" cap="flat" cmpd="sng" algn="ctr">
                      <a:solidFill>
                        <a:schemeClr val="tx1"/>
                      </a:solidFill>
                      <a:prstDash val="solid"/>
                      <a:round/>
                      <a:headEnd type="none" w="med" len="med"/>
                      <a:tailEnd type="none" w="med" len="med"/>
                    </a:lnB>
                  </a:tcPr>
                </a:tc>
                <a:tc>
                  <a:txBody>
                    <a:bodyPr/>
                    <a:lstStyle/>
                    <a:p>
                      <a:pPr algn="ctr"/>
                      <a:r>
                        <a:rPr lang="en-US" sz="1300" dirty="0"/>
                        <a:t>300</a:t>
                      </a:r>
                    </a:p>
                  </a:txBody>
                  <a:tcPr>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dirty="0"/>
                        <a:t>Post-deposition (film)</a:t>
                      </a:r>
                    </a:p>
                  </a:txBody>
                  <a:tcPr>
                    <a:lnB w="12700" cap="flat" cmpd="sng" algn="ctr">
                      <a:solidFill>
                        <a:schemeClr val="tx1"/>
                      </a:solidFill>
                      <a:prstDash val="solid"/>
                      <a:round/>
                      <a:headEnd type="none" w="med" len="med"/>
                      <a:tailEnd type="none" w="med" len="med"/>
                    </a:lnB>
                  </a:tcPr>
                </a:tc>
                <a:tc>
                  <a:txBody>
                    <a:bodyPr/>
                    <a:lstStyle/>
                    <a:p>
                      <a:pPr algn="ctr"/>
                      <a:r>
                        <a:rPr lang="en-US" sz="1300" dirty="0"/>
                        <a:t>850</a:t>
                      </a:r>
                    </a:p>
                  </a:txBody>
                  <a:tcPr>
                    <a:lnB w="12700" cap="flat" cmpd="sng" algn="ctr">
                      <a:solidFill>
                        <a:schemeClr val="tx1"/>
                      </a:solidFill>
                      <a:prstDash val="solid"/>
                      <a:round/>
                      <a:headEnd type="none" w="med" len="med"/>
                      <a:tailEnd type="none" w="med" len="med"/>
                    </a:lnB>
                  </a:tcPr>
                </a:tc>
                <a:tc>
                  <a:txBody>
                    <a:bodyPr/>
                    <a:lstStyle/>
                    <a:p>
                      <a:pPr algn="ctr"/>
                      <a:r>
                        <a:rPr lang="en-US" sz="1300" dirty="0"/>
                        <a:t>2</a:t>
                      </a:r>
                    </a:p>
                  </a:txBody>
                  <a:tcPr>
                    <a:lnB w="12700" cap="flat" cmpd="sng" algn="ctr">
                      <a:solidFill>
                        <a:schemeClr val="tx1"/>
                      </a:solidFill>
                      <a:prstDash val="solid"/>
                      <a:round/>
                      <a:headEnd type="none" w="med" len="med"/>
                      <a:tailEnd type="none" w="med" len="med"/>
                    </a:lnB>
                  </a:tcPr>
                </a:tc>
                <a:tc>
                  <a:txBody>
                    <a:bodyPr/>
                    <a:lstStyle/>
                    <a:p>
                      <a:pPr algn="ctr"/>
                      <a:r>
                        <a:rPr lang="en-US" sz="1300" dirty="0"/>
                        <a:t>100 Torr, O</a:t>
                      </a:r>
                      <a:r>
                        <a:rPr lang="en-US" sz="1300" baseline="-25000" dirty="0"/>
                        <a:t>2</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8754962"/>
                  </a:ext>
                </a:extLst>
              </a:tr>
              <a:tr h="185483">
                <a:tc>
                  <a:txBody>
                    <a:bodyPr/>
                    <a:lstStyle/>
                    <a:p>
                      <a:pPr algn="ctr"/>
                      <a:r>
                        <a:rPr lang="en-US" sz="1300" dirty="0"/>
                        <a:t>BTO 6</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300" dirty="0"/>
                        <a:t>1500</a:t>
                      </a:r>
                    </a:p>
                  </a:txBody>
                  <a:tcPr>
                    <a:lnT w="12700" cap="flat" cmpd="sng" algn="ctr">
                      <a:solidFill>
                        <a:schemeClr val="tx1"/>
                      </a:solidFill>
                      <a:prstDash val="solid"/>
                      <a:round/>
                      <a:headEnd type="none" w="med" len="med"/>
                      <a:tailEnd type="none" w="med" len="med"/>
                    </a:lnT>
                  </a:tcPr>
                </a:tc>
                <a:tc>
                  <a:txBody>
                    <a:bodyPr/>
                    <a:lstStyle/>
                    <a:p>
                      <a:pPr algn="ctr"/>
                      <a:r>
                        <a:rPr lang="en-US" sz="1300" dirty="0"/>
                        <a:t>300</a:t>
                      </a:r>
                    </a:p>
                  </a:txBody>
                  <a:tcPr>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dirty="0"/>
                        <a:t>Post-deposition (film)</a:t>
                      </a:r>
                    </a:p>
                  </a:txBody>
                  <a:tcPr>
                    <a:lnT w="12700" cap="flat" cmpd="sng" algn="ctr">
                      <a:solidFill>
                        <a:schemeClr val="tx1"/>
                      </a:solidFill>
                      <a:prstDash val="solid"/>
                      <a:round/>
                      <a:headEnd type="none" w="med" len="med"/>
                      <a:tailEnd type="none" w="med" len="med"/>
                    </a:lnT>
                  </a:tcPr>
                </a:tc>
                <a:tc>
                  <a:txBody>
                    <a:bodyPr/>
                    <a:lstStyle/>
                    <a:p>
                      <a:pPr algn="ctr"/>
                      <a:r>
                        <a:rPr lang="en-US" sz="1300" dirty="0"/>
                        <a:t>850</a:t>
                      </a:r>
                    </a:p>
                  </a:txBody>
                  <a:tcPr>
                    <a:lnT w="12700" cap="flat" cmpd="sng" algn="ctr">
                      <a:solidFill>
                        <a:schemeClr val="tx1"/>
                      </a:solidFill>
                      <a:prstDash val="solid"/>
                      <a:round/>
                      <a:headEnd type="none" w="med" len="med"/>
                      <a:tailEnd type="none" w="med" len="med"/>
                    </a:lnT>
                  </a:tcPr>
                </a:tc>
                <a:tc>
                  <a:txBody>
                    <a:bodyPr/>
                    <a:lstStyle/>
                    <a:p>
                      <a:pPr algn="ctr"/>
                      <a:r>
                        <a:rPr lang="en-US" sz="1300" dirty="0"/>
                        <a:t>1</a:t>
                      </a:r>
                    </a:p>
                  </a:txBody>
                  <a:tcPr>
                    <a:lnT w="12700" cap="flat" cmpd="sng" algn="ctr">
                      <a:solidFill>
                        <a:schemeClr val="tx1"/>
                      </a:solidFill>
                      <a:prstDash val="solid"/>
                      <a:round/>
                      <a:headEnd type="none" w="med" len="med"/>
                      <a:tailEnd type="none" w="med" len="med"/>
                    </a:lnT>
                  </a:tcPr>
                </a:tc>
                <a:tc>
                  <a:txBody>
                    <a:bodyPr/>
                    <a:lstStyle/>
                    <a:p>
                      <a:pPr algn="ctr"/>
                      <a:r>
                        <a:rPr lang="en-US" sz="1300" dirty="0"/>
                        <a:t>100 Torr, O</a:t>
                      </a:r>
                      <a:r>
                        <a:rPr lang="en-US" sz="1300" baseline="-25000" dirty="0"/>
                        <a:t>2</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96182374"/>
                  </a:ext>
                </a:extLst>
              </a:tr>
              <a:tr h="185483">
                <a:tc>
                  <a:txBody>
                    <a:bodyPr/>
                    <a:lstStyle/>
                    <a:p>
                      <a:pPr algn="ctr"/>
                      <a:r>
                        <a:rPr lang="en-US" sz="1300" dirty="0"/>
                        <a:t>BTO 7</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300" dirty="0"/>
                        <a:t>1000</a:t>
                      </a:r>
                    </a:p>
                  </a:txBody>
                  <a:tcPr>
                    <a:lnB w="12700" cap="flat" cmpd="sng" algn="ctr">
                      <a:solidFill>
                        <a:schemeClr val="tx1"/>
                      </a:solidFill>
                      <a:prstDash val="solid"/>
                      <a:round/>
                      <a:headEnd type="none" w="med" len="med"/>
                      <a:tailEnd type="none" w="med" len="med"/>
                    </a:lnB>
                  </a:tcPr>
                </a:tc>
                <a:tc>
                  <a:txBody>
                    <a:bodyPr/>
                    <a:lstStyle/>
                    <a:p>
                      <a:pPr algn="ctr"/>
                      <a:r>
                        <a:rPr lang="en-US" sz="1300" dirty="0"/>
                        <a:t>300</a:t>
                      </a:r>
                    </a:p>
                  </a:txBody>
                  <a:tcPr>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dirty="0"/>
                        <a:t>Post-deposition (film)</a:t>
                      </a:r>
                    </a:p>
                  </a:txBody>
                  <a:tcPr>
                    <a:lnB w="12700" cap="flat" cmpd="sng" algn="ctr">
                      <a:solidFill>
                        <a:schemeClr val="tx1"/>
                      </a:solidFill>
                      <a:prstDash val="solid"/>
                      <a:round/>
                      <a:headEnd type="none" w="med" len="med"/>
                      <a:tailEnd type="none" w="med" len="med"/>
                    </a:lnB>
                  </a:tcPr>
                </a:tc>
                <a:tc>
                  <a:txBody>
                    <a:bodyPr/>
                    <a:lstStyle/>
                    <a:p>
                      <a:pPr algn="ctr"/>
                      <a:r>
                        <a:rPr lang="en-US" sz="1300" dirty="0"/>
                        <a:t>850</a:t>
                      </a:r>
                    </a:p>
                  </a:txBody>
                  <a:tcPr>
                    <a:lnB w="12700" cap="flat" cmpd="sng" algn="ctr">
                      <a:solidFill>
                        <a:schemeClr val="tx1"/>
                      </a:solidFill>
                      <a:prstDash val="solid"/>
                      <a:round/>
                      <a:headEnd type="none" w="med" len="med"/>
                      <a:tailEnd type="none" w="med" len="med"/>
                    </a:lnB>
                  </a:tcPr>
                </a:tc>
                <a:tc>
                  <a:txBody>
                    <a:bodyPr/>
                    <a:lstStyle/>
                    <a:p>
                      <a:pPr algn="ctr"/>
                      <a:r>
                        <a:rPr lang="en-US" sz="1300" dirty="0"/>
                        <a:t>1</a:t>
                      </a:r>
                    </a:p>
                  </a:txBody>
                  <a:tcPr>
                    <a:lnB w="12700" cap="flat" cmpd="sng" algn="ctr">
                      <a:solidFill>
                        <a:schemeClr val="tx1"/>
                      </a:solidFill>
                      <a:prstDash val="solid"/>
                      <a:round/>
                      <a:headEnd type="none" w="med" len="med"/>
                      <a:tailEnd type="none" w="med" len="med"/>
                    </a:lnB>
                  </a:tcPr>
                </a:tc>
                <a:tc>
                  <a:txBody>
                    <a:bodyPr/>
                    <a:lstStyle/>
                    <a:p>
                      <a:pPr algn="ctr"/>
                      <a:r>
                        <a:rPr lang="en-US" sz="1300" dirty="0"/>
                        <a:t>100 Torr, O</a:t>
                      </a:r>
                      <a:r>
                        <a:rPr lang="en-US" sz="1300" baseline="-25000" dirty="0"/>
                        <a:t>2</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6662590"/>
                  </a:ext>
                </a:extLst>
              </a:tr>
              <a:tr h="185483">
                <a:tc>
                  <a:txBody>
                    <a:bodyPr/>
                    <a:lstStyle/>
                    <a:p>
                      <a:pPr algn="ctr"/>
                      <a:r>
                        <a:rPr lang="en-US" sz="1300" dirty="0"/>
                        <a:t>BTO 8</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300" dirty="0"/>
                        <a:t>3000</a:t>
                      </a:r>
                    </a:p>
                  </a:txBody>
                  <a:tcPr>
                    <a:lnT w="12700" cap="flat" cmpd="sng" algn="ctr">
                      <a:solidFill>
                        <a:schemeClr val="tx1"/>
                      </a:solidFill>
                      <a:prstDash val="solid"/>
                      <a:round/>
                      <a:headEnd type="none" w="med" len="med"/>
                      <a:tailEnd type="none" w="med" len="med"/>
                    </a:lnT>
                  </a:tcPr>
                </a:tc>
                <a:tc>
                  <a:txBody>
                    <a:bodyPr/>
                    <a:lstStyle/>
                    <a:p>
                      <a:pPr algn="ctr"/>
                      <a:r>
                        <a:rPr lang="en-US" sz="1300" dirty="0"/>
                        <a:t>200</a:t>
                      </a:r>
                    </a:p>
                  </a:txBody>
                  <a:tcPr>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dirty="0"/>
                        <a:t>Post-deposition (film)</a:t>
                      </a:r>
                    </a:p>
                  </a:txBody>
                  <a:tcPr>
                    <a:lnT w="12700" cap="flat" cmpd="sng" algn="ctr">
                      <a:solidFill>
                        <a:schemeClr val="tx1"/>
                      </a:solidFill>
                      <a:prstDash val="solid"/>
                      <a:round/>
                      <a:headEnd type="none" w="med" len="med"/>
                      <a:tailEnd type="none" w="med" len="med"/>
                    </a:lnT>
                  </a:tcPr>
                </a:tc>
                <a:tc>
                  <a:txBody>
                    <a:bodyPr/>
                    <a:lstStyle/>
                    <a:p>
                      <a:pPr algn="ctr"/>
                      <a:r>
                        <a:rPr lang="en-US" sz="1300" dirty="0"/>
                        <a:t>850</a:t>
                      </a:r>
                    </a:p>
                  </a:txBody>
                  <a:tcPr>
                    <a:lnT w="12700" cap="flat" cmpd="sng" algn="ctr">
                      <a:solidFill>
                        <a:schemeClr val="tx1"/>
                      </a:solidFill>
                      <a:prstDash val="solid"/>
                      <a:round/>
                      <a:headEnd type="none" w="med" len="med"/>
                      <a:tailEnd type="none" w="med" len="med"/>
                    </a:lnT>
                  </a:tcPr>
                </a:tc>
                <a:tc>
                  <a:txBody>
                    <a:bodyPr/>
                    <a:lstStyle/>
                    <a:p>
                      <a:pPr algn="ctr"/>
                      <a:r>
                        <a:rPr lang="en-US" sz="1300" dirty="0"/>
                        <a:t>1</a:t>
                      </a:r>
                    </a:p>
                  </a:txBody>
                  <a:tcPr>
                    <a:lnT w="12700" cap="flat" cmpd="sng" algn="ctr">
                      <a:solidFill>
                        <a:schemeClr val="tx1"/>
                      </a:solidFill>
                      <a:prstDash val="solid"/>
                      <a:round/>
                      <a:headEnd type="none" w="med" len="med"/>
                      <a:tailEnd type="none" w="med" len="med"/>
                    </a:lnT>
                  </a:tcPr>
                </a:tc>
                <a:tc>
                  <a:txBody>
                    <a:bodyPr/>
                    <a:lstStyle/>
                    <a:p>
                      <a:pPr algn="ctr"/>
                      <a:r>
                        <a:rPr lang="en-US" sz="1300" dirty="0"/>
                        <a:t>100 Torr, O</a:t>
                      </a:r>
                      <a:r>
                        <a:rPr lang="en-US" sz="1300" baseline="-25000" dirty="0"/>
                        <a:t>2</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21605188"/>
                  </a:ext>
                </a:extLst>
              </a:tr>
              <a:tr h="185483">
                <a:tc>
                  <a:txBody>
                    <a:bodyPr/>
                    <a:lstStyle/>
                    <a:p>
                      <a:pPr algn="ctr"/>
                      <a:r>
                        <a:rPr lang="en-US" sz="1300" dirty="0"/>
                        <a:t>BTO 9</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300" dirty="0"/>
                        <a:t>3000</a:t>
                      </a:r>
                    </a:p>
                  </a:txBody>
                  <a:tcPr>
                    <a:lnB w="12700" cap="flat" cmpd="sng" algn="ctr">
                      <a:solidFill>
                        <a:schemeClr val="tx1"/>
                      </a:solidFill>
                      <a:prstDash val="solid"/>
                      <a:round/>
                      <a:headEnd type="none" w="med" len="med"/>
                      <a:tailEnd type="none" w="med" len="med"/>
                    </a:lnB>
                  </a:tcPr>
                </a:tc>
                <a:tc>
                  <a:txBody>
                    <a:bodyPr/>
                    <a:lstStyle/>
                    <a:p>
                      <a:pPr algn="ctr"/>
                      <a:r>
                        <a:rPr lang="en-US" sz="1300" dirty="0"/>
                        <a:t>150</a:t>
                      </a:r>
                    </a:p>
                  </a:txBody>
                  <a:tcPr>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dirty="0"/>
                        <a:t>Post-deposition (film)</a:t>
                      </a:r>
                    </a:p>
                  </a:txBody>
                  <a:tcPr>
                    <a:lnB w="12700" cap="flat" cmpd="sng" algn="ctr">
                      <a:solidFill>
                        <a:schemeClr val="tx1"/>
                      </a:solidFill>
                      <a:prstDash val="solid"/>
                      <a:round/>
                      <a:headEnd type="none" w="med" len="med"/>
                      <a:tailEnd type="none" w="med" len="med"/>
                    </a:lnB>
                  </a:tcPr>
                </a:tc>
                <a:tc>
                  <a:txBody>
                    <a:bodyPr/>
                    <a:lstStyle/>
                    <a:p>
                      <a:pPr algn="ctr"/>
                      <a:r>
                        <a:rPr lang="en-US" sz="1300" dirty="0"/>
                        <a:t>850</a:t>
                      </a:r>
                    </a:p>
                  </a:txBody>
                  <a:tcPr>
                    <a:lnB w="12700" cap="flat" cmpd="sng" algn="ctr">
                      <a:solidFill>
                        <a:schemeClr val="tx1"/>
                      </a:solidFill>
                      <a:prstDash val="solid"/>
                      <a:round/>
                      <a:headEnd type="none" w="med" len="med"/>
                      <a:tailEnd type="none" w="med" len="med"/>
                    </a:lnB>
                  </a:tcPr>
                </a:tc>
                <a:tc>
                  <a:txBody>
                    <a:bodyPr/>
                    <a:lstStyle/>
                    <a:p>
                      <a:pPr algn="ctr"/>
                      <a:r>
                        <a:rPr lang="en-US" sz="1300" dirty="0"/>
                        <a:t>1</a:t>
                      </a:r>
                    </a:p>
                  </a:txBody>
                  <a:tcPr>
                    <a:lnB w="12700" cap="flat" cmpd="sng" algn="ctr">
                      <a:solidFill>
                        <a:schemeClr val="tx1"/>
                      </a:solidFill>
                      <a:prstDash val="solid"/>
                      <a:round/>
                      <a:headEnd type="none" w="med" len="med"/>
                      <a:tailEnd type="none" w="med" len="med"/>
                    </a:lnB>
                  </a:tcPr>
                </a:tc>
                <a:tc>
                  <a:txBody>
                    <a:bodyPr/>
                    <a:lstStyle/>
                    <a:p>
                      <a:pPr algn="ctr"/>
                      <a:r>
                        <a:rPr lang="en-US" sz="1300" dirty="0"/>
                        <a:t>100 Torr, O</a:t>
                      </a:r>
                      <a:r>
                        <a:rPr lang="en-US" sz="1300" baseline="-25000" dirty="0"/>
                        <a:t>2</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0849934"/>
                  </a:ext>
                </a:extLst>
              </a:tr>
            </a:tbl>
          </a:graphicData>
        </a:graphic>
      </p:graphicFrame>
      <p:sp>
        <p:nvSpPr>
          <p:cNvPr id="11" name="Content Placeholder 2">
            <a:extLst>
              <a:ext uri="{FF2B5EF4-FFF2-40B4-BE49-F238E27FC236}">
                <a16:creationId xmlns:a16="http://schemas.microsoft.com/office/drawing/2014/main" id="{C1F2C285-CD3A-E22B-AA1C-4E79E234C04F}"/>
              </a:ext>
            </a:extLst>
          </p:cNvPr>
          <p:cNvSpPr txBox="1">
            <a:spLocks/>
          </p:cNvSpPr>
          <p:nvPr/>
        </p:nvSpPr>
        <p:spPr>
          <a:xfrm>
            <a:off x="2016978" y="5458575"/>
            <a:ext cx="8229600" cy="13994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ja-JP" sz="1600" dirty="0"/>
              <a:t>Post deposition (film):</a:t>
            </a:r>
          </a:p>
          <a:p>
            <a:pPr lvl="1"/>
            <a:r>
              <a:rPr lang="en-US" altLang="ja-JP" sz="1400" dirty="0"/>
              <a:t>Increase O</a:t>
            </a:r>
            <a:r>
              <a:rPr lang="en-US" altLang="ja-JP" sz="1400" baseline="-25000" dirty="0"/>
              <a:t>2</a:t>
            </a:r>
            <a:r>
              <a:rPr lang="en-US" altLang="ja-JP" sz="1400" dirty="0"/>
              <a:t> flow rate to achieve desired pressure, then shut off.</a:t>
            </a:r>
          </a:p>
          <a:p>
            <a:pPr lvl="1"/>
            <a:r>
              <a:rPr lang="en-US" altLang="ja-JP" sz="1400" dirty="0"/>
              <a:t>Ramp up from 750 </a:t>
            </a:r>
            <a:r>
              <a:rPr lang="en-US" sz="1400" dirty="0"/>
              <a:t>°</a:t>
            </a:r>
            <a:r>
              <a:rPr lang="en-US" altLang="ja-JP" sz="1400" dirty="0"/>
              <a:t>C to 850 </a:t>
            </a:r>
            <a:r>
              <a:rPr lang="en-US" sz="1400" dirty="0"/>
              <a:t>°</a:t>
            </a:r>
            <a:r>
              <a:rPr lang="en-US" altLang="ja-JP" sz="1400" dirty="0"/>
              <a:t>C and hold.</a:t>
            </a:r>
          </a:p>
          <a:p>
            <a:pPr lvl="1"/>
            <a:r>
              <a:rPr lang="en-US" altLang="ja-JP" sz="1400" dirty="0"/>
              <a:t>Ramp back down to room temperature at 10 </a:t>
            </a:r>
            <a:r>
              <a:rPr lang="en-US" sz="1400" dirty="0"/>
              <a:t>°</a:t>
            </a:r>
            <a:r>
              <a:rPr lang="en-US" altLang="ja-JP" sz="1400" dirty="0"/>
              <a:t>C/minute.</a:t>
            </a:r>
          </a:p>
        </p:txBody>
      </p:sp>
      <p:grpSp>
        <p:nvGrpSpPr>
          <p:cNvPr id="2" name="Group 1">
            <a:extLst>
              <a:ext uri="{FF2B5EF4-FFF2-40B4-BE49-F238E27FC236}">
                <a16:creationId xmlns:a16="http://schemas.microsoft.com/office/drawing/2014/main" id="{D7F60147-D4FA-DC8D-E56B-45D0A2DF404A}"/>
              </a:ext>
            </a:extLst>
          </p:cNvPr>
          <p:cNvGrpSpPr/>
          <p:nvPr/>
        </p:nvGrpSpPr>
        <p:grpSpPr>
          <a:xfrm>
            <a:off x="4703181" y="50402"/>
            <a:ext cx="2785636" cy="369332"/>
            <a:chOff x="3190620" y="6321364"/>
            <a:chExt cx="2785636" cy="369332"/>
          </a:xfrm>
        </p:grpSpPr>
        <p:sp>
          <p:nvSpPr>
            <p:cNvPr id="3" name="TextBox 2">
              <a:extLst>
                <a:ext uri="{FF2B5EF4-FFF2-40B4-BE49-F238E27FC236}">
                  <a16:creationId xmlns:a16="http://schemas.microsoft.com/office/drawing/2014/main" id="{303F2BD9-19DF-A855-C267-1657ABB9C670}"/>
                </a:ext>
              </a:extLst>
            </p:cNvPr>
            <p:cNvSpPr txBox="1"/>
            <p:nvPr/>
          </p:nvSpPr>
          <p:spPr>
            <a:xfrm>
              <a:off x="3190620" y="6321364"/>
              <a:ext cx="662923" cy="369332"/>
            </a:xfrm>
            <a:prstGeom prst="rect">
              <a:avLst/>
            </a:prstGeom>
            <a:noFill/>
          </p:spPr>
          <p:txBody>
            <a:bodyPr wrap="square" rtlCol="0">
              <a:spAutoFit/>
            </a:bodyPr>
            <a:lstStyle/>
            <a:p>
              <a:r>
                <a:rPr lang="en-US" dirty="0">
                  <a:solidFill>
                    <a:schemeClr val="tx1">
                      <a:lumMod val="85000"/>
                      <a:lumOff val="15000"/>
                    </a:schemeClr>
                  </a:solidFill>
                </a:rPr>
                <a:t>PA #:</a:t>
              </a:r>
            </a:p>
          </p:txBody>
        </p:sp>
        <p:sp>
          <p:nvSpPr>
            <p:cNvPr id="4" name="TextBox 3">
              <a:extLst>
                <a:ext uri="{FF2B5EF4-FFF2-40B4-BE49-F238E27FC236}">
                  <a16:creationId xmlns:a16="http://schemas.microsoft.com/office/drawing/2014/main" id="{E7B385B6-FBDB-E153-C1C5-7C2C554EE6A8}"/>
                </a:ext>
              </a:extLst>
            </p:cNvPr>
            <p:cNvSpPr txBox="1"/>
            <p:nvPr/>
          </p:nvSpPr>
          <p:spPr>
            <a:xfrm>
              <a:off x="3820331" y="6321364"/>
              <a:ext cx="2155925" cy="369332"/>
            </a:xfrm>
            <a:prstGeom prst="rect">
              <a:avLst/>
            </a:prstGeom>
            <a:noFill/>
          </p:spPr>
          <p:txBody>
            <a:bodyPr wrap="square" rtlCol="0">
              <a:spAutoFit/>
            </a:bodyPr>
            <a:lstStyle/>
            <a:p>
              <a:r>
                <a:rPr lang="en-US" sz="1800" dirty="0">
                  <a:solidFill>
                    <a:srgbClr val="000000"/>
                  </a:solidFill>
                  <a:effectLst/>
                </a:rPr>
                <a:t>AFRL-2022-3269</a:t>
              </a:r>
              <a:endParaRPr lang="en-US" dirty="0">
                <a:solidFill>
                  <a:schemeClr val="tx1">
                    <a:lumMod val="50000"/>
                    <a:lumOff val="50000"/>
                  </a:schemeClr>
                </a:solidFill>
              </a:endParaRPr>
            </a:p>
          </p:txBody>
        </p:sp>
      </p:grpSp>
    </p:spTree>
    <p:extLst>
      <p:ext uri="{BB962C8B-B14F-4D97-AF65-F5344CB8AC3E}">
        <p14:creationId xmlns:p14="http://schemas.microsoft.com/office/powerpoint/2010/main" val="2499446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0" descr="A picture containing text, clock&#10;&#10;Description automatically generated">
            <a:extLst>
              <a:ext uri="{FF2B5EF4-FFF2-40B4-BE49-F238E27FC236}">
                <a16:creationId xmlns:a16="http://schemas.microsoft.com/office/drawing/2014/main" id="{1D763288-E5BF-C249-BAD9-1A2A5DE29E83}"/>
              </a:ext>
            </a:extLst>
          </p:cNvPr>
          <p:cNvPicPr>
            <a:picLocks noChangeAspect="1"/>
          </p:cNvPicPr>
          <p:nvPr/>
        </p:nvPicPr>
        <p:blipFill>
          <a:blip r:embed="rId2">
            <a:alphaModFix amt="3000"/>
          </a:blip>
          <a:stretch>
            <a:fillRect/>
          </a:stretch>
        </p:blipFill>
        <p:spPr>
          <a:xfrm>
            <a:off x="436650" y="1954567"/>
            <a:ext cx="11318701" cy="2948866"/>
          </a:xfrm>
          <a:prstGeom prst="rect">
            <a:avLst/>
          </a:prstGeom>
        </p:spPr>
      </p:pic>
      <p:sp>
        <p:nvSpPr>
          <p:cNvPr id="4" name="Title 1">
            <a:extLst>
              <a:ext uri="{FF2B5EF4-FFF2-40B4-BE49-F238E27FC236}">
                <a16:creationId xmlns:a16="http://schemas.microsoft.com/office/drawing/2014/main" id="{F119E9E0-1E64-87ED-2A85-086E0C226BBE}"/>
              </a:ext>
            </a:extLst>
          </p:cNvPr>
          <p:cNvSpPr>
            <a:spLocks noGrp="1"/>
          </p:cNvSpPr>
          <p:nvPr>
            <p:ph type="title"/>
          </p:nvPr>
        </p:nvSpPr>
        <p:spPr>
          <a:xfrm>
            <a:off x="838200" y="365125"/>
            <a:ext cx="10515600" cy="1325563"/>
          </a:xfrm>
        </p:spPr>
        <p:txBody>
          <a:bodyPr>
            <a:normAutofit/>
          </a:bodyPr>
          <a:lstStyle/>
          <a:p>
            <a:pPr algn="l"/>
            <a:r>
              <a:rPr lang="en-US" sz="4000" dirty="0"/>
              <a:t>Material Characterization – XRD</a:t>
            </a:r>
          </a:p>
        </p:txBody>
      </p:sp>
      <p:sp>
        <p:nvSpPr>
          <p:cNvPr id="5" name="Content Placeholder 2">
            <a:extLst>
              <a:ext uri="{FF2B5EF4-FFF2-40B4-BE49-F238E27FC236}">
                <a16:creationId xmlns:a16="http://schemas.microsoft.com/office/drawing/2014/main" id="{BC809515-2603-28AF-F140-78936B2185B8}"/>
              </a:ext>
            </a:extLst>
          </p:cNvPr>
          <p:cNvSpPr>
            <a:spLocks noGrp="1"/>
          </p:cNvSpPr>
          <p:nvPr>
            <p:ph idx="1"/>
          </p:nvPr>
        </p:nvSpPr>
        <p:spPr>
          <a:xfrm>
            <a:off x="436650" y="4867103"/>
            <a:ext cx="11318700" cy="1732873"/>
          </a:xfrm>
        </p:spPr>
        <p:txBody>
          <a:bodyPr>
            <a:normAutofit fontScale="92500" lnSpcReduction="20000"/>
          </a:bodyPr>
          <a:lstStyle/>
          <a:p>
            <a:r>
              <a:rPr lang="en-US" sz="1600" dirty="0"/>
              <a:t>BTO sample was subjected to coupled 2</a:t>
            </a:r>
            <a:r>
              <a:rPr lang="el-GR" sz="1600" dirty="0">
                <a:latin typeface="Calibri" panose="020F0502020204030204" pitchFamily="34" charset="0"/>
                <a:cs typeface="Calibri" panose="020F0502020204030204" pitchFamily="34" charset="0"/>
              </a:rPr>
              <a:t>θ</a:t>
            </a:r>
            <a:r>
              <a:rPr lang="en-US" sz="1600" dirty="0">
                <a:latin typeface="Calibri" panose="020F0502020204030204" pitchFamily="34" charset="0"/>
                <a:cs typeface="Calibri" panose="020F0502020204030204" pitchFamily="34" charset="0"/>
              </a:rPr>
              <a:t>-</a:t>
            </a:r>
            <a:r>
              <a:rPr lang="el-GR" sz="1600" dirty="0">
                <a:latin typeface="Calibri" panose="020F0502020204030204" pitchFamily="34" charset="0"/>
                <a:cs typeface="Calibri" panose="020F0502020204030204" pitchFamily="34" charset="0"/>
              </a:rPr>
              <a:t>ω</a:t>
            </a:r>
            <a:r>
              <a:rPr lang="en-US" sz="1600" dirty="0">
                <a:latin typeface="Calibri" panose="020F0502020204030204" pitchFamily="34" charset="0"/>
                <a:cs typeface="Calibri" panose="020F0502020204030204" pitchFamily="34" charset="0"/>
              </a:rPr>
              <a:t> scans, </a:t>
            </a:r>
            <a:r>
              <a:rPr lang="el-GR" sz="1600" dirty="0">
                <a:latin typeface="Calibri" panose="020F0502020204030204" pitchFamily="34" charset="0"/>
                <a:cs typeface="Calibri" panose="020F0502020204030204" pitchFamily="34" charset="0"/>
              </a:rPr>
              <a:t>φ</a:t>
            </a:r>
            <a:r>
              <a:rPr lang="en-US" sz="1600" dirty="0">
                <a:latin typeface="Calibri" panose="020F0502020204030204" pitchFamily="34" charset="0"/>
                <a:cs typeface="Calibri" panose="020F0502020204030204" pitchFamily="34" charset="0"/>
              </a:rPr>
              <a:t> scans, and temperature dependent </a:t>
            </a:r>
            <a:r>
              <a:rPr lang="en-US" sz="1600" dirty="0"/>
              <a:t>coupled 2</a:t>
            </a:r>
            <a:r>
              <a:rPr lang="el-GR" sz="1600" dirty="0">
                <a:latin typeface="Calibri" panose="020F0502020204030204" pitchFamily="34" charset="0"/>
                <a:cs typeface="Calibri" panose="020F0502020204030204" pitchFamily="34" charset="0"/>
              </a:rPr>
              <a:t>θ</a:t>
            </a:r>
            <a:r>
              <a:rPr lang="en-US" sz="1600" dirty="0">
                <a:latin typeface="Calibri" panose="020F0502020204030204" pitchFamily="34" charset="0"/>
                <a:cs typeface="Calibri" panose="020F0502020204030204" pitchFamily="34" charset="0"/>
              </a:rPr>
              <a:t>-</a:t>
            </a:r>
            <a:r>
              <a:rPr lang="el-GR" sz="1600" dirty="0">
                <a:latin typeface="Calibri" panose="020F0502020204030204" pitchFamily="34" charset="0"/>
                <a:cs typeface="Calibri" panose="020F0502020204030204" pitchFamily="34" charset="0"/>
              </a:rPr>
              <a:t>ω</a:t>
            </a:r>
            <a:r>
              <a:rPr lang="en-US" sz="1600" dirty="0">
                <a:latin typeface="Calibri" panose="020F0502020204030204" pitchFamily="34" charset="0"/>
                <a:cs typeface="Calibri" panose="020F0502020204030204" pitchFamily="34" charset="0"/>
              </a:rPr>
              <a:t> scans from RT to 450 K.</a:t>
            </a:r>
          </a:p>
          <a:p>
            <a:r>
              <a:rPr lang="en-US" sz="1600" dirty="0"/>
              <a:t>BTO and </a:t>
            </a:r>
            <a:r>
              <a:rPr lang="en-US" sz="1600" dirty="0" err="1"/>
              <a:t>Nb:STO</a:t>
            </a:r>
            <a:r>
              <a:rPr lang="en-US" sz="1600" dirty="0"/>
              <a:t> have a single out-of-plane orientation.</a:t>
            </a:r>
          </a:p>
          <a:p>
            <a:r>
              <a:rPr lang="en-US" sz="1600" dirty="0"/>
              <a:t>In-plane relationship between BTO and </a:t>
            </a:r>
            <a:r>
              <a:rPr lang="en-US" sz="1600" dirty="0" err="1"/>
              <a:t>Nb:STO</a:t>
            </a:r>
            <a:r>
              <a:rPr lang="en-US" sz="1600" dirty="0"/>
              <a:t> is [022]</a:t>
            </a:r>
            <a:r>
              <a:rPr lang="en-US" sz="1600" baseline="-25000" dirty="0"/>
              <a:t>Film</a:t>
            </a:r>
            <a:r>
              <a:rPr lang="en-US" sz="1600" dirty="0"/>
              <a:t>/[022]</a:t>
            </a:r>
            <a:r>
              <a:rPr lang="en-US" sz="1600" baseline="-25000" dirty="0"/>
              <a:t>Substrate</a:t>
            </a:r>
            <a:r>
              <a:rPr lang="en-US" sz="1600" dirty="0"/>
              <a:t> (single in-plane orientation). </a:t>
            </a:r>
            <a:endParaRPr lang="en-US" sz="1400" dirty="0"/>
          </a:p>
          <a:p>
            <a:r>
              <a:rPr lang="en-US" sz="1600" dirty="0"/>
              <a:t>In the temperature scans, the sample was heated/cooled to a set point at 10K/minute, held  at the setpoint for either 5 minutes or 2 hours, the measurement made, then heated or cooled to the next set point. After reaching the maximum of 450 K, the sample was cooled back down to RT to observe any hysteresis.</a:t>
            </a:r>
          </a:p>
          <a:p>
            <a:r>
              <a:rPr lang="en-US" sz="1600" dirty="0"/>
              <a:t>Holding past the Curie temperature (~400K) for 2 hours begins to introduce cubic phase transition in coupled scans.</a:t>
            </a:r>
          </a:p>
        </p:txBody>
      </p:sp>
      <p:pic>
        <p:nvPicPr>
          <p:cNvPr id="6" name="Picture 5" descr="Chart, histogram&#10;&#10;Description automatically generated">
            <a:extLst>
              <a:ext uri="{FF2B5EF4-FFF2-40B4-BE49-F238E27FC236}">
                <a16:creationId xmlns:a16="http://schemas.microsoft.com/office/drawing/2014/main" id="{BEC474F8-F383-8406-294D-B151997A2603}"/>
              </a:ext>
            </a:extLst>
          </p:cNvPr>
          <p:cNvPicPr>
            <a:picLocks noChangeAspect="1"/>
          </p:cNvPicPr>
          <p:nvPr/>
        </p:nvPicPr>
        <p:blipFill>
          <a:blip r:embed="rId3"/>
          <a:stretch>
            <a:fillRect/>
          </a:stretch>
        </p:blipFill>
        <p:spPr>
          <a:xfrm>
            <a:off x="9181963" y="1563306"/>
            <a:ext cx="2990421" cy="2925855"/>
          </a:xfrm>
          <a:prstGeom prst="rect">
            <a:avLst/>
          </a:prstGeom>
        </p:spPr>
      </p:pic>
      <p:pic>
        <p:nvPicPr>
          <p:cNvPr id="7" name="Picture 6" descr="Chart, histogram&#10;&#10;Description automatically generated">
            <a:extLst>
              <a:ext uri="{FF2B5EF4-FFF2-40B4-BE49-F238E27FC236}">
                <a16:creationId xmlns:a16="http://schemas.microsoft.com/office/drawing/2014/main" id="{1AC1070D-1F30-93A0-D979-598EEA636447}"/>
              </a:ext>
            </a:extLst>
          </p:cNvPr>
          <p:cNvPicPr>
            <a:picLocks noChangeAspect="1"/>
          </p:cNvPicPr>
          <p:nvPr/>
        </p:nvPicPr>
        <p:blipFill>
          <a:blip r:embed="rId4"/>
          <a:stretch>
            <a:fillRect/>
          </a:stretch>
        </p:blipFill>
        <p:spPr>
          <a:xfrm>
            <a:off x="6086908" y="1563306"/>
            <a:ext cx="2963954" cy="2899960"/>
          </a:xfrm>
          <a:prstGeom prst="rect">
            <a:avLst/>
          </a:prstGeom>
        </p:spPr>
      </p:pic>
      <p:sp>
        <p:nvSpPr>
          <p:cNvPr id="8" name="TextBox 7">
            <a:extLst>
              <a:ext uri="{FF2B5EF4-FFF2-40B4-BE49-F238E27FC236}">
                <a16:creationId xmlns:a16="http://schemas.microsoft.com/office/drawing/2014/main" id="{CBFA99C3-84D9-8E57-72F1-E420101E7F52}"/>
              </a:ext>
            </a:extLst>
          </p:cNvPr>
          <p:cNvSpPr txBox="1"/>
          <p:nvPr/>
        </p:nvSpPr>
        <p:spPr>
          <a:xfrm>
            <a:off x="6707250" y="1315486"/>
            <a:ext cx="2068900" cy="369332"/>
          </a:xfrm>
          <a:prstGeom prst="rect">
            <a:avLst/>
          </a:prstGeom>
          <a:noFill/>
        </p:spPr>
        <p:txBody>
          <a:bodyPr wrap="none" rtlCol="0">
            <a:spAutoFit/>
          </a:bodyPr>
          <a:lstStyle/>
          <a:p>
            <a:r>
              <a:rPr lang="en-US" dirty="0"/>
              <a:t>5 minute hold times</a:t>
            </a:r>
          </a:p>
        </p:txBody>
      </p:sp>
      <p:sp>
        <p:nvSpPr>
          <p:cNvPr id="9" name="TextBox 8">
            <a:extLst>
              <a:ext uri="{FF2B5EF4-FFF2-40B4-BE49-F238E27FC236}">
                <a16:creationId xmlns:a16="http://schemas.microsoft.com/office/drawing/2014/main" id="{B05860CB-1C0F-7AAB-1339-172E9EB6B4C9}"/>
              </a:ext>
            </a:extLst>
          </p:cNvPr>
          <p:cNvSpPr txBox="1"/>
          <p:nvPr/>
        </p:nvSpPr>
        <p:spPr>
          <a:xfrm>
            <a:off x="9869446" y="1268630"/>
            <a:ext cx="2302938" cy="369332"/>
          </a:xfrm>
          <a:prstGeom prst="rect">
            <a:avLst/>
          </a:prstGeom>
          <a:noFill/>
        </p:spPr>
        <p:txBody>
          <a:bodyPr wrap="none" rtlCol="0">
            <a:spAutoFit/>
          </a:bodyPr>
          <a:lstStyle/>
          <a:p>
            <a:r>
              <a:rPr lang="en-US" dirty="0"/>
              <a:t>120 minute hold times</a:t>
            </a:r>
          </a:p>
        </p:txBody>
      </p:sp>
      <p:pic>
        <p:nvPicPr>
          <p:cNvPr id="10" name="Picture 9" descr="Chart, histogram&#10;&#10;Description automatically generated">
            <a:extLst>
              <a:ext uri="{FF2B5EF4-FFF2-40B4-BE49-F238E27FC236}">
                <a16:creationId xmlns:a16="http://schemas.microsoft.com/office/drawing/2014/main" id="{02CF4EAF-CC0A-801F-4874-CBFA0D6BF009}"/>
              </a:ext>
            </a:extLst>
          </p:cNvPr>
          <p:cNvPicPr>
            <a:picLocks noChangeAspect="1"/>
          </p:cNvPicPr>
          <p:nvPr/>
        </p:nvPicPr>
        <p:blipFill>
          <a:blip r:embed="rId5"/>
          <a:stretch>
            <a:fillRect/>
          </a:stretch>
        </p:blipFill>
        <p:spPr>
          <a:xfrm>
            <a:off x="2992323" y="1561447"/>
            <a:ext cx="2992322" cy="2927715"/>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9410AFE4-FAAE-9C8D-ABCB-FFF3EE71F95C}"/>
              </a:ext>
            </a:extLst>
          </p:cNvPr>
          <p:cNvPicPr>
            <a:picLocks noChangeAspect="1"/>
          </p:cNvPicPr>
          <p:nvPr/>
        </p:nvPicPr>
        <p:blipFill>
          <a:blip r:embed="rId6"/>
          <a:stretch>
            <a:fillRect/>
          </a:stretch>
        </p:blipFill>
        <p:spPr>
          <a:xfrm>
            <a:off x="1" y="1535551"/>
            <a:ext cx="2992322" cy="2927715"/>
          </a:xfrm>
          <a:prstGeom prst="rect">
            <a:avLst/>
          </a:prstGeom>
        </p:spPr>
      </p:pic>
      <p:grpSp>
        <p:nvGrpSpPr>
          <p:cNvPr id="2" name="Group 1">
            <a:extLst>
              <a:ext uri="{FF2B5EF4-FFF2-40B4-BE49-F238E27FC236}">
                <a16:creationId xmlns:a16="http://schemas.microsoft.com/office/drawing/2014/main" id="{364E049B-340D-F8B2-F9D3-78387CFC5BB0}"/>
              </a:ext>
            </a:extLst>
          </p:cNvPr>
          <p:cNvGrpSpPr/>
          <p:nvPr/>
        </p:nvGrpSpPr>
        <p:grpSpPr>
          <a:xfrm>
            <a:off x="4703181" y="50402"/>
            <a:ext cx="2785636" cy="369332"/>
            <a:chOff x="3190620" y="6321364"/>
            <a:chExt cx="2785636" cy="369332"/>
          </a:xfrm>
        </p:grpSpPr>
        <p:sp>
          <p:nvSpPr>
            <p:cNvPr id="3" name="TextBox 2">
              <a:extLst>
                <a:ext uri="{FF2B5EF4-FFF2-40B4-BE49-F238E27FC236}">
                  <a16:creationId xmlns:a16="http://schemas.microsoft.com/office/drawing/2014/main" id="{F1C0BC5E-ADD7-C438-BEC4-58A5EDD0BD2C}"/>
                </a:ext>
              </a:extLst>
            </p:cNvPr>
            <p:cNvSpPr txBox="1"/>
            <p:nvPr/>
          </p:nvSpPr>
          <p:spPr>
            <a:xfrm>
              <a:off x="3190620" y="6321364"/>
              <a:ext cx="662923" cy="369332"/>
            </a:xfrm>
            <a:prstGeom prst="rect">
              <a:avLst/>
            </a:prstGeom>
            <a:noFill/>
          </p:spPr>
          <p:txBody>
            <a:bodyPr wrap="square" rtlCol="0">
              <a:spAutoFit/>
            </a:bodyPr>
            <a:lstStyle/>
            <a:p>
              <a:r>
                <a:rPr lang="en-US" dirty="0">
                  <a:solidFill>
                    <a:schemeClr val="tx1">
                      <a:lumMod val="85000"/>
                      <a:lumOff val="15000"/>
                    </a:schemeClr>
                  </a:solidFill>
                </a:rPr>
                <a:t>PA #:</a:t>
              </a:r>
            </a:p>
          </p:txBody>
        </p:sp>
        <p:sp>
          <p:nvSpPr>
            <p:cNvPr id="12" name="TextBox 11">
              <a:extLst>
                <a:ext uri="{FF2B5EF4-FFF2-40B4-BE49-F238E27FC236}">
                  <a16:creationId xmlns:a16="http://schemas.microsoft.com/office/drawing/2014/main" id="{8C05B614-5613-D384-1130-8AFBB09EABC1}"/>
                </a:ext>
              </a:extLst>
            </p:cNvPr>
            <p:cNvSpPr txBox="1"/>
            <p:nvPr/>
          </p:nvSpPr>
          <p:spPr>
            <a:xfrm>
              <a:off x="3820331" y="6321364"/>
              <a:ext cx="2155925" cy="369332"/>
            </a:xfrm>
            <a:prstGeom prst="rect">
              <a:avLst/>
            </a:prstGeom>
            <a:noFill/>
          </p:spPr>
          <p:txBody>
            <a:bodyPr wrap="square" rtlCol="0">
              <a:spAutoFit/>
            </a:bodyPr>
            <a:lstStyle/>
            <a:p>
              <a:r>
                <a:rPr lang="en-US" sz="1800" dirty="0">
                  <a:solidFill>
                    <a:srgbClr val="000000"/>
                  </a:solidFill>
                  <a:effectLst/>
                </a:rPr>
                <a:t>AFRL-2022-3269</a:t>
              </a:r>
              <a:endParaRPr lang="en-US" dirty="0">
                <a:solidFill>
                  <a:schemeClr val="tx1">
                    <a:lumMod val="50000"/>
                    <a:lumOff val="50000"/>
                  </a:schemeClr>
                </a:solidFill>
              </a:endParaRPr>
            </a:p>
          </p:txBody>
        </p:sp>
      </p:grpSp>
    </p:spTree>
    <p:extLst>
      <p:ext uri="{BB962C8B-B14F-4D97-AF65-F5344CB8AC3E}">
        <p14:creationId xmlns:p14="http://schemas.microsoft.com/office/powerpoint/2010/main" val="1100134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0" descr="A picture containing text, clock&#10;&#10;Description automatically generated">
            <a:extLst>
              <a:ext uri="{FF2B5EF4-FFF2-40B4-BE49-F238E27FC236}">
                <a16:creationId xmlns:a16="http://schemas.microsoft.com/office/drawing/2014/main" id="{1D763288-E5BF-C249-BAD9-1A2A5DE29E83}"/>
              </a:ext>
            </a:extLst>
          </p:cNvPr>
          <p:cNvPicPr>
            <a:picLocks noChangeAspect="1"/>
          </p:cNvPicPr>
          <p:nvPr/>
        </p:nvPicPr>
        <p:blipFill>
          <a:blip r:embed="rId2">
            <a:alphaModFix amt="3000"/>
          </a:blip>
          <a:stretch>
            <a:fillRect/>
          </a:stretch>
        </p:blipFill>
        <p:spPr>
          <a:xfrm>
            <a:off x="838200" y="1922797"/>
            <a:ext cx="11318701" cy="2948866"/>
          </a:xfrm>
          <a:prstGeom prst="rect">
            <a:avLst/>
          </a:prstGeom>
        </p:spPr>
      </p:pic>
      <p:sp>
        <p:nvSpPr>
          <p:cNvPr id="3" name="Title 1">
            <a:extLst>
              <a:ext uri="{FF2B5EF4-FFF2-40B4-BE49-F238E27FC236}">
                <a16:creationId xmlns:a16="http://schemas.microsoft.com/office/drawing/2014/main" id="{17B339C1-D492-1F4E-9C00-0E1093325AD4}"/>
              </a:ext>
            </a:extLst>
          </p:cNvPr>
          <p:cNvSpPr>
            <a:spLocks noGrp="1"/>
          </p:cNvSpPr>
          <p:nvPr>
            <p:ph type="title"/>
          </p:nvPr>
        </p:nvSpPr>
        <p:spPr>
          <a:xfrm>
            <a:off x="838200" y="365125"/>
            <a:ext cx="10515600" cy="1325563"/>
          </a:xfrm>
        </p:spPr>
        <p:txBody>
          <a:bodyPr>
            <a:normAutofit/>
          </a:bodyPr>
          <a:lstStyle/>
          <a:p>
            <a:pPr algn="l"/>
            <a:r>
              <a:rPr lang="en-US" dirty="0"/>
              <a:t>Material Characterization – Electrical</a:t>
            </a:r>
          </a:p>
        </p:txBody>
      </p:sp>
      <p:sp>
        <p:nvSpPr>
          <p:cNvPr id="4" name="Content Placeholder 2">
            <a:extLst>
              <a:ext uri="{FF2B5EF4-FFF2-40B4-BE49-F238E27FC236}">
                <a16:creationId xmlns:a16="http://schemas.microsoft.com/office/drawing/2014/main" id="{B25D6157-43F6-7010-A054-732C515740A1}"/>
              </a:ext>
            </a:extLst>
          </p:cNvPr>
          <p:cNvSpPr>
            <a:spLocks noGrp="1"/>
          </p:cNvSpPr>
          <p:nvPr>
            <p:ph idx="1"/>
          </p:nvPr>
        </p:nvSpPr>
        <p:spPr>
          <a:xfrm>
            <a:off x="4457121" y="4798845"/>
            <a:ext cx="3603734" cy="1695316"/>
          </a:xfrm>
        </p:spPr>
        <p:txBody>
          <a:bodyPr>
            <a:normAutofit fontScale="62500" lnSpcReduction="20000"/>
          </a:bodyPr>
          <a:lstStyle/>
          <a:p>
            <a:r>
              <a:rPr lang="en-US" altLang="ja-JP" dirty="0"/>
              <a:t>Trap site at higher frequency is at the BTO/</a:t>
            </a:r>
            <a:r>
              <a:rPr lang="en-US" altLang="ja-JP" dirty="0" err="1"/>
              <a:t>Nb:STO</a:t>
            </a:r>
            <a:r>
              <a:rPr lang="en-US" altLang="ja-JP" dirty="0"/>
              <a:t> interface. Traps are distributed throughout the </a:t>
            </a:r>
            <a:r>
              <a:rPr lang="en-US" altLang="ja-JP" dirty="0" err="1"/>
              <a:t>Nb:STO</a:t>
            </a:r>
            <a:r>
              <a:rPr lang="en-US" altLang="ja-JP" dirty="0"/>
              <a:t> bandgap.</a:t>
            </a:r>
          </a:p>
          <a:p>
            <a:r>
              <a:rPr lang="en-US" altLang="ja-JP" dirty="0"/>
              <a:t>Lower frequency site is accumulated charge from trap assisted polarization switching</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9A82C78-3AF5-9CAE-DFB5-74F69C145648}"/>
                  </a:ext>
                </a:extLst>
              </p:cNvPr>
              <p:cNvSpPr txBox="1"/>
              <p:nvPr/>
            </p:nvSpPr>
            <p:spPr>
              <a:xfrm>
                <a:off x="1071271" y="4629159"/>
                <a:ext cx="2873607" cy="6511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𝑃</m:t>
                              </m:r>
                            </m:sub>
                          </m:sSub>
                        </m:num>
                        <m:den>
                          <m:r>
                            <a:rPr lang="en-US" i="1">
                              <a:latin typeface="Cambria Math" panose="02040503050406030204" pitchFamily="18" charset="0"/>
                              <a:ea typeface="Cambria Math" panose="02040503050406030204" pitchFamily="18" charset="0"/>
                            </a:rPr>
                            <m:t>𝜔</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𝜔</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𝐺</m:t>
                              </m:r>
                            </m:e>
                            <m:sub>
                              <m:r>
                                <a:rPr lang="en-US" i="1">
                                  <a:latin typeface="Cambria Math" panose="02040503050406030204" pitchFamily="18" charset="0"/>
                                  <a:ea typeface="Cambria Math" panose="02040503050406030204" pitchFamily="18" charset="0"/>
                                </a:rPr>
                                <m:t>𝑚</m:t>
                              </m:r>
                            </m:sub>
                          </m:sSub>
                          <m:sSup>
                            <m:sSupPr>
                              <m:ctrlPr>
                                <a:rPr lang="en-US" i="1">
                                  <a:latin typeface="Cambria Math" panose="02040503050406030204" pitchFamily="18" charset="0"/>
                                  <a:ea typeface="Cambria Math" panose="02040503050406030204" pitchFamily="18" charset="0"/>
                                </a:rPr>
                              </m:ctrlPr>
                            </m:sSup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𝐶</m:t>
                                  </m:r>
                                </m:e>
                                <m:sub>
                                  <m:r>
                                    <a:rPr lang="en-US" i="1">
                                      <a:latin typeface="Cambria Math" panose="02040503050406030204" pitchFamily="18" charset="0"/>
                                      <a:ea typeface="Cambria Math" panose="02040503050406030204" pitchFamily="18" charset="0"/>
                                    </a:rPr>
                                    <m:t>𝑜𝑥</m:t>
                                  </m:r>
                                </m:sub>
                              </m:sSub>
                            </m:e>
                            <m:sup>
                              <m:r>
                                <a:rPr lang="en-US" i="1">
                                  <a:latin typeface="Cambria Math" panose="02040503050406030204" pitchFamily="18" charset="0"/>
                                  <a:ea typeface="Cambria Math" panose="02040503050406030204" pitchFamily="18" charset="0"/>
                                </a:rPr>
                                <m:t>2</m:t>
                              </m:r>
                            </m:sup>
                          </m:sSup>
                        </m:num>
                        <m:den>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𝑚</m:t>
                                  </m:r>
                                </m:sub>
                              </m:sSub>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𝜔</m:t>
                              </m:r>
                            </m:e>
                            <m:sup>
                              <m:r>
                                <a:rPr lang="en-US" i="1">
                                  <a:latin typeface="Cambria Math" panose="02040503050406030204" pitchFamily="18" charset="0"/>
                                </a:rPr>
                                <m:t>2</m:t>
                              </m:r>
                            </m:sup>
                          </m:sSup>
                          <m:sSup>
                            <m:sSupPr>
                              <m:ctrlPr>
                                <a:rPr lang="en-US" i="1">
                                  <a:latin typeface="Cambria Math" panose="02040503050406030204" pitchFamily="18" charset="0"/>
                                </a:rPr>
                              </m:ctrlPr>
                            </m:sSup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𝑚</m:t>
                                  </m:r>
                                </m:sub>
                              </m:sSub>
                              <m:r>
                                <a:rPr lang="en-US" i="1">
                                  <a:latin typeface="Cambria Math" panose="02040503050406030204" pitchFamily="18" charset="0"/>
                                </a:rPr>
                                <m:t>)</m:t>
                              </m:r>
                            </m:e>
                            <m:sup>
                              <m:r>
                                <a:rPr lang="en-US" i="1">
                                  <a:latin typeface="Cambria Math" panose="02040503050406030204" pitchFamily="18" charset="0"/>
                                </a:rPr>
                                <m:t>2</m:t>
                              </m:r>
                            </m:sup>
                          </m:sSup>
                        </m:den>
                      </m:f>
                    </m:oMath>
                  </m:oMathPara>
                </a14:m>
                <a:endParaRPr lang="en-US" dirty="0"/>
              </a:p>
            </p:txBody>
          </p:sp>
        </mc:Choice>
        <mc:Fallback xmlns="">
          <p:sp>
            <p:nvSpPr>
              <p:cNvPr id="5" name="TextBox 4">
                <a:extLst>
                  <a:ext uri="{FF2B5EF4-FFF2-40B4-BE49-F238E27FC236}">
                    <a16:creationId xmlns:a16="http://schemas.microsoft.com/office/drawing/2014/main" id="{89A82C78-3AF5-9CAE-DFB5-74F69C145648}"/>
                  </a:ext>
                </a:extLst>
              </p:cNvPr>
              <p:cNvSpPr txBox="1">
                <a:spLocks noRot="1" noChangeAspect="1" noMove="1" noResize="1" noEditPoints="1" noAdjustHandles="1" noChangeArrowheads="1" noChangeShapeType="1" noTextEdit="1"/>
              </p:cNvSpPr>
              <p:nvPr/>
            </p:nvSpPr>
            <p:spPr>
              <a:xfrm>
                <a:off x="1071271" y="4629159"/>
                <a:ext cx="2873607" cy="65114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D007104-26A3-66F4-298D-B126B2D08336}"/>
                  </a:ext>
                </a:extLst>
              </p:cNvPr>
              <p:cNvSpPr txBox="1"/>
              <p:nvPr/>
            </p:nvSpPr>
            <p:spPr>
              <a:xfrm>
                <a:off x="1110228" y="5536618"/>
                <a:ext cx="2577308" cy="5657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𝑃</m:t>
                              </m:r>
                            </m:sub>
                          </m:sSub>
                        </m:num>
                        <m:den>
                          <m:r>
                            <a:rPr lang="en-US" i="1">
                              <a:latin typeface="Cambria Math" panose="02040503050406030204" pitchFamily="18" charset="0"/>
                              <a:ea typeface="Cambria Math" panose="02040503050406030204" pitchFamily="18" charset="0"/>
                            </a:rPr>
                            <m:t>𝜔</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𝑞</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𝐷</m:t>
                              </m:r>
                            </m:e>
                            <m:sub>
                              <m:r>
                                <a:rPr lang="en-US" i="1">
                                  <a:latin typeface="Cambria Math" panose="02040503050406030204" pitchFamily="18" charset="0"/>
                                  <a:ea typeface="Cambria Math" panose="02040503050406030204" pitchFamily="18" charset="0"/>
                                </a:rPr>
                                <m:t>𝑇</m:t>
                              </m:r>
                            </m:sub>
                          </m:sSub>
                        </m:num>
                        <m:den>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𝜔</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r>
                                <a:rPr lang="en-US" i="1">
                                  <a:latin typeface="Cambria Math" panose="02040503050406030204" pitchFamily="18" charset="0"/>
                                </a:rPr>
                                <m:t>𝑇</m:t>
                              </m:r>
                            </m:sub>
                          </m:sSub>
                        </m:den>
                      </m:f>
                      <m:r>
                        <m:rPr>
                          <m:sty m:val="p"/>
                        </m:rPr>
                        <a:rPr lang="en-US">
                          <a:latin typeface="Cambria Math" panose="02040503050406030204" pitchFamily="18" charset="0"/>
                        </a:rPr>
                        <m:t>ln</m:t>
                      </m:r>
                      <m:r>
                        <a:rPr lang="en-US" i="1">
                          <a:latin typeface="Cambria Math" panose="02040503050406030204" pitchFamily="18" charset="0"/>
                        </a:rPr>
                        <m:t>⁡(1+</m:t>
                      </m:r>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𝜔𝜏</m:t>
                              </m:r>
                            </m:e>
                            <m:sub>
                              <m:r>
                                <a:rPr lang="en-US" i="1">
                                  <a:latin typeface="Cambria Math" panose="02040503050406030204" pitchFamily="18" charset="0"/>
                                </a:rPr>
                                <m:t>𝑇</m:t>
                              </m:r>
                            </m:sub>
                          </m:sSub>
                          <m:r>
                            <a:rPr lang="en-US" i="1">
                              <a:latin typeface="Cambria Math" panose="02040503050406030204" pitchFamily="18" charset="0"/>
                            </a:rPr>
                            <m:t>)</m:t>
                          </m:r>
                        </m:e>
                        <m:sup>
                          <m:r>
                            <a:rPr lang="en-US" i="1">
                              <a:latin typeface="Cambria Math" panose="02040503050406030204" pitchFamily="18" charset="0"/>
                            </a:rPr>
                            <m:t>2</m:t>
                          </m:r>
                        </m:sup>
                      </m:sSup>
                    </m:oMath>
                  </m:oMathPara>
                </a14:m>
                <a:endParaRPr lang="en-US" dirty="0"/>
              </a:p>
            </p:txBody>
          </p:sp>
        </mc:Choice>
        <mc:Fallback xmlns="">
          <p:sp>
            <p:nvSpPr>
              <p:cNvPr id="6" name="TextBox 5">
                <a:extLst>
                  <a:ext uri="{FF2B5EF4-FFF2-40B4-BE49-F238E27FC236}">
                    <a16:creationId xmlns:a16="http://schemas.microsoft.com/office/drawing/2014/main" id="{6D007104-26A3-66F4-298D-B126B2D08336}"/>
                  </a:ext>
                </a:extLst>
              </p:cNvPr>
              <p:cNvSpPr txBox="1">
                <a:spLocks noRot="1" noChangeAspect="1" noMove="1" noResize="1" noEditPoints="1" noAdjustHandles="1" noChangeArrowheads="1" noChangeShapeType="1" noTextEdit="1"/>
              </p:cNvSpPr>
              <p:nvPr/>
            </p:nvSpPr>
            <p:spPr>
              <a:xfrm>
                <a:off x="1110228" y="5536618"/>
                <a:ext cx="2577308" cy="565732"/>
              </a:xfrm>
              <a:prstGeom prst="rect">
                <a:avLst/>
              </a:prstGeom>
              <a:blipFill>
                <a:blip r:embed="rId4"/>
                <a:stretch>
                  <a:fillRect/>
                </a:stretch>
              </a:blipFill>
            </p:spPr>
            <p:txBody>
              <a:bodyPr/>
              <a:lstStyle/>
              <a:p>
                <a:r>
                  <a:rPr lang="en-US">
                    <a:noFill/>
                  </a:rPr>
                  <a:t> </a:t>
                </a:r>
              </a:p>
            </p:txBody>
          </p:sp>
        </mc:Fallback>
      </mc:AlternateContent>
      <p:pic>
        <p:nvPicPr>
          <p:cNvPr id="7" name="Picture 6" descr="Chart&#10;&#10;Description automatically generated">
            <a:extLst>
              <a:ext uri="{FF2B5EF4-FFF2-40B4-BE49-F238E27FC236}">
                <a16:creationId xmlns:a16="http://schemas.microsoft.com/office/drawing/2014/main" id="{8A9BEB16-5580-179F-C8BE-F15D0BF899BC}"/>
              </a:ext>
            </a:extLst>
          </p:cNvPr>
          <p:cNvPicPr>
            <a:picLocks noChangeAspect="1"/>
          </p:cNvPicPr>
          <p:nvPr/>
        </p:nvPicPr>
        <p:blipFill>
          <a:blip r:embed="rId5"/>
          <a:stretch>
            <a:fillRect/>
          </a:stretch>
        </p:blipFill>
        <p:spPr>
          <a:xfrm>
            <a:off x="2094543" y="1617872"/>
            <a:ext cx="3076437" cy="2885325"/>
          </a:xfrm>
          <a:prstGeom prst="rect">
            <a:avLst/>
          </a:prstGeom>
        </p:spPr>
      </p:pic>
      <p:pic>
        <p:nvPicPr>
          <p:cNvPr id="8" name="Picture 7" descr="Chart, histogram&#10;&#10;Description automatically generated">
            <a:extLst>
              <a:ext uri="{FF2B5EF4-FFF2-40B4-BE49-F238E27FC236}">
                <a16:creationId xmlns:a16="http://schemas.microsoft.com/office/drawing/2014/main" id="{18C54BE3-2A09-AF48-3867-29D9B29C21EE}"/>
              </a:ext>
            </a:extLst>
          </p:cNvPr>
          <p:cNvPicPr>
            <a:picLocks noChangeAspect="1"/>
          </p:cNvPicPr>
          <p:nvPr/>
        </p:nvPicPr>
        <p:blipFill>
          <a:blip r:embed="rId6"/>
          <a:stretch>
            <a:fillRect/>
          </a:stretch>
        </p:blipFill>
        <p:spPr>
          <a:xfrm>
            <a:off x="5130477" y="1617871"/>
            <a:ext cx="3060122" cy="2885325"/>
          </a:xfrm>
          <a:prstGeom prst="rect">
            <a:avLst/>
          </a:prstGeom>
        </p:spPr>
      </p:pic>
      <p:pic>
        <p:nvPicPr>
          <p:cNvPr id="9" name="Picture 8" descr="Shape, rectangle&#10;&#10;Description automatically generated">
            <a:extLst>
              <a:ext uri="{FF2B5EF4-FFF2-40B4-BE49-F238E27FC236}">
                <a16:creationId xmlns:a16="http://schemas.microsoft.com/office/drawing/2014/main" id="{C02FE3CA-436D-0516-E7CE-222564722352}"/>
              </a:ext>
            </a:extLst>
          </p:cNvPr>
          <p:cNvPicPr>
            <a:picLocks noChangeAspect="1"/>
          </p:cNvPicPr>
          <p:nvPr/>
        </p:nvPicPr>
        <p:blipFill>
          <a:blip r:embed="rId7"/>
          <a:stretch>
            <a:fillRect/>
          </a:stretch>
        </p:blipFill>
        <p:spPr>
          <a:xfrm>
            <a:off x="124074" y="1732251"/>
            <a:ext cx="1267781" cy="2483012"/>
          </a:xfrm>
          <a:prstGeom prst="rect">
            <a:avLst/>
          </a:prstGeom>
        </p:spPr>
      </p:pic>
      <p:pic>
        <p:nvPicPr>
          <p:cNvPr id="10" name="Picture 9" descr="Chart, histogram&#10;&#10;Description automatically generated">
            <a:extLst>
              <a:ext uri="{FF2B5EF4-FFF2-40B4-BE49-F238E27FC236}">
                <a16:creationId xmlns:a16="http://schemas.microsoft.com/office/drawing/2014/main" id="{CB746523-955E-2AF3-CD1A-21EF6E188F02}"/>
              </a:ext>
            </a:extLst>
          </p:cNvPr>
          <p:cNvPicPr>
            <a:picLocks noChangeAspect="1"/>
          </p:cNvPicPr>
          <p:nvPr/>
        </p:nvPicPr>
        <p:blipFill>
          <a:blip r:embed="rId8"/>
          <a:stretch>
            <a:fillRect/>
          </a:stretch>
        </p:blipFill>
        <p:spPr>
          <a:xfrm>
            <a:off x="8924608" y="4176399"/>
            <a:ext cx="2814701" cy="2639848"/>
          </a:xfrm>
          <a:prstGeom prst="rect">
            <a:avLst/>
          </a:prstGeom>
        </p:spPr>
      </p:pic>
      <p:pic>
        <p:nvPicPr>
          <p:cNvPr id="11" name="Picture 10" descr="Chart, histogram&#10;&#10;Description automatically generated">
            <a:extLst>
              <a:ext uri="{FF2B5EF4-FFF2-40B4-BE49-F238E27FC236}">
                <a16:creationId xmlns:a16="http://schemas.microsoft.com/office/drawing/2014/main" id="{5E43E81A-5C2D-F426-DFA0-D7586D5043E6}"/>
              </a:ext>
            </a:extLst>
          </p:cNvPr>
          <p:cNvPicPr>
            <a:picLocks noChangeAspect="1"/>
          </p:cNvPicPr>
          <p:nvPr/>
        </p:nvPicPr>
        <p:blipFill>
          <a:blip r:embed="rId9"/>
          <a:stretch>
            <a:fillRect/>
          </a:stretch>
        </p:blipFill>
        <p:spPr>
          <a:xfrm>
            <a:off x="8904725" y="1404612"/>
            <a:ext cx="2814701" cy="2639848"/>
          </a:xfrm>
          <a:prstGeom prst="rect">
            <a:avLst/>
          </a:prstGeom>
        </p:spPr>
      </p:pic>
      <p:grpSp>
        <p:nvGrpSpPr>
          <p:cNvPr id="2" name="Group 1">
            <a:extLst>
              <a:ext uri="{FF2B5EF4-FFF2-40B4-BE49-F238E27FC236}">
                <a16:creationId xmlns:a16="http://schemas.microsoft.com/office/drawing/2014/main" id="{81650386-B40C-1A99-2B11-7C26708731BC}"/>
              </a:ext>
            </a:extLst>
          </p:cNvPr>
          <p:cNvGrpSpPr/>
          <p:nvPr/>
        </p:nvGrpSpPr>
        <p:grpSpPr>
          <a:xfrm>
            <a:off x="4703181" y="50402"/>
            <a:ext cx="2785636" cy="369332"/>
            <a:chOff x="3190620" y="6321364"/>
            <a:chExt cx="2785636" cy="369332"/>
          </a:xfrm>
        </p:grpSpPr>
        <p:sp>
          <p:nvSpPr>
            <p:cNvPr id="12" name="TextBox 11">
              <a:extLst>
                <a:ext uri="{FF2B5EF4-FFF2-40B4-BE49-F238E27FC236}">
                  <a16:creationId xmlns:a16="http://schemas.microsoft.com/office/drawing/2014/main" id="{BE1DB951-919D-8BDC-69F7-F0FC2667A259}"/>
                </a:ext>
              </a:extLst>
            </p:cNvPr>
            <p:cNvSpPr txBox="1"/>
            <p:nvPr/>
          </p:nvSpPr>
          <p:spPr>
            <a:xfrm>
              <a:off x="3190620" y="6321364"/>
              <a:ext cx="662923" cy="369332"/>
            </a:xfrm>
            <a:prstGeom prst="rect">
              <a:avLst/>
            </a:prstGeom>
            <a:noFill/>
          </p:spPr>
          <p:txBody>
            <a:bodyPr wrap="square" rtlCol="0">
              <a:spAutoFit/>
            </a:bodyPr>
            <a:lstStyle/>
            <a:p>
              <a:r>
                <a:rPr lang="en-US" dirty="0">
                  <a:solidFill>
                    <a:schemeClr val="tx1">
                      <a:lumMod val="85000"/>
                      <a:lumOff val="15000"/>
                    </a:schemeClr>
                  </a:solidFill>
                </a:rPr>
                <a:t>PA #:</a:t>
              </a:r>
            </a:p>
          </p:txBody>
        </p:sp>
        <p:sp>
          <p:nvSpPr>
            <p:cNvPr id="13" name="TextBox 12">
              <a:extLst>
                <a:ext uri="{FF2B5EF4-FFF2-40B4-BE49-F238E27FC236}">
                  <a16:creationId xmlns:a16="http://schemas.microsoft.com/office/drawing/2014/main" id="{D65BD89B-2703-FE3C-CDBA-260AE21FA7DF}"/>
                </a:ext>
              </a:extLst>
            </p:cNvPr>
            <p:cNvSpPr txBox="1"/>
            <p:nvPr/>
          </p:nvSpPr>
          <p:spPr>
            <a:xfrm>
              <a:off x="3820331" y="6321364"/>
              <a:ext cx="2155925" cy="369332"/>
            </a:xfrm>
            <a:prstGeom prst="rect">
              <a:avLst/>
            </a:prstGeom>
            <a:noFill/>
          </p:spPr>
          <p:txBody>
            <a:bodyPr wrap="square" rtlCol="0">
              <a:spAutoFit/>
            </a:bodyPr>
            <a:lstStyle/>
            <a:p>
              <a:r>
                <a:rPr lang="en-US" sz="1800" dirty="0">
                  <a:solidFill>
                    <a:srgbClr val="000000"/>
                  </a:solidFill>
                  <a:effectLst/>
                </a:rPr>
                <a:t>AFRL-2022-3269</a:t>
              </a:r>
              <a:endParaRPr lang="en-US" dirty="0">
                <a:solidFill>
                  <a:schemeClr val="tx1">
                    <a:lumMod val="50000"/>
                    <a:lumOff val="50000"/>
                  </a:schemeClr>
                </a:solidFill>
              </a:endParaRPr>
            </a:p>
          </p:txBody>
        </p:sp>
      </p:grpSp>
    </p:spTree>
    <p:extLst>
      <p:ext uri="{BB962C8B-B14F-4D97-AF65-F5344CB8AC3E}">
        <p14:creationId xmlns:p14="http://schemas.microsoft.com/office/powerpoint/2010/main" val="1539210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0" descr="A picture containing text, clock&#10;&#10;Description automatically generated">
            <a:extLst>
              <a:ext uri="{FF2B5EF4-FFF2-40B4-BE49-F238E27FC236}">
                <a16:creationId xmlns:a16="http://schemas.microsoft.com/office/drawing/2014/main" id="{1D763288-E5BF-C249-BAD9-1A2A5DE29E83}"/>
              </a:ext>
            </a:extLst>
          </p:cNvPr>
          <p:cNvPicPr>
            <a:picLocks noChangeAspect="1"/>
          </p:cNvPicPr>
          <p:nvPr/>
        </p:nvPicPr>
        <p:blipFill>
          <a:blip r:embed="rId2">
            <a:alphaModFix amt="3000"/>
          </a:blip>
          <a:stretch>
            <a:fillRect/>
          </a:stretch>
        </p:blipFill>
        <p:spPr>
          <a:xfrm>
            <a:off x="436650" y="1954567"/>
            <a:ext cx="11318701" cy="2948866"/>
          </a:xfrm>
          <a:prstGeom prst="rect">
            <a:avLst/>
          </a:prstGeom>
        </p:spPr>
      </p:pic>
      <p:pic>
        <p:nvPicPr>
          <p:cNvPr id="4" name="Picture 3" descr="Shape, rectangle&#10;&#10;Description automatically generated">
            <a:extLst>
              <a:ext uri="{FF2B5EF4-FFF2-40B4-BE49-F238E27FC236}">
                <a16:creationId xmlns:a16="http://schemas.microsoft.com/office/drawing/2014/main" id="{69740871-41B8-1DBD-08F5-B4D3906964C5}"/>
              </a:ext>
            </a:extLst>
          </p:cNvPr>
          <p:cNvPicPr>
            <a:picLocks noChangeAspect="1"/>
          </p:cNvPicPr>
          <p:nvPr/>
        </p:nvPicPr>
        <p:blipFill>
          <a:blip r:embed="rId3"/>
          <a:stretch>
            <a:fillRect/>
          </a:stretch>
        </p:blipFill>
        <p:spPr>
          <a:xfrm>
            <a:off x="5203217" y="1732251"/>
            <a:ext cx="1267781" cy="2483012"/>
          </a:xfrm>
          <a:prstGeom prst="rect">
            <a:avLst/>
          </a:prstGeom>
        </p:spPr>
      </p:pic>
      <p:sp>
        <p:nvSpPr>
          <p:cNvPr id="5" name="Title 1">
            <a:extLst>
              <a:ext uri="{FF2B5EF4-FFF2-40B4-BE49-F238E27FC236}">
                <a16:creationId xmlns:a16="http://schemas.microsoft.com/office/drawing/2014/main" id="{8F7C5230-9184-79DF-DD82-9A688C7BEA33}"/>
              </a:ext>
            </a:extLst>
          </p:cNvPr>
          <p:cNvSpPr>
            <a:spLocks noGrp="1"/>
          </p:cNvSpPr>
          <p:nvPr>
            <p:ph type="title"/>
          </p:nvPr>
        </p:nvSpPr>
        <p:spPr>
          <a:xfrm>
            <a:off x="838200" y="365125"/>
            <a:ext cx="10515600" cy="1325563"/>
          </a:xfrm>
        </p:spPr>
        <p:txBody>
          <a:bodyPr>
            <a:normAutofit/>
          </a:bodyPr>
          <a:lstStyle/>
          <a:p>
            <a:pPr algn="l"/>
            <a:r>
              <a:rPr lang="en-US" dirty="0"/>
              <a:t>Material Characterization – Electrical</a:t>
            </a:r>
          </a:p>
        </p:txBody>
      </p:sp>
      <p:sp>
        <p:nvSpPr>
          <p:cNvPr id="6" name="Content Placeholder 2">
            <a:extLst>
              <a:ext uri="{FF2B5EF4-FFF2-40B4-BE49-F238E27FC236}">
                <a16:creationId xmlns:a16="http://schemas.microsoft.com/office/drawing/2014/main" id="{BA3D66CC-1CCC-9F52-34AC-85F65907FA90}"/>
              </a:ext>
            </a:extLst>
          </p:cNvPr>
          <p:cNvSpPr>
            <a:spLocks noGrp="1"/>
          </p:cNvSpPr>
          <p:nvPr>
            <p:ph idx="1"/>
          </p:nvPr>
        </p:nvSpPr>
        <p:spPr>
          <a:xfrm>
            <a:off x="7872549" y="1690688"/>
            <a:ext cx="3786133" cy="4592465"/>
          </a:xfrm>
        </p:spPr>
        <p:txBody>
          <a:bodyPr>
            <a:normAutofit fontScale="92500" lnSpcReduction="20000"/>
          </a:bodyPr>
          <a:lstStyle/>
          <a:p>
            <a:r>
              <a:rPr lang="en-US" altLang="ja-JP" dirty="0"/>
              <a:t>Devices can be characterized using a triangular hysteresis (HYS) sweep.</a:t>
            </a:r>
          </a:p>
          <a:p>
            <a:r>
              <a:rPr lang="en-US" altLang="ja-JP" dirty="0"/>
              <a:t>Polarization is calculated as the integration of current with respect to time</a:t>
            </a:r>
          </a:p>
          <a:p>
            <a:r>
              <a:rPr lang="en-US" altLang="ja-JP" dirty="0"/>
              <a:t>Double wave method (DWM) is used to eliminate non-ferroelectric switching contributions from the integrated current.</a:t>
            </a:r>
          </a:p>
        </p:txBody>
      </p:sp>
      <p:sp>
        <p:nvSpPr>
          <p:cNvPr id="8" name="Content Placeholder 2">
            <a:extLst>
              <a:ext uri="{FF2B5EF4-FFF2-40B4-BE49-F238E27FC236}">
                <a16:creationId xmlns:a16="http://schemas.microsoft.com/office/drawing/2014/main" id="{B3671CC8-24A1-081E-8E8B-651B80A038C2}"/>
              </a:ext>
            </a:extLst>
          </p:cNvPr>
          <p:cNvSpPr txBox="1">
            <a:spLocks/>
          </p:cNvSpPr>
          <p:nvPr/>
        </p:nvSpPr>
        <p:spPr>
          <a:xfrm>
            <a:off x="101882" y="2109845"/>
            <a:ext cx="1331465" cy="60639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ja-JP" sz="2400" dirty="0"/>
              <a:t>HYS</a:t>
            </a:r>
          </a:p>
        </p:txBody>
      </p:sp>
      <p:pic>
        <p:nvPicPr>
          <p:cNvPr id="9" name="Picture 8" descr="Diagram&#10;&#10;Description automatically generated">
            <a:extLst>
              <a:ext uri="{FF2B5EF4-FFF2-40B4-BE49-F238E27FC236}">
                <a16:creationId xmlns:a16="http://schemas.microsoft.com/office/drawing/2014/main" id="{7496CB41-49D7-0ABF-8CEB-889DEC3C0D56}"/>
              </a:ext>
            </a:extLst>
          </p:cNvPr>
          <p:cNvPicPr>
            <a:picLocks noChangeAspect="1"/>
          </p:cNvPicPr>
          <p:nvPr/>
        </p:nvPicPr>
        <p:blipFill>
          <a:blip r:embed="rId4"/>
          <a:stretch>
            <a:fillRect/>
          </a:stretch>
        </p:blipFill>
        <p:spPr>
          <a:xfrm>
            <a:off x="1142597" y="1333728"/>
            <a:ext cx="3560118" cy="2378640"/>
          </a:xfrm>
          <a:prstGeom prst="rect">
            <a:avLst/>
          </a:prstGeom>
        </p:spPr>
      </p:pic>
      <p:sp>
        <p:nvSpPr>
          <p:cNvPr id="11" name="Content Placeholder 2">
            <a:extLst>
              <a:ext uri="{FF2B5EF4-FFF2-40B4-BE49-F238E27FC236}">
                <a16:creationId xmlns:a16="http://schemas.microsoft.com/office/drawing/2014/main" id="{E36FB5C5-974B-8F22-3C6E-4532F2C07F74}"/>
              </a:ext>
            </a:extLst>
          </p:cNvPr>
          <p:cNvSpPr txBox="1">
            <a:spLocks/>
          </p:cNvSpPr>
          <p:nvPr/>
        </p:nvSpPr>
        <p:spPr>
          <a:xfrm>
            <a:off x="101881" y="5348975"/>
            <a:ext cx="1331465" cy="60639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ja-JP" sz="2400" dirty="0"/>
              <a:t>DWM</a:t>
            </a:r>
          </a:p>
        </p:txBody>
      </p:sp>
      <p:pic>
        <p:nvPicPr>
          <p:cNvPr id="12" name="Picture 11" descr="Diagram&#10;&#10;Description automatically generated">
            <a:extLst>
              <a:ext uri="{FF2B5EF4-FFF2-40B4-BE49-F238E27FC236}">
                <a16:creationId xmlns:a16="http://schemas.microsoft.com/office/drawing/2014/main" id="{0F594F2E-D14D-C8EF-DD2A-2E0365CECEA3}"/>
              </a:ext>
            </a:extLst>
          </p:cNvPr>
          <p:cNvPicPr>
            <a:picLocks noChangeAspect="1"/>
          </p:cNvPicPr>
          <p:nvPr/>
        </p:nvPicPr>
        <p:blipFill>
          <a:blip r:embed="rId5"/>
          <a:stretch>
            <a:fillRect/>
          </a:stretch>
        </p:blipFill>
        <p:spPr>
          <a:xfrm>
            <a:off x="1351031" y="3934684"/>
            <a:ext cx="3143249" cy="2909887"/>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CF42756-04D1-0203-AD68-0596756FF4A0}"/>
                  </a:ext>
                </a:extLst>
              </p:cNvPr>
              <p:cNvSpPr txBox="1"/>
              <p:nvPr/>
            </p:nvSpPr>
            <p:spPr>
              <a:xfrm>
                <a:off x="5080361" y="4622429"/>
                <a:ext cx="1390637" cy="7265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nary>
                        <m:naryPr>
                          <m:limLoc m:val="undOvr"/>
                          <m:subHide m:val="on"/>
                          <m:supHide m:val="on"/>
                          <m:ctrlPr>
                            <a:rPr lang="en-US" i="1">
                              <a:latin typeface="Cambria Math" panose="02040503050406030204" pitchFamily="18" charset="0"/>
                            </a:rPr>
                          </m:ctrlPr>
                        </m:naryPr>
                        <m:sub/>
                        <m:sup/>
                        <m:e>
                          <m:r>
                            <a:rPr lang="en-US" i="1">
                              <a:latin typeface="Cambria Math" panose="02040503050406030204" pitchFamily="18" charset="0"/>
                            </a:rPr>
                            <m:t>𝐽</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r>
                            <a:rPr lang="en-US" i="1">
                              <a:latin typeface="Cambria Math" panose="02040503050406030204" pitchFamily="18" charset="0"/>
                            </a:rPr>
                            <m:t>𝑑𝑡</m:t>
                          </m:r>
                        </m:e>
                      </m:nary>
                    </m:oMath>
                  </m:oMathPara>
                </a14:m>
                <a:endParaRPr lang="en-US" dirty="0"/>
              </a:p>
            </p:txBody>
          </p:sp>
        </mc:Choice>
        <mc:Fallback xmlns="">
          <p:sp>
            <p:nvSpPr>
              <p:cNvPr id="13" name="TextBox 12">
                <a:extLst>
                  <a:ext uri="{FF2B5EF4-FFF2-40B4-BE49-F238E27FC236}">
                    <a16:creationId xmlns:a16="http://schemas.microsoft.com/office/drawing/2014/main" id="{2CF42756-04D1-0203-AD68-0596756FF4A0}"/>
                  </a:ext>
                </a:extLst>
              </p:cNvPr>
              <p:cNvSpPr txBox="1">
                <a:spLocks noRot="1" noChangeAspect="1" noMove="1" noResize="1" noEditPoints="1" noAdjustHandles="1" noChangeArrowheads="1" noChangeShapeType="1" noTextEdit="1"/>
              </p:cNvSpPr>
              <p:nvPr/>
            </p:nvSpPr>
            <p:spPr>
              <a:xfrm>
                <a:off x="5080361" y="4622429"/>
                <a:ext cx="1390637" cy="726546"/>
              </a:xfrm>
              <a:prstGeom prst="rect">
                <a:avLst/>
              </a:prstGeom>
              <a:blipFill>
                <a:blip r:embed="rId6"/>
                <a:stretch>
                  <a:fillRect/>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494275CA-2F3B-76A7-66BD-30144FC975C4}"/>
              </a:ext>
            </a:extLst>
          </p:cNvPr>
          <p:cNvGrpSpPr/>
          <p:nvPr/>
        </p:nvGrpSpPr>
        <p:grpSpPr>
          <a:xfrm>
            <a:off x="4703181" y="50402"/>
            <a:ext cx="2785636" cy="369332"/>
            <a:chOff x="3190620" y="6321364"/>
            <a:chExt cx="2785636" cy="369332"/>
          </a:xfrm>
        </p:grpSpPr>
        <p:sp>
          <p:nvSpPr>
            <p:cNvPr id="3" name="TextBox 2">
              <a:extLst>
                <a:ext uri="{FF2B5EF4-FFF2-40B4-BE49-F238E27FC236}">
                  <a16:creationId xmlns:a16="http://schemas.microsoft.com/office/drawing/2014/main" id="{577529AE-AA56-A08D-7F33-D8890042D848}"/>
                </a:ext>
              </a:extLst>
            </p:cNvPr>
            <p:cNvSpPr txBox="1"/>
            <p:nvPr/>
          </p:nvSpPr>
          <p:spPr>
            <a:xfrm>
              <a:off x="3190620" y="6321364"/>
              <a:ext cx="662923" cy="369332"/>
            </a:xfrm>
            <a:prstGeom prst="rect">
              <a:avLst/>
            </a:prstGeom>
            <a:noFill/>
          </p:spPr>
          <p:txBody>
            <a:bodyPr wrap="square" rtlCol="0">
              <a:spAutoFit/>
            </a:bodyPr>
            <a:lstStyle/>
            <a:p>
              <a:r>
                <a:rPr lang="en-US" dirty="0">
                  <a:solidFill>
                    <a:schemeClr val="tx1">
                      <a:lumMod val="85000"/>
                      <a:lumOff val="15000"/>
                    </a:schemeClr>
                  </a:solidFill>
                </a:rPr>
                <a:t>PA #:</a:t>
              </a:r>
            </a:p>
          </p:txBody>
        </p:sp>
        <p:sp>
          <p:nvSpPr>
            <p:cNvPr id="7" name="TextBox 6">
              <a:extLst>
                <a:ext uri="{FF2B5EF4-FFF2-40B4-BE49-F238E27FC236}">
                  <a16:creationId xmlns:a16="http://schemas.microsoft.com/office/drawing/2014/main" id="{3CC6E943-B302-9730-1EC1-C7B27296EC7B}"/>
                </a:ext>
              </a:extLst>
            </p:cNvPr>
            <p:cNvSpPr txBox="1"/>
            <p:nvPr/>
          </p:nvSpPr>
          <p:spPr>
            <a:xfrm>
              <a:off x="3820331" y="6321364"/>
              <a:ext cx="2155925" cy="369332"/>
            </a:xfrm>
            <a:prstGeom prst="rect">
              <a:avLst/>
            </a:prstGeom>
            <a:noFill/>
          </p:spPr>
          <p:txBody>
            <a:bodyPr wrap="square" rtlCol="0">
              <a:spAutoFit/>
            </a:bodyPr>
            <a:lstStyle/>
            <a:p>
              <a:r>
                <a:rPr lang="en-US" sz="1800" dirty="0">
                  <a:solidFill>
                    <a:srgbClr val="000000"/>
                  </a:solidFill>
                  <a:effectLst/>
                </a:rPr>
                <a:t>AFRL-2022-3269</a:t>
              </a:r>
              <a:endParaRPr lang="en-US" dirty="0">
                <a:solidFill>
                  <a:schemeClr val="tx1">
                    <a:lumMod val="50000"/>
                    <a:lumOff val="50000"/>
                  </a:schemeClr>
                </a:solidFill>
              </a:endParaRPr>
            </a:p>
          </p:txBody>
        </p:sp>
      </p:grpSp>
    </p:spTree>
    <p:extLst>
      <p:ext uri="{BB962C8B-B14F-4D97-AF65-F5344CB8AC3E}">
        <p14:creationId xmlns:p14="http://schemas.microsoft.com/office/powerpoint/2010/main" val="2655778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0" descr="A picture containing text, clock&#10;&#10;Description automatically generated">
            <a:extLst>
              <a:ext uri="{FF2B5EF4-FFF2-40B4-BE49-F238E27FC236}">
                <a16:creationId xmlns:a16="http://schemas.microsoft.com/office/drawing/2014/main" id="{1D763288-E5BF-C249-BAD9-1A2A5DE29E83}"/>
              </a:ext>
            </a:extLst>
          </p:cNvPr>
          <p:cNvPicPr>
            <a:picLocks noChangeAspect="1"/>
          </p:cNvPicPr>
          <p:nvPr/>
        </p:nvPicPr>
        <p:blipFill>
          <a:blip r:embed="rId2">
            <a:alphaModFix amt="3000"/>
          </a:blip>
          <a:stretch>
            <a:fillRect/>
          </a:stretch>
        </p:blipFill>
        <p:spPr>
          <a:xfrm>
            <a:off x="436650" y="1954567"/>
            <a:ext cx="11318701" cy="2948866"/>
          </a:xfrm>
          <a:prstGeom prst="rect">
            <a:avLst/>
          </a:prstGeom>
        </p:spPr>
      </p:pic>
      <p:sp>
        <p:nvSpPr>
          <p:cNvPr id="4" name="Title 1">
            <a:extLst>
              <a:ext uri="{FF2B5EF4-FFF2-40B4-BE49-F238E27FC236}">
                <a16:creationId xmlns:a16="http://schemas.microsoft.com/office/drawing/2014/main" id="{19EC0837-7B74-CDB6-B7C2-B8EAC917C9ED}"/>
              </a:ext>
            </a:extLst>
          </p:cNvPr>
          <p:cNvSpPr>
            <a:spLocks noGrp="1"/>
          </p:cNvSpPr>
          <p:nvPr>
            <p:ph type="title"/>
          </p:nvPr>
        </p:nvSpPr>
        <p:spPr>
          <a:xfrm>
            <a:off x="838200" y="365125"/>
            <a:ext cx="10515600" cy="1325563"/>
          </a:xfrm>
        </p:spPr>
        <p:txBody>
          <a:bodyPr>
            <a:normAutofit/>
          </a:bodyPr>
          <a:lstStyle/>
          <a:p>
            <a:pPr algn="l"/>
            <a:r>
              <a:rPr lang="en-US" dirty="0"/>
              <a:t>Material Characterization – Electrical</a:t>
            </a:r>
          </a:p>
        </p:txBody>
      </p:sp>
      <p:sp>
        <p:nvSpPr>
          <p:cNvPr id="5" name="Content Placeholder 2">
            <a:extLst>
              <a:ext uri="{FF2B5EF4-FFF2-40B4-BE49-F238E27FC236}">
                <a16:creationId xmlns:a16="http://schemas.microsoft.com/office/drawing/2014/main" id="{5768022B-8BE7-3F8F-C884-4F58B5E9B487}"/>
              </a:ext>
            </a:extLst>
          </p:cNvPr>
          <p:cNvSpPr>
            <a:spLocks noGrp="1"/>
          </p:cNvSpPr>
          <p:nvPr>
            <p:ph idx="1"/>
          </p:nvPr>
        </p:nvSpPr>
        <p:spPr>
          <a:xfrm>
            <a:off x="109706" y="4506983"/>
            <a:ext cx="6193042" cy="1320657"/>
          </a:xfrm>
        </p:spPr>
        <p:txBody>
          <a:bodyPr>
            <a:noAutofit/>
          </a:bodyPr>
          <a:lstStyle/>
          <a:p>
            <a:r>
              <a:rPr lang="en-US" altLang="ja-JP" sz="1500" dirty="0"/>
              <a:t>2 terminal measurements performed on 1 hour annealed, 3000 pulse counts, 300 </a:t>
            </a:r>
            <a:r>
              <a:rPr lang="en-US" altLang="ja-JP" sz="1500" dirty="0" err="1"/>
              <a:t>mJ</a:t>
            </a:r>
            <a:r>
              <a:rPr lang="en-US" altLang="ja-JP" sz="1500" dirty="0"/>
              <a:t> BTO sample.</a:t>
            </a:r>
          </a:p>
          <a:p>
            <a:r>
              <a:rPr lang="en-US" altLang="ja-JP" sz="1500" dirty="0"/>
              <a:t>Measured Polarization graphs are direct integrations using the HYS method. </a:t>
            </a:r>
          </a:p>
          <a:p>
            <a:r>
              <a:rPr lang="en-US" altLang="ja-JP" sz="1500" dirty="0"/>
              <a:t>True Polarization graphs use the DWM current integration.</a:t>
            </a:r>
          </a:p>
          <a:p>
            <a:r>
              <a:rPr lang="en-US" altLang="ja-JP" sz="1500" dirty="0"/>
              <a:t>Reduction of P</a:t>
            </a:r>
            <a:r>
              <a:rPr lang="en-US" altLang="ja-JP" sz="1500" baseline="-25000" dirty="0"/>
              <a:t>R</a:t>
            </a:r>
            <a:r>
              <a:rPr lang="en-US" altLang="ja-JP" sz="1500" dirty="0"/>
              <a:t> with increasing temperature for true hysteresis.</a:t>
            </a:r>
          </a:p>
          <a:p>
            <a:r>
              <a:rPr lang="en-US" altLang="ja-JP" sz="1500" dirty="0"/>
              <a:t>Attributed to phase change of BTO as it approaches the curie temperature (393-403 K).</a:t>
            </a:r>
          </a:p>
        </p:txBody>
      </p:sp>
      <p:pic>
        <p:nvPicPr>
          <p:cNvPr id="6" name="Picture 5" descr="Diagram&#10;&#10;Description automatically generated">
            <a:extLst>
              <a:ext uri="{FF2B5EF4-FFF2-40B4-BE49-F238E27FC236}">
                <a16:creationId xmlns:a16="http://schemas.microsoft.com/office/drawing/2014/main" id="{43C6F81F-D8A2-3293-2BF9-C908E4D86757}"/>
              </a:ext>
            </a:extLst>
          </p:cNvPr>
          <p:cNvPicPr>
            <a:picLocks noChangeAspect="1"/>
          </p:cNvPicPr>
          <p:nvPr/>
        </p:nvPicPr>
        <p:blipFill>
          <a:blip r:embed="rId3"/>
          <a:stretch>
            <a:fillRect/>
          </a:stretch>
        </p:blipFill>
        <p:spPr>
          <a:xfrm>
            <a:off x="0" y="1301448"/>
            <a:ext cx="3114532" cy="2745998"/>
          </a:xfrm>
          <a:prstGeom prst="rect">
            <a:avLst/>
          </a:prstGeom>
        </p:spPr>
      </p:pic>
      <p:pic>
        <p:nvPicPr>
          <p:cNvPr id="7" name="Picture 6" descr="Chart, diagram&#10;&#10;Description automatically generated">
            <a:extLst>
              <a:ext uri="{FF2B5EF4-FFF2-40B4-BE49-F238E27FC236}">
                <a16:creationId xmlns:a16="http://schemas.microsoft.com/office/drawing/2014/main" id="{16A542A1-FD28-7B5B-A6F1-11A08085F0AC}"/>
              </a:ext>
            </a:extLst>
          </p:cNvPr>
          <p:cNvPicPr>
            <a:picLocks noChangeAspect="1"/>
          </p:cNvPicPr>
          <p:nvPr/>
        </p:nvPicPr>
        <p:blipFill>
          <a:blip r:embed="rId4"/>
          <a:stretch>
            <a:fillRect/>
          </a:stretch>
        </p:blipFill>
        <p:spPr>
          <a:xfrm>
            <a:off x="3114532" y="1301448"/>
            <a:ext cx="3078510" cy="2745998"/>
          </a:xfrm>
          <a:prstGeom prst="rect">
            <a:avLst/>
          </a:prstGeom>
        </p:spPr>
      </p:pic>
      <p:pic>
        <p:nvPicPr>
          <p:cNvPr id="8" name="Picture 7" descr="Chart&#10;&#10;Description automatically generated">
            <a:extLst>
              <a:ext uri="{FF2B5EF4-FFF2-40B4-BE49-F238E27FC236}">
                <a16:creationId xmlns:a16="http://schemas.microsoft.com/office/drawing/2014/main" id="{3012EC09-CDEC-53C1-FDB9-F692B6F9B95B}"/>
              </a:ext>
            </a:extLst>
          </p:cNvPr>
          <p:cNvPicPr>
            <a:picLocks noChangeAspect="1"/>
          </p:cNvPicPr>
          <p:nvPr/>
        </p:nvPicPr>
        <p:blipFill>
          <a:blip r:embed="rId5"/>
          <a:stretch>
            <a:fillRect/>
          </a:stretch>
        </p:blipFill>
        <p:spPr>
          <a:xfrm>
            <a:off x="9113490" y="1304219"/>
            <a:ext cx="3078510" cy="2743227"/>
          </a:xfrm>
          <a:prstGeom prst="rect">
            <a:avLst/>
          </a:prstGeom>
        </p:spPr>
      </p:pic>
      <p:pic>
        <p:nvPicPr>
          <p:cNvPr id="9" name="Picture 8" descr="Diagram, histogram&#10;&#10;Description automatically generated">
            <a:extLst>
              <a:ext uri="{FF2B5EF4-FFF2-40B4-BE49-F238E27FC236}">
                <a16:creationId xmlns:a16="http://schemas.microsoft.com/office/drawing/2014/main" id="{D3898F7D-CD9B-8F1D-75FF-D46227E1902E}"/>
              </a:ext>
            </a:extLst>
          </p:cNvPr>
          <p:cNvPicPr>
            <a:picLocks noChangeAspect="1"/>
          </p:cNvPicPr>
          <p:nvPr/>
        </p:nvPicPr>
        <p:blipFill>
          <a:blip r:embed="rId6"/>
          <a:stretch>
            <a:fillRect/>
          </a:stretch>
        </p:blipFill>
        <p:spPr>
          <a:xfrm>
            <a:off x="6096000" y="1304218"/>
            <a:ext cx="3042488" cy="2743227"/>
          </a:xfrm>
          <a:prstGeom prst="rect">
            <a:avLst/>
          </a:prstGeom>
        </p:spPr>
      </p:pic>
      <p:sp>
        <p:nvSpPr>
          <p:cNvPr id="10" name="Content Placeholder 2">
            <a:extLst>
              <a:ext uri="{FF2B5EF4-FFF2-40B4-BE49-F238E27FC236}">
                <a16:creationId xmlns:a16="http://schemas.microsoft.com/office/drawing/2014/main" id="{4B57E76C-83F0-C993-1895-DD3180409C66}"/>
              </a:ext>
            </a:extLst>
          </p:cNvPr>
          <p:cNvSpPr txBox="1">
            <a:spLocks/>
          </p:cNvSpPr>
          <p:nvPr/>
        </p:nvSpPr>
        <p:spPr>
          <a:xfrm>
            <a:off x="6527548" y="4506983"/>
            <a:ext cx="5664451" cy="1320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sz="1500" dirty="0"/>
              <a:t>Trends in </a:t>
            </a:r>
            <a:r>
              <a:rPr lang="en-US" altLang="ja-JP" sz="1500" dirty="0" err="1"/>
              <a:t>P</a:t>
            </a:r>
            <a:r>
              <a:rPr lang="en-US" altLang="ja-JP" sz="1500" baseline="-25000" dirty="0" err="1"/>
              <a:t>r</a:t>
            </a:r>
            <a:r>
              <a:rPr lang="en-US" altLang="ja-JP" sz="1500" dirty="0"/>
              <a:t> reduction with decreasing biases remains the same with the DWM.</a:t>
            </a:r>
          </a:p>
          <a:p>
            <a:r>
              <a:rPr lang="en-US" altLang="ja-JP" sz="1500" dirty="0"/>
              <a:t>Indicative of multi-domain switching.</a:t>
            </a:r>
          </a:p>
        </p:txBody>
      </p:sp>
      <p:grpSp>
        <p:nvGrpSpPr>
          <p:cNvPr id="2" name="Group 1">
            <a:extLst>
              <a:ext uri="{FF2B5EF4-FFF2-40B4-BE49-F238E27FC236}">
                <a16:creationId xmlns:a16="http://schemas.microsoft.com/office/drawing/2014/main" id="{4F7ED6ED-6593-A6CB-8072-66EF6B2E6116}"/>
              </a:ext>
            </a:extLst>
          </p:cNvPr>
          <p:cNvGrpSpPr/>
          <p:nvPr/>
        </p:nvGrpSpPr>
        <p:grpSpPr>
          <a:xfrm>
            <a:off x="4703181" y="50402"/>
            <a:ext cx="2785636" cy="369332"/>
            <a:chOff x="3190620" y="6321364"/>
            <a:chExt cx="2785636" cy="369332"/>
          </a:xfrm>
        </p:grpSpPr>
        <p:sp>
          <p:nvSpPr>
            <p:cNvPr id="3" name="TextBox 2">
              <a:extLst>
                <a:ext uri="{FF2B5EF4-FFF2-40B4-BE49-F238E27FC236}">
                  <a16:creationId xmlns:a16="http://schemas.microsoft.com/office/drawing/2014/main" id="{A6BD930F-6552-55FA-4477-C2AB1540B232}"/>
                </a:ext>
              </a:extLst>
            </p:cNvPr>
            <p:cNvSpPr txBox="1"/>
            <p:nvPr/>
          </p:nvSpPr>
          <p:spPr>
            <a:xfrm>
              <a:off x="3190620" y="6321364"/>
              <a:ext cx="662923" cy="369332"/>
            </a:xfrm>
            <a:prstGeom prst="rect">
              <a:avLst/>
            </a:prstGeom>
            <a:noFill/>
          </p:spPr>
          <p:txBody>
            <a:bodyPr wrap="square" rtlCol="0">
              <a:spAutoFit/>
            </a:bodyPr>
            <a:lstStyle/>
            <a:p>
              <a:r>
                <a:rPr lang="en-US" dirty="0">
                  <a:solidFill>
                    <a:schemeClr val="tx1">
                      <a:lumMod val="85000"/>
                      <a:lumOff val="15000"/>
                    </a:schemeClr>
                  </a:solidFill>
                </a:rPr>
                <a:t>PA #:</a:t>
              </a:r>
            </a:p>
          </p:txBody>
        </p:sp>
        <p:sp>
          <p:nvSpPr>
            <p:cNvPr id="11" name="TextBox 10">
              <a:extLst>
                <a:ext uri="{FF2B5EF4-FFF2-40B4-BE49-F238E27FC236}">
                  <a16:creationId xmlns:a16="http://schemas.microsoft.com/office/drawing/2014/main" id="{11AB71BD-E25B-92FF-0203-94A023ABE8ED}"/>
                </a:ext>
              </a:extLst>
            </p:cNvPr>
            <p:cNvSpPr txBox="1"/>
            <p:nvPr/>
          </p:nvSpPr>
          <p:spPr>
            <a:xfrm>
              <a:off x="3820331" y="6321364"/>
              <a:ext cx="2155925" cy="369332"/>
            </a:xfrm>
            <a:prstGeom prst="rect">
              <a:avLst/>
            </a:prstGeom>
            <a:noFill/>
          </p:spPr>
          <p:txBody>
            <a:bodyPr wrap="square" rtlCol="0">
              <a:spAutoFit/>
            </a:bodyPr>
            <a:lstStyle/>
            <a:p>
              <a:r>
                <a:rPr lang="en-US" sz="1800" dirty="0">
                  <a:solidFill>
                    <a:srgbClr val="000000"/>
                  </a:solidFill>
                  <a:effectLst/>
                </a:rPr>
                <a:t>AFRL-2022-3269</a:t>
              </a:r>
              <a:endParaRPr lang="en-US" dirty="0">
                <a:solidFill>
                  <a:schemeClr val="tx1">
                    <a:lumMod val="50000"/>
                    <a:lumOff val="50000"/>
                  </a:schemeClr>
                </a:solidFill>
              </a:endParaRPr>
            </a:p>
          </p:txBody>
        </p:sp>
      </p:grpSp>
    </p:spTree>
    <p:extLst>
      <p:ext uri="{BB962C8B-B14F-4D97-AF65-F5344CB8AC3E}">
        <p14:creationId xmlns:p14="http://schemas.microsoft.com/office/powerpoint/2010/main" val="1678483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0" descr="A picture containing text, clock&#10;&#10;Description automatically generated">
            <a:extLst>
              <a:ext uri="{FF2B5EF4-FFF2-40B4-BE49-F238E27FC236}">
                <a16:creationId xmlns:a16="http://schemas.microsoft.com/office/drawing/2014/main" id="{1D763288-E5BF-C249-BAD9-1A2A5DE29E83}"/>
              </a:ext>
            </a:extLst>
          </p:cNvPr>
          <p:cNvPicPr>
            <a:picLocks noChangeAspect="1"/>
          </p:cNvPicPr>
          <p:nvPr/>
        </p:nvPicPr>
        <p:blipFill>
          <a:blip r:embed="rId2">
            <a:alphaModFix amt="3000"/>
          </a:blip>
          <a:stretch>
            <a:fillRect/>
          </a:stretch>
        </p:blipFill>
        <p:spPr>
          <a:xfrm>
            <a:off x="457200" y="1962263"/>
            <a:ext cx="11318701" cy="2948866"/>
          </a:xfrm>
          <a:prstGeom prst="rect">
            <a:avLst/>
          </a:prstGeom>
        </p:spPr>
      </p:pic>
      <p:sp>
        <p:nvSpPr>
          <p:cNvPr id="3" name="Title 1">
            <a:extLst>
              <a:ext uri="{FF2B5EF4-FFF2-40B4-BE49-F238E27FC236}">
                <a16:creationId xmlns:a16="http://schemas.microsoft.com/office/drawing/2014/main" id="{4CAEA20D-57BB-9B2B-2CBD-EE23D5695410}"/>
              </a:ext>
            </a:extLst>
          </p:cNvPr>
          <p:cNvSpPr>
            <a:spLocks noGrp="1"/>
          </p:cNvSpPr>
          <p:nvPr>
            <p:ph type="title"/>
          </p:nvPr>
        </p:nvSpPr>
        <p:spPr>
          <a:xfrm>
            <a:off x="457200" y="274638"/>
            <a:ext cx="8229600" cy="1143000"/>
          </a:xfrm>
        </p:spPr>
        <p:txBody>
          <a:bodyPr>
            <a:normAutofit fontScale="90000"/>
          </a:bodyPr>
          <a:lstStyle/>
          <a:p>
            <a:pPr algn="l"/>
            <a:r>
              <a:rPr lang="en-US" dirty="0"/>
              <a:t>Material Characterization – Electrical</a:t>
            </a:r>
          </a:p>
        </p:txBody>
      </p:sp>
      <p:sp>
        <p:nvSpPr>
          <p:cNvPr id="4" name="Content Placeholder 2">
            <a:extLst>
              <a:ext uri="{FF2B5EF4-FFF2-40B4-BE49-F238E27FC236}">
                <a16:creationId xmlns:a16="http://schemas.microsoft.com/office/drawing/2014/main" id="{BCCBE7D7-5597-26A1-C349-1EC38DE71CC1}"/>
              </a:ext>
            </a:extLst>
          </p:cNvPr>
          <p:cNvSpPr>
            <a:spLocks noGrp="1"/>
          </p:cNvSpPr>
          <p:nvPr>
            <p:ph idx="1"/>
          </p:nvPr>
        </p:nvSpPr>
        <p:spPr>
          <a:xfrm>
            <a:off x="94132" y="4930593"/>
            <a:ext cx="1895022" cy="1809295"/>
          </a:xfrm>
        </p:spPr>
        <p:txBody>
          <a:bodyPr>
            <a:normAutofit lnSpcReduction="10000"/>
          </a:bodyPr>
          <a:lstStyle/>
          <a:p>
            <a:r>
              <a:rPr lang="en-US" altLang="ja-JP" sz="1500" dirty="0"/>
              <a:t>70 nm of amorphous indium gallium zinc oxide was used as a semiconducting channel.</a:t>
            </a:r>
          </a:p>
          <a:p>
            <a:r>
              <a:rPr lang="en-US" altLang="ja-JP" sz="1500" dirty="0"/>
              <a:t>Deposited at 25 </a:t>
            </a:r>
            <a:r>
              <a:rPr lang="en-US" sz="1500" dirty="0"/>
              <a:t>°</a:t>
            </a:r>
            <a:r>
              <a:rPr lang="en-US" altLang="ja-JP" sz="1500" dirty="0"/>
              <a:t>C via PLD.</a:t>
            </a:r>
          </a:p>
        </p:txBody>
      </p:sp>
      <p:pic>
        <p:nvPicPr>
          <p:cNvPr id="5" name="Picture 4" descr="A picture containing diagram&#10;&#10;Description automatically generated">
            <a:extLst>
              <a:ext uri="{FF2B5EF4-FFF2-40B4-BE49-F238E27FC236}">
                <a16:creationId xmlns:a16="http://schemas.microsoft.com/office/drawing/2014/main" id="{1FD33E3A-A023-043D-C641-967DF639DA7A}"/>
              </a:ext>
            </a:extLst>
          </p:cNvPr>
          <p:cNvPicPr>
            <a:picLocks noChangeAspect="1"/>
          </p:cNvPicPr>
          <p:nvPr/>
        </p:nvPicPr>
        <p:blipFill>
          <a:blip r:embed="rId3"/>
          <a:stretch>
            <a:fillRect/>
          </a:stretch>
        </p:blipFill>
        <p:spPr>
          <a:xfrm>
            <a:off x="457200" y="1444798"/>
            <a:ext cx="1294783" cy="3287273"/>
          </a:xfrm>
          <a:prstGeom prst="rect">
            <a:avLst/>
          </a:prstGeom>
        </p:spPr>
      </p:pic>
      <p:pic>
        <p:nvPicPr>
          <p:cNvPr id="8" name="Picture 7" descr="Diagram&#10;&#10;Description automatically generated">
            <a:extLst>
              <a:ext uri="{FF2B5EF4-FFF2-40B4-BE49-F238E27FC236}">
                <a16:creationId xmlns:a16="http://schemas.microsoft.com/office/drawing/2014/main" id="{B73F5DED-3070-F0C7-62B0-06CCF67A2831}"/>
              </a:ext>
            </a:extLst>
          </p:cNvPr>
          <p:cNvPicPr>
            <a:picLocks noChangeAspect="1"/>
          </p:cNvPicPr>
          <p:nvPr/>
        </p:nvPicPr>
        <p:blipFill>
          <a:blip r:embed="rId4"/>
          <a:stretch>
            <a:fillRect/>
          </a:stretch>
        </p:blipFill>
        <p:spPr>
          <a:xfrm>
            <a:off x="2259104" y="3908160"/>
            <a:ext cx="2659811" cy="2780951"/>
          </a:xfrm>
          <a:prstGeom prst="rect">
            <a:avLst/>
          </a:prstGeom>
        </p:spPr>
      </p:pic>
      <p:pic>
        <p:nvPicPr>
          <p:cNvPr id="9" name="Picture 8" descr="Diagram, histogram&#10;&#10;Description automatically generated">
            <a:extLst>
              <a:ext uri="{FF2B5EF4-FFF2-40B4-BE49-F238E27FC236}">
                <a16:creationId xmlns:a16="http://schemas.microsoft.com/office/drawing/2014/main" id="{800D0398-3CDF-8964-535F-01DC221C43BB}"/>
              </a:ext>
            </a:extLst>
          </p:cNvPr>
          <p:cNvPicPr>
            <a:picLocks noChangeAspect="1"/>
          </p:cNvPicPr>
          <p:nvPr/>
        </p:nvPicPr>
        <p:blipFill>
          <a:blip r:embed="rId5"/>
          <a:stretch>
            <a:fillRect/>
          </a:stretch>
        </p:blipFill>
        <p:spPr>
          <a:xfrm>
            <a:off x="2219863" y="1127209"/>
            <a:ext cx="2659811" cy="2780951"/>
          </a:xfrm>
          <a:prstGeom prst="rect">
            <a:avLst/>
          </a:prstGeom>
        </p:spPr>
      </p:pic>
      <p:pic>
        <p:nvPicPr>
          <p:cNvPr id="10" name="Picture 9" descr="Chart, diagram, schematic&#10;&#10;Description automatically generated">
            <a:extLst>
              <a:ext uri="{FF2B5EF4-FFF2-40B4-BE49-F238E27FC236}">
                <a16:creationId xmlns:a16="http://schemas.microsoft.com/office/drawing/2014/main" id="{0A86E2F5-1F83-D7F2-10F6-949CA050027D}"/>
              </a:ext>
            </a:extLst>
          </p:cNvPr>
          <p:cNvPicPr>
            <a:picLocks noChangeAspect="1"/>
          </p:cNvPicPr>
          <p:nvPr/>
        </p:nvPicPr>
        <p:blipFill>
          <a:blip r:embed="rId6"/>
          <a:stretch>
            <a:fillRect/>
          </a:stretch>
        </p:blipFill>
        <p:spPr>
          <a:xfrm>
            <a:off x="8546068" y="886589"/>
            <a:ext cx="2635655" cy="2348604"/>
          </a:xfrm>
          <a:prstGeom prst="rect">
            <a:avLst/>
          </a:prstGeom>
        </p:spPr>
      </p:pic>
      <p:sp>
        <p:nvSpPr>
          <p:cNvPr id="11" name="Content Placeholder 2">
            <a:extLst>
              <a:ext uri="{FF2B5EF4-FFF2-40B4-BE49-F238E27FC236}">
                <a16:creationId xmlns:a16="http://schemas.microsoft.com/office/drawing/2014/main" id="{D2EF5045-5F02-C625-161C-240B6AEE4C32}"/>
              </a:ext>
            </a:extLst>
          </p:cNvPr>
          <p:cNvSpPr txBox="1">
            <a:spLocks/>
          </p:cNvSpPr>
          <p:nvPr/>
        </p:nvSpPr>
        <p:spPr>
          <a:xfrm>
            <a:off x="5127747" y="1182818"/>
            <a:ext cx="2862116" cy="510569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dirty="0"/>
              <a:t>Baseline ID-VG measurements were taken by applying 10 pulses of 39 V (a) and -39 V (b), with a pulse length of 5 </a:t>
            </a:r>
            <a:r>
              <a:rPr lang="en-US" altLang="ja-JP" dirty="0">
                <a:latin typeface="Calibri" panose="020F0502020204030204" pitchFamily="34" charset="0"/>
                <a:cs typeface="Calibri" panose="020F0502020204030204" pitchFamily="34" charset="0"/>
              </a:rPr>
              <a:t>µs</a:t>
            </a:r>
            <a:r>
              <a:rPr lang="en-US" altLang="ja-JP" dirty="0"/>
              <a:t>.</a:t>
            </a:r>
          </a:p>
          <a:p>
            <a:pPr lvl="1"/>
            <a:r>
              <a:rPr lang="en-US" altLang="ja-JP" dirty="0"/>
              <a:t>Subsequent programming biases were 1 pulse with a length of 5 </a:t>
            </a:r>
            <a:r>
              <a:rPr lang="en-US" altLang="ja-JP" dirty="0">
                <a:latin typeface="Calibri" panose="020F0502020204030204" pitchFamily="34" charset="0"/>
                <a:cs typeface="Calibri" panose="020F0502020204030204" pitchFamily="34" charset="0"/>
              </a:rPr>
              <a:t>µs.</a:t>
            </a:r>
          </a:p>
          <a:p>
            <a:r>
              <a:rPr lang="en-US" altLang="ja-JP" sz="2800" dirty="0"/>
              <a:t>Base curve (c) was measured after depolarizing the BTO using 30 triangular pulses of subsequently decreasing amplitude.</a:t>
            </a:r>
          </a:p>
          <a:p>
            <a:pPr lvl="1"/>
            <a:r>
              <a:rPr lang="en-US" altLang="ja-JP" dirty="0"/>
              <a:t>Subsequent programming biases were 1 pulse of increasing pulse length</a:t>
            </a:r>
          </a:p>
          <a:p>
            <a:endParaRPr lang="en-US" altLang="ja-JP" dirty="0"/>
          </a:p>
        </p:txBody>
      </p:sp>
      <p:sp>
        <p:nvSpPr>
          <p:cNvPr id="2" name="TextBox 1">
            <a:extLst>
              <a:ext uri="{FF2B5EF4-FFF2-40B4-BE49-F238E27FC236}">
                <a16:creationId xmlns:a16="http://schemas.microsoft.com/office/drawing/2014/main" id="{72FD353D-83F2-2A8F-BA10-873D07702EC7}"/>
              </a:ext>
            </a:extLst>
          </p:cNvPr>
          <p:cNvSpPr txBox="1"/>
          <p:nvPr/>
        </p:nvSpPr>
        <p:spPr>
          <a:xfrm>
            <a:off x="4279205" y="2584575"/>
            <a:ext cx="436338" cy="369332"/>
          </a:xfrm>
          <a:prstGeom prst="rect">
            <a:avLst/>
          </a:prstGeom>
          <a:noFill/>
        </p:spPr>
        <p:txBody>
          <a:bodyPr wrap="none" rtlCol="0">
            <a:spAutoFit/>
          </a:bodyPr>
          <a:lstStyle/>
          <a:p>
            <a:r>
              <a:rPr lang="en-US" dirty="0"/>
              <a:t>(a)</a:t>
            </a:r>
          </a:p>
        </p:txBody>
      </p:sp>
      <p:sp>
        <p:nvSpPr>
          <p:cNvPr id="13" name="TextBox 12">
            <a:extLst>
              <a:ext uri="{FF2B5EF4-FFF2-40B4-BE49-F238E27FC236}">
                <a16:creationId xmlns:a16="http://schemas.microsoft.com/office/drawing/2014/main" id="{16F79644-BD30-C6FC-DD5E-B2E33F9B0C54}"/>
              </a:ext>
            </a:extLst>
          </p:cNvPr>
          <p:cNvSpPr txBox="1"/>
          <p:nvPr/>
        </p:nvSpPr>
        <p:spPr>
          <a:xfrm>
            <a:off x="4289006" y="5381369"/>
            <a:ext cx="447558" cy="369332"/>
          </a:xfrm>
          <a:prstGeom prst="rect">
            <a:avLst/>
          </a:prstGeom>
          <a:noFill/>
        </p:spPr>
        <p:txBody>
          <a:bodyPr wrap="none" rtlCol="0">
            <a:spAutoFit/>
          </a:bodyPr>
          <a:lstStyle/>
          <a:p>
            <a:r>
              <a:rPr lang="en-US" dirty="0"/>
              <a:t>(b)</a:t>
            </a:r>
          </a:p>
        </p:txBody>
      </p:sp>
      <p:sp>
        <p:nvSpPr>
          <p:cNvPr id="12" name="Isosceles Triangle 11">
            <a:extLst>
              <a:ext uri="{FF2B5EF4-FFF2-40B4-BE49-F238E27FC236}">
                <a16:creationId xmlns:a16="http://schemas.microsoft.com/office/drawing/2014/main" id="{9615FFD4-DC29-C870-A48F-469161E9E3A5}"/>
              </a:ext>
            </a:extLst>
          </p:cNvPr>
          <p:cNvSpPr/>
          <p:nvPr/>
        </p:nvSpPr>
        <p:spPr>
          <a:xfrm>
            <a:off x="6444171" y="5710846"/>
            <a:ext cx="226337" cy="470780"/>
          </a:xfrm>
          <a:prstGeom prst="triangl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02CB3E6C-BB80-C356-E95A-DC1295CCB3E7}"/>
              </a:ext>
            </a:extLst>
          </p:cNvPr>
          <p:cNvSpPr/>
          <p:nvPr/>
        </p:nvSpPr>
        <p:spPr>
          <a:xfrm rot="10800000">
            <a:off x="6678462" y="6181626"/>
            <a:ext cx="226337" cy="47078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D9D118AA-541F-5BE2-B074-18791FB0BD3C}"/>
              </a:ext>
            </a:extLst>
          </p:cNvPr>
          <p:cNvSpPr/>
          <p:nvPr/>
        </p:nvSpPr>
        <p:spPr>
          <a:xfrm>
            <a:off x="6896845" y="5893231"/>
            <a:ext cx="226337" cy="288395"/>
          </a:xfrm>
          <a:prstGeom prst="triangl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6C8C5585-3811-092F-62CB-3DF6FFBB04A5}"/>
              </a:ext>
            </a:extLst>
          </p:cNvPr>
          <p:cNvSpPr/>
          <p:nvPr/>
        </p:nvSpPr>
        <p:spPr>
          <a:xfrm rot="10800000">
            <a:off x="7123182" y="6181626"/>
            <a:ext cx="226337" cy="288395"/>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A6E7CC09-9546-79F6-9E37-61AFC8A1126E}"/>
              </a:ext>
            </a:extLst>
          </p:cNvPr>
          <p:cNvSpPr/>
          <p:nvPr/>
        </p:nvSpPr>
        <p:spPr>
          <a:xfrm>
            <a:off x="7348223" y="6018201"/>
            <a:ext cx="226337" cy="172209"/>
          </a:xfrm>
          <a:prstGeom prst="triangl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77CA587-45D9-34C5-850F-C47B80F58403}"/>
              </a:ext>
            </a:extLst>
          </p:cNvPr>
          <p:cNvSpPr/>
          <p:nvPr/>
        </p:nvSpPr>
        <p:spPr>
          <a:xfrm rot="10800000">
            <a:off x="7574560" y="6190410"/>
            <a:ext cx="226337" cy="172209"/>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F1C37C53-4A2C-C4A0-317A-63596397FBE6}"/>
              </a:ext>
            </a:extLst>
          </p:cNvPr>
          <p:cNvSpPr/>
          <p:nvPr/>
        </p:nvSpPr>
        <p:spPr>
          <a:xfrm>
            <a:off x="7800897" y="6144691"/>
            <a:ext cx="226337" cy="45719"/>
          </a:xfrm>
          <a:prstGeom prst="triangl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13937A22-AEF8-C510-4972-83974721BD5E}"/>
              </a:ext>
            </a:extLst>
          </p:cNvPr>
          <p:cNvSpPr/>
          <p:nvPr/>
        </p:nvSpPr>
        <p:spPr>
          <a:xfrm rot="10800000">
            <a:off x="7989783" y="6182719"/>
            <a:ext cx="226337" cy="45719"/>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AB53B35-F111-B224-6411-2D98A02D8A84}"/>
              </a:ext>
            </a:extLst>
          </p:cNvPr>
          <p:cNvSpPr txBox="1"/>
          <p:nvPr/>
        </p:nvSpPr>
        <p:spPr>
          <a:xfrm>
            <a:off x="8282918" y="5931362"/>
            <a:ext cx="343364" cy="369332"/>
          </a:xfrm>
          <a:prstGeom prst="rect">
            <a:avLst/>
          </a:prstGeom>
          <a:noFill/>
        </p:spPr>
        <p:txBody>
          <a:bodyPr wrap="none" rtlCol="0">
            <a:spAutoFit/>
          </a:bodyPr>
          <a:lstStyle/>
          <a:p>
            <a:r>
              <a:rPr lang="en-US" dirty="0"/>
              <a:t>…</a:t>
            </a:r>
          </a:p>
        </p:txBody>
      </p:sp>
      <p:sp>
        <p:nvSpPr>
          <p:cNvPr id="24" name="TextBox 23">
            <a:extLst>
              <a:ext uri="{FF2B5EF4-FFF2-40B4-BE49-F238E27FC236}">
                <a16:creationId xmlns:a16="http://schemas.microsoft.com/office/drawing/2014/main" id="{EC32FE9A-EEAC-F22D-B787-2A9A1FB90D0D}"/>
              </a:ext>
            </a:extLst>
          </p:cNvPr>
          <p:cNvSpPr txBox="1"/>
          <p:nvPr/>
        </p:nvSpPr>
        <p:spPr>
          <a:xfrm>
            <a:off x="5492531" y="5946236"/>
            <a:ext cx="854721" cy="369332"/>
          </a:xfrm>
          <a:prstGeom prst="rect">
            <a:avLst/>
          </a:prstGeom>
          <a:noFill/>
        </p:spPr>
        <p:txBody>
          <a:bodyPr wrap="none" rtlCol="0">
            <a:spAutoFit/>
          </a:bodyPr>
          <a:lstStyle/>
          <a:p>
            <a:r>
              <a:rPr lang="en-US" dirty="0" err="1"/>
              <a:t>Depole</a:t>
            </a:r>
            <a:endParaRPr lang="en-US" dirty="0"/>
          </a:p>
        </p:txBody>
      </p:sp>
      <p:graphicFrame>
        <p:nvGraphicFramePr>
          <p:cNvPr id="25" name="Table 10">
            <a:extLst>
              <a:ext uri="{FF2B5EF4-FFF2-40B4-BE49-F238E27FC236}">
                <a16:creationId xmlns:a16="http://schemas.microsoft.com/office/drawing/2014/main" id="{934C47CA-424C-F458-682B-F08A0EA6CF47}"/>
              </a:ext>
            </a:extLst>
          </p:cNvPr>
          <p:cNvGraphicFramePr>
            <a:graphicFrameLocks noGrp="1"/>
          </p:cNvGraphicFramePr>
          <p:nvPr>
            <p:extLst>
              <p:ext uri="{D42A27DB-BD31-4B8C-83A1-F6EECF244321}">
                <p14:modId xmlns:p14="http://schemas.microsoft.com/office/powerpoint/2010/main" val="3793034998"/>
              </p:ext>
            </p:extLst>
          </p:nvPr>
        </p:nvGraphicFramePr>
        <p:xfrm>
          <a:off x="8458580" y="3371475"/>
          <a:ext cx="3558722" cy="2194560"/>
        </p:xfrm>
        <a:graphic>
          <a:graphicData uri="http://schemas.openxmlformats.org/drawingml/2006/table">
            <a:tbl>
              <a:tblPr firstRow="1" bandRow="1">
                <a:tableStyleId>{5C22544A-7EE6-4342-B048-85BDC9FD1C3A}</a:tableStyleId>
              </a:tblPr>
              <a:tblGrid>
                <a:gridCol w="918175">
                  <a:extLst>
                    <a:ext uri="{9D8B030D-6E8A-4147-A177-3AD203B41FA5}">
                      <a16:colId xmlns:a16="http://schemas.microsoft.com/office/drawing/2014/main" val="869481053"/>
                    </a:ext>
                  </a:extLst>
                </a:gridCol>
                <a:gridCol w="1019492">
                  <a:extLst>
                    <a:ext uri="{9D8B030D-6E8A-4147-A177-3AD203B41FA5}">
                      <a16:colId xmlns:a16="http://schemas.microsoft.com/office/drawing/2014/main" val="330469340"/>
                    </a:ext>
                  </a:extLst>
                </a:gridCol>
                <a:gridCol w="873851">
                  <a:extLst>
                    <a:ext uri="{9D8B030D-6E8A-4147-A177-3AD203B41FA5}">
                      <a16:colId xmlns:a16="http://schemas.microsoft.com/office/drawing/2014/main" val="2915583760"/>
                    </a:ext>
                  </a:extLst>
                </a:gridCol>
                <a:gridCol w="747204">
                  <a:extLst>
                    <a:ext uri="{9D8B030D-6E8A-4147-A177-3AD203B41FA5}">
                      <a16:colId xmlns:a16="http://schemas.microsoft.com/office/drawing/2014/main" val="961139189"/>
                    </a:ext>
                  </a:extLst>
                </a:gridCol>
              </a:tblGrid>
              <a:tr h="174379">
                <a:tc>
                  <a:txBody>
                    <a:bodyPr/>
                    <a:lstStyle/>
                    <a:p>
                      <a:r>
                        <a:rPr lang="en-US" sz="1200" dirty="0"/>
                        <a:t>Voltage (V)</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Pulse Length</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SS (V/dec)</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V</a:t>
                      </a:r>
                      <a:r>
                        <a:rPr lang="en-US" sz="1200" baseline="-25000" dirty="0"/>
                        <a:t>T</a:t>
                      </a:r>
                      <a:r>
                        <a:rPr lang="en-US" sz="1200" dirty="0"/>
                        <a:t> (V)</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8776382"/>
                  </a:ext>
                </a:extLst>
              </a:tr>
              <a:tr h="174379">
                <a:tc>
                  <a:txBody>
                    <a:bodyPr/>
                    <a:lstStyle/>
                    <a:p>
                      <a:pPr algn="ctr"/>
                      <a:r>
                        <a:rPr lang="en-US" sz="1200" dirty="0"/>
                        <a:t>Base</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0.55</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0.69</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1427858"/>
                  </a:ext>
                </a:extLst>
              </a:tr>
              <a:tr h="174379">
                <a:tc>
                  <a:txBody>
                    <a:bodyPr/>
                    <a:lstStyle/>
                    <a:p>
                      <a:pPr algn="ctr"/>
                      <a:r>
                        <a:rPr lang="en-US" sz="1200" dirty="0"/>
                        <a:t>+39</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200" dirty="0"/>
                        <a:t>1</a:t>
                      </a:r>
                      <a:r>
                        <a:rPr lang="en-US" sz="1200" dirty="0">
                          <a:latin typeface="Calibri" panose="020F0502020204030204" pitchFamily="34" charset="0"/>
                          <a:cs typeface="Calibri" panose="020F0502020204030204" pitchFamily="34" charset="0"/>
                        </a:rPr>
                        <a:t>µs</a:t>
                      </a:r>
                      <a:endParaRPr lang="en-US" sz="1200" dirty="0"/>
                    </a:p>
                  </a:txBody>
                  <a:tcPr>
                    <a:lnT w="12700" cap="flat" cmpd="sng" algn="ctr">
                      <a:solidFill>
                        <a:schemeClr val="tx1"/>
                      </a:solidFill>
                      <a:prstDash val="solid"/>
                      <a:round/>
                      <a:headEnd type="none" w="med" len="med"/>
                      <a:tailEnd type="none" w="med" len="med"/>
                    </a:lnT>
                  </a:tcPr>
                </a:tc>
                <a:tc>
                  <a:txBody>
                    <a:bodyPr/>
                    <a:lstStyle/>
                    <a:p>
                      <a:pPr algn="ctr"/>
                      <a:r>
                        <a:rPr lang="en-US" sz="1200" dirty="0"/>
                        <a:t>0.57</a:t>
                      </a:r>
                    </a:p>
                  </a:txBody>
                  <a:tcPr>
                    <a:lnT w="12700" cap="flat" cmpd="sng" algn="ctr">
                      <a:solidFill>
                        <a:schemeClr val="tx1"/>
                      </a:solidFill>
                      <a:prstDash val="solid"/>
                      <a:round/>
                      <a:headEnd type="none" w="med" len="med"/>
                      <a:tailEnd type="none" w="med" len="med"/>
                    </a:lnT>
                  </a:tcPr>
                </a:tc>
                <a:tc>
                  <a:txBody>
                    <a:bodyPr/>
                    <a:lstStyle/>
                    <a:p>
                      <a:pPr algn="ctr"/>
                      <a:r>
                        <a:rPr lang="en-US" sz="1200" dirty="0"/>
                        <a:t>0.98</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58959866"/>
                  </a:ext>
                </a:extLst>
              </a:tr>
              <a:tr h="174379">
                <a:tc>
                  <a:txBody>
                    <a:bodyPr/>
                    <a:lstStyle/>
                    <a:p>
                      <a:pPr algn="ctr"/>
                      <a:r>
                        <a:rPr lang="en-US" sz="1200" dirty="0"/>
                        <a:t>+39</a:t>
                      </a:r>
                    </a:p>
                  </a:txBody>
                  <a:tcPr>
                    <a:lnL w="12700" cap="flat" cmpd="sng" algn="ctr">
                      <a:solidFill>
                        <a:schemeClr val="tx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5µs</a:t>
                      </a:r>
                      <a:endParaRPr lang="en-US" sz="1200" dirty="0"/>
                    </a:p>
                  </a:txBody>
                  <a:tcPr/>
                </a:tc>
                <a:tc>
                  <a:txBody>
                    <a:bodyPr/>
                    <a:lstStyle/>
                    <a:p>
                      <a:pPr algn="ctr"/>
                      <a:r>
                        <a:rPr lang="en-US" sz="1200" dirty="0"/>
                        <a:t>0.52</a:t>
                      </a:r>
                    </a:p>
                  </a:txBody>
                  <a:tcPr/>
                </a:tc>
                <a:tc>
                  <a:txBody>
                    <a:bodyPr/>
                    <a:lstStyle/>
                    <a:p>
                      <a:pPr algn="ctr"/>
                      <a:r>
                        <a:rPr lang="en-US" sz="1200" dirty="0"/>
                        <a:t>0.94</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74692707"/>
                  </a:ext>
                </a:extLst>
              </a:tr>
              <a:tr h="174379">
                <a:tc>
                  <a:txBody>
                    <a:bodyPr/>
                    <a:lstStyle/>
                    <a:p>
                      <a:pPr algn="ctr"/>
                      <a:r>
                        <a:rPr lang="en-US" sz="1200" dirty="0"/>
                        <a:t>+39</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10µs</a:t>
                      </a:r>
                      <a:endParaRPr lang="en-US" sz="1200" dirty="0"/>
                    </a:p>
                  </a:txBody>
                  <a:tcPr>
                    <a:lnB w="12700" cap="flat" cmpd="sng" algn="ctr">
                      <a:solidFill>
                        <a:schemeClr val="tx1"/>
                      </a:solidFill>
                      <a:prstDash val="solid"/>
                      <a:round/>
                      <a:headEnd type="none" w="med" len="med"/>
                      <a:tailEnd type="none" w="med" len="med"/>
                    </a:lnB>
                  </a:tcPr>
                </a:tc>
                <a:tc>
                  <a:txBody>
                    <a:bodyPr/>
                    <a:lstStyle/>
                    <a:p>
                      <a:pPr algn="ctr"/>
                      <a:r>
                        <a:rPr lang="en-US" sz="1200" dirty="0"/>
                        <a:t>0.51</a:t>
                      </a:r>
                    </a:p>
                  </a:txBody>
                  <a:tcPr>
                    <a:lnB w="12700" cap="flat" cmpd="sng" algn="ctr">
                      <a:solidFill>
                        <a:schemeClr val="tx1"/>
                      </a:solidFill>
                      <a:prstDash val="solid"/>
                      <a:round/>
                      <a:headEnd type="none" w="med" len="med"/>
                      <a:tailEnd type="none" w="med" len="med"/>
                    </a:lnB>
                  </a:tcPr>
                </a:tc>
                <a:tc>
                  <a:txBody>
                    <a:bodyPr/>
                    <a:lstStyle/>
                    <a:p>
                      <a:pPr algn="ctr"/>
                      <a:r>
                        <a:rPr lang="en-US" sz="1200" dirty="0"/>
                        <a:t>0.89</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9831796"/>
                  </a:ext>
                </a:extLst>
              </a:tr>
              <a:tr h="174379">
                <a:tc>
                  <a:txBody>
                    <a:bodyPr/>
                    <a:lstStyle/>
                    <a:p>
                      <a:pPr algn="ctr"/>
                      <a:r>
                        <a:rPr lang="en-US" sz="1200" dirty="0"/>
                        <a:t>-39</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1</a:t>
                      </a:r>
                      <a:r>
                        <a:rPr lang="en-US" sz="1200" dirty="0">
                          <a:latin typeface="Calibri" panose="020F0502020204030204" pitchFamily="34" charset="0"/>
                          <a:cs typeface="Calibri" panose="020F0502020204030204" pitchFamily="34" charset="0"/>
                        </a:rPr>
                        <a:t>µs</a:t>
                      </a:r>
                      <a:endParaRPr lang="en-US" sz="1200" dirty="0"/>
                    </a:p>
                  </a:txBody>
                  <a:tcPr>
                    <a:lnT w="12700" cap="flat" cmpd="sng" algn="ctr">
                      <a:solidFill>
                        <a:schemeClr val="tx1"/>
                      </a:solidFill>
                      <a:prstDash val="solid"/>
                      <a:round/>
                      <a:headEnd type="none" w="med" len="med"/>
                      <a:tailEnd type="none" w="med" len="med"/>
                    </a:lnT>
                  </a:tcPr>
                </a:tc>
                <a:tc>
                  <a:txBody>
                    <a:bodyPr/>
                    <a:lstStyle/>
                    <a:p>
                      <a:pPr algn="ctr"/>
                      <a:r>
                        <a:rPr lang="en-US" sz="1200" dirty="0"/>
                        <a:t>0.53</a:t>
                      </a:r>
                    </a:p>
                  </a:txBody>
                  <a:tcPr>
                    <a:lnT w="12700" cap="flat" cmpd="sng" algn="ctr">
                      <a:solidFill>
                        <a:schemeClr val="tx1"/>
                      </a:solidFill>
                      <a:prstDash val="solid"/>
                      <a:round/>
                      <a:headEnd type="none" w="med" len="med"/>
                      <a:tailEnd type="none" w="med" len="med"/>
                    </a:lnT>
                  </a:tcPr>
                </a:tc>
                <a:tc>
                  <a:txBody>
                    <a:bodyPr/>
                    <a:lstStyle/>
                    <a:p>
                      <a:pPr algn="ctr"/>
                      <a:r>
                        <a:rPr lang="en-US" sz="1200" dirty="0"/>
                        <a:t>0.63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88286453"/>
                  </a:ext>
                </a:extLst>
              </a:tr>
              <a:tr h="174379">
                <a:tc>
                  <a:txBody>
                    <a:bodyPr/>
                    <a:lstStyle/>
                    <a:p>
                      <a:pPr algn="ctr"/>
                      <a:r>
                        <a:rPr lang="en-US" sz="1200" dirty="0"/>
                        <a:t>-39</a:t>
                      </a:r>
                    </a:p>
                  </a:txBody>
                  <a:tcPr>
                    <a:lnL w="12700" cap="flat" cmpd="sng" algn="ctr">
                      <a:solidFill>
                        <a:schemeClr val="tx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5µs</a:t>
                      </a:r>
                      <a:endParaRPr lang="en-US" sz="1200" dirty="0"/>
                    </a:p>
                  </a:txBody>
                  <a:tcPr/>
                </a:tc>
                <a:tc>
                  <a:txBody>
                    <a:bodyPr/>
                    <a:lstStyle/>
                    <a:p>
                      <a:pPr algn="ctr"/>
                      <a:r>
                        <a:rPr lang="en-US" sz="1200" dirty="0"/>
                        <a:t>0.52</a:t>
                      </a:r>
                    </a:p>
                  </a:txBody>
                  <a:tcPr/>
                </a:tc>
                <a:tc>
                  <a:txBody>
                    <a:bodyPr/>
                    <a:lstStyle/>
                    <a:p>
                      <a:pPr algn="ctr"/>
                      <a:r>
                        <a:rPr lang="en-US" sz="1200" dirty="0"/>
                        <a:t>0.62</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90161643"/>
                  </a:ext>
                </a:extLst>
              </a:tr>
              <a:tr h="174379">
                <a:tc>
                  <a:txBody>
                    <a:bodyPr/>
                    <a:lstStyle/>
                    <a:p>
                      <a:pPr algn="ctr"/>
                      <a:r>
                        <a:rPr lang="en-US" sz="1200" dirty="0"/>
                        <a:t>-39</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10µs</a:t>
                      </a:r>
                      <a:endParaRPr lang="en-US" sz="1200" dirty="0"/>
                    </a:p>
                  </a:txBody>
                  <a:tcPr>
                    <a:lnB w="12700" cap="flat" cmpd="sng" algn="ctr">
                      <a:solidFill>
                        <a:schemeClr val="tx1"/>
                      </a:solidFill>
                      <a:prstDash val="solid"/>
                      <a:round/>
                      <a:headEnd type="none" w="med" len="med"/>
                      <a:tailEnd type="none" w="med" len="med"/>
                    </a:lnB>
                  </a:tcPr>
                </a:tc>
                <a:tc>
                  <a:txBody>
                    <a:bodyPr/>
                    <a:lstStyle/>
                    <a:p>
                      <a:pPr algn="ctr"/>
                      <a:r>
                        <a:rPr lang="en-US" sz="1200" dirty="0"/>
                        <a:t>0.51</a:t>
                      </a:r>
                    </a:p>
                  </a:txBody>
                  <a:tcPr>
                    <a:lnB w="12700" cap="flat" cmpd="sng" algn="ctr">
                      <a:solidFill>
                        <a:schemeClr val="tx1"/>
                      </a:solidFill>
                      <a:prstDash val="solid"/>
                      <a:round/>
                      <a:headEnd type="none" w="med" len="med"/>
                      <a:tailEnd type="none" w="med" len="med"/>
                    </a:lnB>
                  </a:tcPr>
                </a:tc>
                <a:tc>
                  <a:txBody>
                    <a:bodyPr/>
                    <a:lstStyle/>
                    <a:p>
                      <a:pPr algn="ctr"/>
                      <a:r>
                        <a:rPr lang="en-US" sz="1200" dirty="0"/>
                        <a:t>0.61</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00717"/>
                  </a:ext>
                </a:extLst>
              </a:tr>
            </a:tbl>
          </a:graphicData>
        </a:graphic>
      </p:graphicFrame>
      <p:sp>
        <p:nvSpPr>
          <p:cNvPr id="26" name="TextBox 25">
            <a:extLst>
              <a:ext uri="{FF2B5EF4-FFF2-40B4-BE49-F238E27FC236}">
                <a16:creationId xmlns:a16="http://schemas.microsoft.com/office/drawing/2014/main" id="{2C893422-64AC-C57F-63A0-9FF338CE2223}"/>
              </a:ext>
            </a:extLst>
          </p:cNvPr>
          <p:cNvSpPr txBox="1"/>
          <p:nvPr/>
        </p:nvSpPr>
        <p:spPr>
          <a:xfrm>
            <a:off x="10549451" y="2351212"/>
            <a:ext cx="436338" cy="369332"/>
          </a:xfrm>
          <a:prstGeom prst="rect">
            <a:avLst/>
          </a:prstGeom>
          <a:noFill/>
        </p:spPr>
        <p:txBody>
          <a:bodyPr wrap="none" rtlCol="0">
            <a:spAutoFit/>
          </a:bodyPr>
          <a:lstStyle/>
          <a:p>
            <a:r>
              <a:rPr lang="en-US" dirty="0"/>
              <a:t>(c)</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A233C7D-F24C-952F-9838-125EAB58724A}"/>
                  </a:ext>
                </a:extLst>
              </p:cNvPr>
              <p:cNvSpPr txBox="1"/>
              <p:nvPr/>
            </p:nvSpPr>
            <p:spPr>
              <a:xfrm>
                <a:off x="9255731" y="5603421"/>
                <a:ext cx="2587440" cy="11282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𝑖𝑡</m:t>
                          </m:r>
                        </m:sub>
                      </m:sSub>
                      <m:r>
                        <a:rPr lang="en-US" i="1" smtClean="0">
                          <a:latin typeface="Cambria Math" panose="02040503050406030204" pitchFamily="18" charset="0"/>
                        </a:rPr>
                        <m:t>=</m:t>
                      </m:r>
                      <m:f>
                        <m:fPr>
                          <m:ctrlPr>
                            <a:rPr lang="en-US" i="1" smtClean="0">
                              <a:latin typeface="Cambria Math" panose="02040503050406030204" pitchFamily="18" charset="0"/>
                            </a:rPr>
                          </m:ctrlPr>
                        </m:fPr>
                        <m:num>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𝑜𝑥</m:t>
                              </m:r>
                            </m:sub>
                          </m:sSub>
                        </m:num>
                        <m:den>
                          <m:r>
                            <a:rPr lang="en-US" b="0" i="1" smtClean="0">
                              <a:latin typeface="Cambria Math" panose="02040503050406030204" pitchFamily="18" charset="0"/>
                            </a:rPr>
                            <m:t>𝑞</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𝑆𝑆𝑙𝑜𝑔</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num>
                        <m:den>
                          <m:r>
                            <a:rPr lang="en-US" b="0" i="1" smtClean="0">
                              <a:latin typeface="Cambria Math" panose="02040503050406030204" pitchFamily="18" charset="0"/>
                            </a:rPr>
                            <m:t>𝑘𝑇</m:t>
                          </m:r>
                          <m:r>
                            <a:rPr lang="en-US" b="0" i="1" smtClean="0">
                              <a:latin typeface="Cambria Math" panose="02040503050406030204" pitchFamily="18" charset="0"/>
                            </a:rPr>
                            <m:t>/</m:t>
                          </m:r>
                          <m:r>
                            <a:rPr lang="en-US" b="0" i="1" smtClean="0">
                              <a:latin typeface="Cambria Math" panose="02040503050406030204" pitchFamily="18" charset="0"/>
                            </a:rPr>
                            <m:t>𝑞</m:t>
                          </m:r>
                        </m:den>
                      </m:f>
                      <m:r>
                        <a:rPr lang="en-US" b="0" i="1" smtClean="0">
                          <a:latin typeface="Cambria Math" panose="02040503050406030204" pitchFamily="18" charset="0"/>
                        </a:rPr>
                        <m:t>−1)</m:t>
                      </m:r>
                    </m:oMath>
                  </m:oMathPara>
                </a14:m>
                <a:endParaRPr lang="en-US" dirty="0"/>
              </a:p>
              <a:p>
                <a:endParaRPr lang="en-US" dirty="0"/>
              </a:p>
              <a:p>
                <a:r>
                  <a:rPr lang="en-US" altLang="ja-JP" dirty="0" err="1"/>
                  <a:t>D</a:t>
                </a:r>
                <a:r>
                  <a:rPr lang="en-US" altLang="ja-JP" baseline="-25000" dirty="0" err="1"/>
                  <a:t>it</a:t>
                </a:r>
                <a:r>
                  <a:rPr lang="en-US" altLang="ja-JP" dirty="0"/>
                  <a:t> = 3.06 *10</a:t>
                </a:r>
                <a:r>
                  <a:rPr lang="en-US" altLang="ja-JP" baseline="30000" dirty="0"/>
                  <a:t>12</a:t>
                </a:r>
                <a:r>
                  <a:rPr lang="en-US" altLang="ja-JP" dirty="0"/>
                  <a:t> cm</a:t>
                </a:r>
                <a:r>
                  <a:rPr lang="en-US" altLang="ja-JP" baseline="30000" dirty="0"/>
                  <a:t>-2</a:t>
                </a:r>
                <a:r>
                  <a:rPr lang="en-US" altLang="ja-JP" dirty="0"/>
                  <a:t>ev</a:t>
                </a:r>
                <a:r>
                  <a:rPr lang="en-US" altLang="ja-JP" baseline="30000" dirty="0"/>
                  <a:t>-1</a:t>
                </a:r>
              </a:p>
            </p:txBody>
          </p:sp>
        </mc:Choice>
        <mc:Fallback xmlns="">
          <p:sp>
            <p:nvSpPr>
              <p:cNvPr id="27" name="TextBox 26">
                <a:extLst>
                  <a:ext uri="{FF2B5EF4-FFF2-40B4-BE49-F238E27FC236}">
                    <a16:creationId xmlns:a16="http://schemas.microsoft.com/office/drawing/2014/main" id="{4A233C7D-F24C-952F-9838-125EAB58724A}"/>
                  </a:ext>
                </a:extLst>
              </p:cNvPr>
              <p:cNvSpPr txBox="1">
                <a:spLocks noRot="1" noChangeAspect="1" noMove="1" noResize="1" noEditPoints="1" noAdjustHandles="1" noChangeArrowheads="1" noChangeShapeType="1" noTextEdit="1"/>
              </p:cNvSpPr>
              <p:nvPr/>
            </p:nvSpPr>
            <p:spPr>
              <a:xfrm>
                <a:off x="9255731" y="5603421"/>
                <a:ext cx="2587440" cy="1128258"/>
              </a:xfrm>
              <a:prstGeom prst="rect">
                <a:avLst/>
              </a:prstGeom>
              <a:blipFill>
                <a:blip r:embed="rId7"/>
                <a:stretch>
                  <a:fillRect l="-5412" b="-11892"/>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33572A4E-B1E6-3FB4-7ECC-1F71801B087F}"/>
              </a:ext>
            </a:extLst>
          </p:cNvPr>
          <p:cNvGrpSpPr/>
          <p:nvPr/>
        </p:nvGrpSpPr>
        <p:grpSpPr>
          <a:xfrm>
            <a:off x="4703181" y="50402"/>
            <a:ext cx="2785636" cy="369332"/>
            <a:chOff x="3190620" y="6321364"/>
            <a:chExt cx="2785636" cy="369332"/>
          </a:xfrm>
        </p:grpSpPr>
        <p:sp>
          <p:nvSpPr>
            <p:cNvPr id="7" name="TextBox 6">
              <a:extLst>
                <a:ext uri="{FF2B5EF4-FFF2-40B4-BE49-F238E27FC236}">
                  <a16:creationId xmlns:a16="http://schemas.microsoft.com/office/drawing/2014/main" id="{61286148-5083-770C-29A3-E5A4118DBD8B}"/>
                </a:ext>
              </a:extLst>
            </p:cNvPr>
            <p:cNvSpPr txBox="1"/>
            <p:nvPr/>
          </p:nvSpPr>
          <p:spPr>
            <a:xfrm>
              <a:off x="3190620" y="6321364"/>
              <a:ext cx="662923" cy="369332"/>
            </a:xfrm>
            <a:prstGeom prst="rect">
              <a:avLst/>
            </a:prstGeom>
            <a:noFill/>
          </p:spPr>
          <p:txBody>
            <a:bodyPr wrap="square" rtlCol="0">
              <a:spAutoFit/>
            </a:bodyPr>
            <a:lstStyle/>
            <a:p>
              <a:r>
                <a:rPr lang="en-US" dirty="0">
                  <a:solidFill>
                    <a:schemeClr val="tx1">
                      <a:lumMod val="85000"/>
                      <a:lumOff val="15000"/>
                    </a:schemeClr>
                  </a:solidFill>
                </a:rPr>
                <a:t>PA #:</a:t>
              </a:r>
            </a:p>
          </p:txBody>
        </p:sp>
        <p:sp>
          <p:nvSpPr>
            <p:cNvPr id="15" name="TextBox 14">
              <a:extLst>
                <a:ext uri="{FF2B5EF4-FFF2-40B4-BE49-F238E27FC236}">
                  <a16:creationId xmlns:a16="http://schemas.microsoft.com/office/drawing/2014/main" id="{DBE19D37-0891-72FF-3FBB-76DEF0F87196}"/>
                </a:ext>
              </a:extLst>
            </p:cNvPr>
            <p:cNvSpPr txBox="1"/>
            <p:nvPr/>
          </p:nvSpPr>
          <p:spPr>
            <a:xfrm>
              <a:off x="3820331" y="6321364"/>
              <a:ext cx="2155925" cy="369332"/>
            </a:xfrm>
            <a:prstGeom prst="rect">
              <a:avLst/>
            </a:prstGeom>
            <a:noFill/>
          </p:spPr>
          <p:txBody>
            <a:bodyPr wrap="square" rtlCol="0">
              <a:spAutoFit/>
            </a:bodyPr>
            <a:lstStyle/>
            <a:p>
              <a:r>
                <a:rPr lang="en-US" sz="1800" dirty="0">
                  <a:solidFill>
                    <a:srgbClr val="000000"/>
                  </a:solidFill>
                  <a:effectLst/>
                </a:rPr>
                <a:t>AFRL-2022-3269</a:t>
              </a:r>
              <a:endParaRPr lang="en-US" dirty="0">
                <a:solidFill>
                  <a:schemeClr val="tx1">
                    <a:lumMod val="50000"/>
                    <a:lumOff val="50000"/>
                  </a:schemeClr>
                </a:solidFill>
              </a:endParaRPr>
            </a:p>
          </p:txBody>
        </p:sp>
      </p:grpSp>
    </p:spTree>
    <p:extLst>
      <p:ext uri="{BB962C8B-B14F-4D97-AF65-F5344CB8AC3E}">
        <p14:creationId xmlns:p14="http://schemas.microsoft.com/office/powerpoint/2010/main" val="3665128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815</Words>
  <Application>Microsoft Office PowerPoint</Application>
  <PresentationFormat>Widescreen</PresentationFormat>
  <Paragraphs>173</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Cambria Math</vt:lpstr>
      <vt:lpstr>Office Theme</vt:lpstr>
      <vt:lpstr>PowerPoint Presentation</vt:lpstr>
      <vt:lpstr>Material Characterization – Methods</vt:lpstr>
      <vt:lpstr>Material Characterization – XRD</vt:lpstr>
      <vt:lpstr>Material Characterization – Electrical</vt:lpstr>
      <vt:lpstr>Material Characterization – Electrical</vt:lpstr>
      <vt:lpstr>Material Characterization – Electrical</vt:lpstr>
      <vt:lpstr>Material Characterization – Electrical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Tye</dc:creator>
  <cp:lastModifiedBy>Mackenzie Lawson</cp:lastModifiedBy>
  <cp:revision>22</cp:revision>
  <dcterms:created xsi:type="dcterms:W3CDTF">2021-07-16T13:59:28Z</dcterms:created>
  <dcterms:modified xsi:type="dcterms:W3CDTF">2022-11-09T14:23:59Z</dcterms:modified>
</cp:coreProperties>
</file>