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2" r:id="rId3"/>
    <p:sldId id="263" r:id="rId4"/>
    <p:sldId id="264" r:id="rId5"/>
    <p:sldId id="265" r:id="rId6"/>
    <p:sldId id="308" r:id="rId7"/>
    <p:sldId id="309" r:id="rId8"/>
    <p:sldId id="258" r:id="rId9"/>
    <p:sldId id="261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2"/>
    <p:restoredTop sz="94694"/>
  </p:normalViewPr>
  <p:slideViewPr>
    <p:cSldViewPr snapToGrid="0" snapToObjects="1">
      <p:cViewPr varScale="1">
        <p:scale>
          <a:sx n="51" d="100"/>
          <a:sy n="51" d="100"/>
        </p:scale>
        <p:origin x="79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2B5E8-CC4F-F14B-8A72-8596C37BB69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69BB5-1ADB-804D-8856-8643CD68F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B4E6-1EED-724F-A921-252B19BE7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05935-7DBD-EA47-ADB0-D3BFE1902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031D-AE0A-CC45-9240-9DECD0B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9A1B-4C07-B04A-8256-F41364607A2C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E46A-936D-F646-BFF0-2EA16D7D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AFA06-229E-9243-9CF2-A7A84A530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9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1D5A-A3C2-C449-A109-3F340221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E3382-6CA3-9649-9464-AD13B8DE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E06A7-E396-164A-81DE-88B7557C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86D68-C4C9-2B40-BFEE-15618ED5CE56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69C1-E170-D54A-B407-B8323998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04DE5-9F6B-1D4A-ABDA-DDFB3393F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FF63-25D2-5148-AF24-59B4488B5F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7B968-010E-484D-9986-225BE1F30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C979A-D73C-AB49-B924-2A0F6DA2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5FDB-2544-9147-A544-28F6E4D43C01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754F-D4DB-1045-A761-744C58D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21C49-8436-5A47-B7E0-7D3672C9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3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C9DD-0C62-B64F-A1C0-3E385E5C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4BFC7-E0C1-0F47-B58B-A4DFD94B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4E77-F06B-0447-A36B-FD210FD5C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FA8E-CD07-C04B-85FE-78755B84CA20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AE28-58E4-3A47-9FE6-5893A9AD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9C007-7F22-2F47-A7CD-0003414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BFB7-11C0-6D4F-BCF2-E17642C1C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3FF-84B9-DA40-B96F-95F95B6E7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F532B-1859-964D-BC32-28B37BC95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C69-76E6-E545-9D42-3AAE12323BA1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996B8-8EBF-564E-BC34-16CA120A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09273-2ED4-7B47-8D93-759FC7AA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231" y="6356350"/>
            <a:ext cx="2743200" cy="365125"/>
          </a:xfrm>
        </p:spPr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21E2-3DDD-E547-A458-37776FC1A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5EA11-D4FC-134A-B58A-4A23AB97A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E436E-6BBD-AF45-AD76-BD249F8B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AD812-7C10-CD47-A7DD-14E4907C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4D7D-9E0F-1C48-BAC6-C19CB3276D20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A14BD-AEB1-E241-A355-281A34B9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6FC8E-F43F-9443-A814-822B8261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9D678-4F32-B146-B801-39930665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FB1E5-39AF-054B-A897-671C0819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7D83-B182-4141-83D7-77B41241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C77D8-72D8-B844-8901-16C03E477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1D851-95BA-474D-B9F2-925DC36A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7D761B-2120-3344-81D1-808E1678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050C-6221-1F4B-96B9-83CDE822DB9D}" type="datetime1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50943-096E-294F-AA19-B473E3AB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29738E-70E4-9B4B-9A0E-2333FA8E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0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346-CDD0-824A-A259-BBE55F38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577BD-F2FB-0E40-8C9A-EBFE7BFC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0F94-D8C5-BC4B-820F-268C435B6D19}" type="datetime1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E913A-5F0C-454E-BE70-9DF609AD9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7F23-56E1-B141-B418-CEE0623E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76D35-8D32-3343-894D-D237503A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32EE8-9D99-3D43-8721-E3379C946ABB}" type="datetime1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43131-994F-424F-A3FC-8A749445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16002-8DC6-BD4C-A2CF-495BD716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CB5A-5B22-2346-ABC6-621F0911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D2638-A53E-8B40-9AFA-0628993E6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6514B0-ADEE-054C-BF16-C9530708E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7FCC5-691F-874F-A34A-4A05EBBF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9E4-1799-1C4D-B329-59814DD280C8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0D3E1-717B-284E-946A-5F7F74C8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C7E59-EAAA-7841-B116-8896B595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0D52-9B99-914A-AE2A-333ADFD1B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CBA36-4CAB-4C47-8187-86FDBD573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488A7-297F-FA4A-AE8F-7F137977F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D918A-7A06-9646-98E3-A0520A49F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980F-A139-A04E-A24D-C8C3B4498B81}" type="datetime1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C0FB6-6809-1544-B988-B2D1AC4C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8AA6-B713-EB46-B45F-10E91CAD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20ABD-EE86-F749-95A1-42BE23B3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60C2C-C9C8-B840-B977-327F4FC07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8B0C8-258B-554A-AD80-28F254835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EBFA-DAD9-5F4B-A5E8-231B36C5BC44}" type="datetime1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5511C-23F0-164C-B66E-17EA084E9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E248-A631-D744-9E8D-E8BFE6556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09B5-49C3-3545-B0BD-7C0BFACD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94EA4D4-0835-BF41-8438-671C5793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523" y="6040919"/>
            <a:ext cx="2822907" cy="73152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B38A-5B81-0841-BCCF-9AB1F286B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4996" y="1889761"/>
            <a:ext cx="2281304" cy="39399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Email: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Sponsor: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AFRL Directorate: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A9FBFD-E846-F647-93FC-EE455740E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0" y="6226631"/>
            <a:ext cx="2011680" cy="558799"/>
          </a:xfrm>
          <a:prstGeom prst="rect">
            <a:avLst/>
          </a:prstGeom>
        </p:spPr>
      </p:pic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CAC3F0D6-04C5-6C4E-B9C6-383D0B439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0" y="72570"/>
            <a:ext cx="2011680" cy="804672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608B782-F8BF-E24F-B397-45968D3D41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7750" y="72570"/>
            <a:ext cx="2011680" cy="749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1FADE1-C177-8C4C-BF1C-622837E8F1E8}"/>
              </a:ext>
            </a:extLst>
          </p:cNvPr>
          <p:cNvSpPr txBox="1"/>
          <p:nvPr/>
        </p:nvSpPr>
        <p:spPr>
          <a:xfrm>
            <a:off x="2404996" y="877242"/>
            <a:ext cx="736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Maturation of Generalized Finite Element Technology for Multi-Scale Solid and Fluid Mechanics 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358490-A0F6-B243-A712-809756481001}"/>
              </a:ext>
            </a:extLst>
          </p:cNvPr>
          <p:cNvSpPr/>
          <p:nvPr/>
        </p:nvSpPr>
        <p:spPr>
          <a:xfrm>
            <a:off x="3564835" y="1889762"/>
            <a:ext cx="6205467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2D90C-60A7-E44C-8129-F177D2275F9D}"/>
              </a:ext>
            </a:extLst>
          </p:cNvPr>
          <p:cNvSpPr/>
          <p:nvPr/>
        </p:nvSpPr>
        <p:spPr>
          <a:xfrm>
            <a:off x="4214192" y="2543203"/>
            <a:ext cx="5556110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655E2D-B87F-3849-BABB-17C9A9F6396C}"/>
              </a:ext>
            </a:extLst>
          </p:cNvPr>
          <p:cNvSpPr/>
          <p:nvPr/>
        </p:nvSpPr>
        <p:spPr>
          <a:xfrm>
            <a:off x="3564835" y="3165449"/>
            <a:ext cx="6205466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A05CDE-DD5A-B245-BF6D-AC38601DAB8A}"/>
              </a:ext>
            </a:extLst>
          </p:cNvPr>
          <p:cNvSpPr/>
          <p:nvPr/>
        </p:nvSpPr>
        <p:spPr>
          <a:xfrm>
            <a:off x="4214191" y="3787695"/>
            <a:ext cx="557281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76B66B-4A4B-9E4D-BA06-22744C1F05E4}"/>
              </a:ext>
            </a:extLst>
          </p:cNvPr>
          <p:cNvSpPr/>
          <p:nvPr/>
        </p:nvSpPr>
        <p:spPr>
          <a:xfrm>
            <a:off x="4532241" y="4441136"/>
            <a:ext cx="5254763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FABCD9-7A27-5D4C-825F-E3CC67F91D79}"/>
              </a:ext>
            </a:extLst>
          </p:cNvPr>
          <p:cNvSpPr/>
          <p:nvPr/>
        </p:nvSpPr>
        <p:spPr>
          <a:xfrm>
            <a:off x="4532242" y="5063382"/>
            <a:ext cx="5254761" cy="54712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8BE691-AF07-C248-841F-B952730487EB}"/>
              </a:ext>
            </a:extLst>
          </p:cNvPr>
          <p:cNvSpPr txBox="1"/>
          <p:nvPr/>
        </p:nvSpPr>
        <p:spPr>
          <a:xfrm>
            <a:off x="3564835" y="1978927"/>
            <a:ext cx="597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Javier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Avecillas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69CABD-C9D9-7946-98EB-68D6EF8BC808}"/>
              </a:ext>
            </a:extLst>
          </p:cNvPr>
          <p:cNvSpPr txBox="1"/>
          <p:nvPr/>
        </p:nvSpPr>
        <p:spPr>
          <a:xfrm>
            <a:off x="4214191" y="2646975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javiera5@Illinois.edu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D2263-2E17-7A4A-9F1D-355F5F4EB651}"/>
              </a:ext>
            </a:extLst>
          </p:cNvPr>
          <p:cNvSpPr txBox="1"/>
          <p:nvPr/>
        </p:nvSpPr>
        <p:spPr>
          <a:xfrm>
            <a:off x="3571461" y="3275695"/>
            <a:ext cx="59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Carlos Armando Duarte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61992D-E1B3-574E-886B-20AB8536078A}"/>
              </a:ext>
            </a:extLst>
          </p:cNvPr>
          <p:cNvSpPr txBox="1"/>
          <p:nvPr/>
        </p:nvSpPr>
        <p:spPr>
          <a:xfrm>
            <a:off x="4214191" y="3906013"/>
            <a:ext cx="532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caduarte@illinois.edu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CB6E95-77F8-4643-9D7A-2DA17EBE2A2C}"/>
              </a:ext>
            </a:extLst>
          </p:cNvPr>
          <p:cNvSpPr txBox="1"/>
          <p:nvPr/>
        </p:nvSpPr>
        <p:spPr>
          <a:xfrm>
            <a:off x="4532241" y="454994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Ravi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Chona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565DF7-80A5-064B-BEB3-02016047B264}"/>
              </a:ext>
            </a:extLst>
          </p:cNvPr>
          <p:cNvSpPr txBox="1"/>
          <p:nvPr/>
        </p:nvSpPr>
        <p:spPr>
          <a:xfrm>
            <a:off x="4532241" y="5178667"/>
            <a:ext cx="500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RQHF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7F8E1F7-2CAB-ADFB-4576-1322EF12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15E7C2-A59F-3DCA-BE21-4A5568D0C2D6}"/>
              </a:ext>
            </a:extLst>
          </p:cNvPr>
          <p:cNvSpPr txBox="1"/>
          <p:nvPr/>
        </p:nvSpPr>
        <p:spPr>
          <a:xfrm>
            <a:off x="2404996" y="6075144"/>
            <a:ext cx="7674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Statement A: Approved for public release; 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Distribution is unlimited. PA#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AFRL-2022-4594 </a:t>
            </a:r>
            <a:r>
              <a:rPr lang="en-US" b="0" i="0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06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228600" y="213975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IGL-GFEM: Crack propagation and branching in a 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T-section beam</a:t>
            </a:r>
            <a:endParaRPr lang="en-US" sz="2400" b="1"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8 Rectángulo">
                <a:extLst>
                  <a:ext uri="{FF2B5EF4-FFF2-40B4-BE49-F238E27FC236}">
                    <a16:creationId xmlns:a16="http://schemas.microsoft.com/office/drawing/2014/main" id="{7BEA28C6-874E-A610-FE70-49A06E89E36A}"/>
                  </a:ext>
                </a:extLst>
              </p:cNvPr>
              <p:cNvSpPr/>
              <p:nvPr/>
            </p:nvSpPr>
            <p:spPr>
              <a:xfrm>
                <a:off x="228600" y="831676"/>
                <a:ext cx="392776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Deformed configuration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8 Rectángulo">
                <a:extLst>
                  <a:ext uri="{FF2B5EF4-FFF2-40B4-BE49-F238E27FC236}">
                    <a16:creationId xmlns:a16="http://schemas.microsoft.com/office/drawing/2014/main" id="{7BEA28C6-874E-A610-FE70-49A06E89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31676"/>
                <a:ext cx="3927764" cy="338554"/>
              </a:xfrm>
              <a:prstGeom prst="rect">
                <a:avLst/>
              </a:prstGeom>
              <a:blipFill>
                <a:blip r:embed="rId4"/>
                <a:stretch>
                  <a:fillRect l="-968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623AA14-D62D-8A03-7A50-E2892AFFE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07" y="1191404"/>
            <a:ext cx="5012780" cy="43534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9831685-5CEB-E081-AFCF-9A42165205E9}"/>
              </a:ext>
            </a:extLst>
          </p:cNvPr>
          <p:cNvSpPr/>
          <p:nvPr/>
        </p:nvSpPr>
        <p:spPr>
          <a:xfrm>
            <a:off x="136844" y="5610825"/>
            <a:ext cx="5152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IGL-GFEM captures the non-symmetric z−displacement field.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GL-GFEM yields a symmetric z-displacement field.</a:t>
            </a:r>
          </a:p>
        </p:txBody>
      </p:sp>
      <p:sp>
        <p:nvSpPr>
          <p:cNvPr id="18" name="8 Rectángulo">
            <a:extLst>
              <a:ext uri="{FF2B5EF4-FFF2-40B4-BE49-F238E27FC236}">
                <a16:creationId xmlns:a16="http://schemas.microsoft.com/office/drawing/2014/main" id="{CA43B7A0-577D-463E-7DA6-4D9ADE69664C}"/>
              </a:ext>
            </a:extLst>
          </p:cNvPr>
          <p:cNvSpPr/>
          <p:nvPr/>
        </p:nvSpPr>
        <p:spPr>
          <a:xfrm>
            <a:off x="5394588" y="831676"/>
            <a:ext cx="6363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Additional metrics at the mid-height of the beam horizontal plate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EB454C-4013-0888-D5A9-6FA1AB436B8E}"/>
              </a:ext>
            </a:extLst>
          </p:cNvPr>
          <p:cNvSpPr/>
          <p:nvPr/>
        </p:nvSpPr>
        <p:spPr>
          <a:xfrm>
            <a:off x="5394587" y="3428999"/>
            <a:ext cx="6363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IGL-GFEM captures the drop in 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Also, the fatigue life is reasonably predicted.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Submodeling (GL-GFEM) overestimates the total life of the structure.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D4863EF-DBAE-1239-BAB5-44C697639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816" y="1102997"/>
            <a:ext cx="6363905" cy="22600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756216-DDFA-160B-3C4E-FA35F9CC8FE0}"/>
              </a:ext>
            </a:extLst>
          </p:cNvPr>
          <p:cNvSpPr txBox="1"/>
          <p:nvPr/>
        </p:nvSpPr>
        <p:spPr>
          <a:xfrm>
            <a:off x="5462236" y="4572140"/>
            <a:ext cx="6363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Conclusions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5A2E0-74D2-5360-E1D4-5E68FCF9CECA}"/>
              </a:ext>
            </a:extLst>
          </p:cNvPr>
          <p:cNvSpPr/>
          <p:nvPr/>
        </p:nvSpPr>
        <p:spPr>
          <a:xfrm>
            <a:off x="5391446" y="5007395"/>
            <a:ext cx="6363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IGL addresses the challenge of connecting shells and solids elements.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model simulated by commercial code such as Abaqus with coarse meshes.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critically important to consider a two-way coupling between structural scales.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3F0EA-C57B-BEB2-DD79-7DDA93FE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>
            <a:extLst>
              <a:ext uri="{FF2B5EF4-FFF2-40B4-BE49-F238E27FC236}">
                <a16:creationId xmlns:a16="http://schemas.microsoft.com/office/drawing/2014/main" id="{CCAD9F76-6632-835F-AF21-827950460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89">
            <a:off x="671403" y="2329355"/>
            <a:ext cx="4691031" cy="822622"/>
          </a:xfrm>
          <a:prstGeom prst="rect">
            <a:avLst/>
          </a:prstGeom>
        </p:spPr>
      </p:pic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228600" y="213975"/>
            <a:ext cx="49421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Goal and challenges</a:t>
            </a:r>
          </a:p>
        </p:txBody>
      </p:sp>
      <p:sp>
        <p:nvSpPr>
          <p:cNvPr id="10" name="Google Shape;147;p7">
            <a:extLst>
              <a:ext uri="{FF2B5EF4-FFF2-40B4-BE49-F238E27FC236}">
                <a16:creationId xmlns:a16="http://schemas.microsoft.com/office/drawing/2014/main" id="{89B1E5B2-A51C-8503-3447-9A998EB6C433}"/>
              </a:ext>
            </a:extLst>
          </p:cNvPr>
          <p:cNvSpPr txBox="1">
            <a:spLocks/>
          </p:cNvSpPr>
          <p:nvPr/>
        </p:nvSpPr>
        <p:spPr>
          <a:xfrm>
            <a:off x="228601" y="775114"/>
            <a:ext cx="4999779" cy="176125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 a computational framework able to capture localized 3-D mechanical fields on structural components.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SzPts val="2000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spatial scales: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structural scale, to sub-assembly scale, panel scale, stiffener scale, spot welds and cracks.</a:t>
            </a:r>
            <a:endParaRPr lang="en-US" sz="1600"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E9809-A4F0-4F22-6F95-B7202485B9AB}"/>
              </a:ext>
            </a:extLst>
          </p:cNvPr>
          <p:cNvSpPr txBox="1"/>
          <p:nvPr/>
        </p:nvSpPr>
        <p:spPr>
          <a:xfrm>
            <a:off x="5346077" y="220352"/>
            <a:ext cx="679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Strategy: Non-intrusive multi-scale structural framework</a:t>
            </a:r>
          </a:p>
        </p:txBody>
      </p:sp>
      <p:sp>
        <p:nvSpPr>
          <p:cNvPr id="33" name="4 Rectángulo">
            <a:extLst>
              <a:ext uri="{FF2B5EF4-FFF2-40B4-BE49-F238E27FC236}">
                <a16:creationId xmlns:a16="http://schemas.microsoft.com/office/drawing/2014/main" id="{0E0CCD6D-A1D3-BF67-97BD-857BF806633F}"/>
              </a:ext>
            </a:extLst>
          </p:cNvPr>
          <p:cNvSpPr/>
          <p:nvPr/>
        </p:nvSpPr>
        <p:spPr>
          <a:xfrm>
            <a:off x="5658984" y="3961496"/>
            <a:ext cx="6122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Iterative Global-Local (IGL) couples structural and 3D models.</a:t>
            </a:r>
            <a:endParaRPr lang="en-US" sz="1600" dirty="0"/>
          </a:p>
        </p:txBody>
      </p:sp>
      <p:sp>
        <p:nvSpPr>
          <p:cNvPr id="34" name="13 Rectángulo">
            <a:extLst>
              <a:ext uri="{FF2B5EF4-FFF2-40B4-BE49-F238E27FC236}">
                <a16:creationId xmlns:a16="http://schemas.microsoft.com/office/drawing/2014/main" id="{AB31998B-9015-E75C-6191-5A15FFFB5DA2}"/>
              </a:ext>
            </a:extLst>
          </p:cNvPr>
          <p:cNvSpPr/>
          <p:nvPr/>
        </p:nvSpPr>
        <p:spPr>
          <a:xfrm>
            <a:off x="5658984" y="4347102"/>
            <a:ext cx="6005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Non-intrusive feature of IGL: Combines two solvers that implement different mathematical models (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solids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600" dirty="0"/>
          </a:p>
        </p:txBody>
      </p:sp>
      <p:sp>
        <p:nvSpPr>
          <p:cNvPr id="35" name="18 Rectángulo">
            <a:extLst>
              <a:ext uri="{FF2B5EF4-FFF2-40B4-BE49-F238E27FC236}">
                <a16:creationId xmlns:a16="http://schemas.microsoft.com/office/drawing/2014/main" id="{38AF56F5-736A-1333-60C8-5A9507C6220B}"/>
              </a:ext>
            </a:extLst>
          </p:cNvPr>
          <p:cNvSpPr/>
          <p:nvPr/>
        </p:nvSpPr>
        <p:spPr>
          <a:xfrm>
            <a:off x="5665577" y="4969551"/>
            <a:ext cx="5648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captures localized 3-D effects on a coarse mesh.</a:t>
            </a:r>
            <a:endParaRPr lang="en-US" sz="1600" dirty="0"/>
          </a:p>
        </p:txBody>
      </p:sp>
      <p:sp>
        <p:nvSpPr>
          <p:cNvPr id="36" name="20 Rectángulo">
            <a:extLst>
              <a:ext uri="{FF2B5EF4-FFF2-40B4-BE49-F238E27FC236}">
                <a16:creationId xmlns:a16="http://schemas.microsoft.com/office/drawing/2014/main" id="{47ED360E-0F59-6965-6400-3AB01A70659C}"/>
              </a:ext>
            </a:extLst>
          </p:cNvPr>
          <p:cNvSpPr/>
          <p:nvPr/>
        </p:nvSpPr>
        <p:spPr>
          <a:xfrm>
            <a:off x="6498309" y="5441573"/>
            <a:ext cx="44437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Denoted as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IGL-GFEM</a:t>
            </a:r>
            <a:r>
              <a:rPr lang="en-US" sz="1600" b="1" baseline="30000" dirty="0">
                <a:solidFill>
                  <a:srgbClr val="FF0000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gl</a:t>
            </a:r>
          </a:p>
        </p:txBody>
      </p:sp>
      <p:sp>
        <p:nvSpPr>
          <p:cNvPr id="37" name="31 Rectángulo">
            <a:extLst>
              <a:ext uri="{FF2B5EF4-FFF2-40B4-BE49-F238E27FC236}">
                <a16:creationId xmlns:a16="http://schemas.microsoft.com/office/drawing/2014/main" id="{8756CB15-EFA6-9FB9-06D8-41E1DFE95B94}"/>
              </a:ext>
            </a:extLst>
          </p:cNvPr>
          <p:cNvSpPr/>
          <p:nvPr/>
        </p:nvSpPr>
        <p:spPr>
          <a:xfrm>
            <a:off x="5654388" y="5776235"/>
            <a:ext cx="628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reduce computational time, a staggered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IGL-GFEM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gl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 scheme is used where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GFEM</a:t>
            </a:r>
            <a:r>
              <a:rPr lang="en-US" sz="1600" baseline="30000" dirty="0" err="1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gl</a:t>
            </a:r>
            <a:r>
              <a:rPr lang="en-US" sz="1600" baseline="300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</a:rPr>
              <a:t>is applied only after IGL converges.</a:t>
            </a:r>
          </a:p>
        </p:txBody>
      </p:sp>
      <p:sp>
        <p:nvSpPr>
          <p:cNvPr id="38" name="1 Rectángulo redondeado">
            <a:extLst>
              <a:ext uri="{FF2B5EF4-FFF2-40B4-BE49-F238E27FC236}">
                <a16:creationId xmlns:a16="http://schemas.microsoft.com/office/drawing/2014/main" id="{24590476-2C6B-302C-5ACE-3FFD6B380CFA}"/>
              </a:ext>
            </a:extLst>
          </p:cNvPr>
          <p:cNvSpPr/>
          <p:nvPr/>
        </p:nvSpPr>
        <p:spPr>
          <a:xfrm>
            <a:off x="5495279" y="3907960"/>
            <a:ext cx="6376584" cy="1474433"/>
          </a:xfrm>
          <a:prstGeom prst="roundRect">
            <a:avLst>
              <a:gd name="adj" fmla="val 8488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5A4B2D-D413-7576-173A-8BF91EAC4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911" y="979924"/>
            <a:ext cx="4815130" cy="2862281"/>
          </a:xfrm>
          <a:prstGeom prst="rect">
            <a:avLst/>
          </a:prstGeom>
        </p:spPr>
      </p:pic>
      <p:pic>
        <p:nvPicPr>
          <p:cNvPr id="12" name="Picture 18" descr="Panel_1_sub-structure.tiff">
            <a:extLst>
              <a:ext uri="{FF2B5EF4-FFF2-40B4-BE49-F238E27FC236}">
                <a16:creationId xmlns:a16="http://schemas.microsoft.com/office/drawing/2014/main" id="{FF93239F-3771-279C-0874-0758E32801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"/>
          <a:stretch/>
        </p:blipFill>
        <p:spPr>
          <a:xfrm>
            <a:off x="1328951" y="3476663"/>
            <a:ext cx="2741413" cy="2377440"/>
          </a:xfrm>
          <a:prstGeom prst="rect">
            <a:avLst/>
          </a:prstGeom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938BB0AC-2F37-380F-2CD0-BBFDEC6BB58B}"/>
              </a:ext>
            </a:extLst>
          </p:cNvPr>
          <p:cNvSpPr/>
          <p:nvPr/>
        </p:nvSpPr>
        <p:spPr>
          <a:xfrm rot="6736745">
            <a:off x="3219094" y="3391238"/>
            <a:ext cx="483531" cy="168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19" descr="Panel_1_assembly.tiff">
            <a:extLst>
              <a:ext uri="{FF2B5EF4-FFF2-40B4-BE49-F238E27FC236}">
                <a16:creationId xmlns:a16="http://schemas.microsoft.com/office/drawing/2014/main" id="{3F029D9A-8BC1-1787-C176-59552A3900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412"/>
          <a:stretch/>
        </p:blipFill>
        <p:spPr>
          <a:xfrm>
            <a:off x="436649" y="4304722"/>
            <a:ext cx="1038740" cy="1554480"/>
          </a:xfrm>
          <a:prstGeom prst="rect">
            <a:avLst/>
          </a:prstGeom>
        </p:spPr>
      </p:pic>
      <p:grpSp>
        <p:nvGrpSpPr>
          <p:cNvPr id="23" name="Group 1">
            <a:extLst>
              <a:ext uri="{FF2B5EF4-FFF2-40B4-BE49-F238E27FC236}">
                <a16:creationId xmlns:a16="http://schemas.microsoft.com/office/drawing/2014/main" id="{D4CF2B72-BAA0-D6C2-1531-892A80B22A4A}"/>
              </a:ext>
            </a:extLst>
          </p:cNvPr>
          <p:cNvGrpSpPr/>
          <p:nvPr/>
        </p:nvGrpSpPr>
        <p:grpSpPr>
          <a:xfrm>
            <a:off x="3723111" y="3300176"/>
            <a:ext cx="1755211" cy="481495"/>
            <a:chOff x="6339989" y="4020450"/>
            <a:chExt cx="2515964" cy="275084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22EFF2CD-4BBB-3390-224F-A50703D10205}"/>
                </a:ext>
              </a:extLst>
            </p:cNvPr>
            <p:cNvSpPr txBox="1"/>
            <p:nvPr/>
          </p:nvSpPr>
          <p:spPr>
            <a:xfrm>
              <a:off x="6504503" y="4020450"/>
              <a:ext cx="1644538" cy="168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0"/>
                  <a:cs typeface="Arial"/>
                </a:rPr>
                <a:t>Lockheed Martin HTV-3X</a:t>
              </a: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71419E6E-D078-9C71-C10D-B05CF85CBB0D}"/>
                </a:ext>
              </a:extLst>
            </p:cNvPr>
            <p:cNvSpPr txBox="1"/>
            <p:nvPr/>
          </p:nvSpPr>
          <p:spPr>
            <a:xfrm>
              <a:off x="6339989" y="4126876"/>
              <a:ext cx="2515964" cy="16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ＭＳ Ｐゴシック" charset="0"/>
                  <a:cs typeface="Arial"/>
                </a:rPr>
                <a:t>[AFRL-RB-WP-TR-2010-3069]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DF2660-8209-2356-F045-F5EB6D35893D}"/>
              </a:ext>
            </a:extLst>
          </p:cNvPr>
          <p:cNvGrpSpPr/>
          <p:nvPr/>
        </p:nvGrpSpPr>
        <p:grpSpPr>
          <a:xfrm>
            <a:off x="1162966" y="5900432"/>
            <a:ext cx="2231587" cy="921482"/>
            <a:chOff x="1162966" y="5900432"/>
            <a:chExt cx="2231587" cy="921482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AA4D758E-21C1-6981-335A-A06CB6AD9503}"/>
                </a:ext>
              </a:extLst>
            </p:cNvPr>
            <p:cNvGrpSpPr/>
            <p:nvPr/>
          </p:nvGrpSpPr>
          <p:grpSpPr>
            <a:xfrm>
              <a:off x="1188018" y="5938007"/>
              <a:ext cx="2135973" cy="833802"/>
              <a:chOff x="118498" y="5842397"/>
              <a:chExt cx="2135973" cy="833802"/>
            </a:xfrm>
          </p:grpSpPr>
          <p:pic>
            <p:nvPicPr>
              <p:cNvPr id="27" name="Picture 11">
                <a:extLst>
                  <a:ext uri="{FF2B5EF4-FFF2-40B4-BE49-F238E27FC236}">
                    <a16:creationId xmlns:a16="http://schemas.microsoft.com/office/drawing/2014/main" id="{1E4A8A7D-1E0A-00CF-8308-AFD288DDDE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21" t="53278" r="18811" b="4805"/>
              <a:stretch/>
            </p:blipFill>
            <p:spPr>
              <a:xfrm>
                <a:off x="118498" y="5851789"/>
                <a:ext cx="1289645" cy="642324"/>
              </a:xfrm>
              <a:prstGeom prst="rect">
                <a:avLst/>
              </a:prstGeom>
            </p:spPr>
          </p:pic>
          <p:pic>
            <p:nvPicPr>
              <p:cNvPr id="29" name="Picture 14">
                <a:extLst>
                  <a:ext uri="{FF2B5EF4-FFF2-40B4-BE49-F238E27FC236}">
                    <a16:creationId xmlns:a16="http://schemas.microsoft.com/office/drawing/2014/main" id="{7C057399-7E65-6B8D-85B8-1C39BFC35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0669" y="5842397"/>
                <a:ext cx="833802" cy="833802"/>
              </a:xfrm>
              <a:prstGeom prst="rect">
                <a:avLst/>
              </a:prstGeom>
            </p:spPr>
          </p:pic>
        </p:grpSp>
        <p:sp>
          <p:nvSpPr>
            <p:cNvPr id="28" name="1 Rectángulo redondeado">
              <a:extLst>
                <a:ext uri="{FF2B5EF4-FFF2-40B4-BE49-F238E27FC236}">
                  <a16:creationId xmlns:a16="http://schemas.microsoft.com/office/drawing/2014/main" id="{45D35E0B-DB96-EE42-9F1D-3978CD36A4A3}"/>
                </a:ext>
              </a:extLst>
            </p:cNvPr>
            <p:cNvSpPr/>
            <p:nvPr/>
          </p:nvSpPr>
          <p:spPr>
            <a:xfrm>
              <a:off x="1162966" y="5900432"/>
              <a:ext cx="2231587" cy="921482"/>
            </a:xfrm>
            <a:prstGeom prst="roundRect">
              <a:avLst>
                <a:gd name="adj" fmla="val 8488"/>
              </a:avLst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Arc 12">
            <a:extLst>
              <a:ext uri="{FF2B5EF4-FFF2-40B4-BE49-F238E27FC236}">
                <a16:creationId xmlns:a16="http://schemas.microsoft.com/office/drawing/2014/main" id="{4C8B0692-542E-A1CA-CBFC-624AEA37105C}"/>
              </a:ext>
            </a:extLst>
          </p:cNvPr>
          <p:cNvSpPr/>
          <p:nvPr/>
        </p:nvSpPr>
        <p:spPr>
          <a:xfrm rot="11616563">
            <a:off x="546352" y="4248257"/>
            <a:ext cx="1659431" cy="2034365"/>
          </a:xfrm>
          <a:prstGeom prst="arc">
            <a:avLst/>
          </a:prstGeom>
          <a:ln w="3175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38A8B8-5C48-CC54-CD06-A498C61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55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 animBg="1"/>
      <p:bldP spid="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228599" y="213975"/>
            <a:ext cx="561850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Generalized Finite Element Method (GFEM)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BE9809-A4F0-4F22-6F95-B7202485B9AB}"/>
              </a:ext>
            </a:extLst>
          </p:cNvPr>
          <p:cNvSpPr txBox="1"/>
          <p:nvPr/>
        </p:nvSpPr>
        <p:spPr>
          <a:xfrm>
            <a:off x="5871792" y="213975"/>
            <a:ext cx="5905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Bridging scales with global-local enrichment functions</a:t>
            </a:r>
          </a:p>
        </p:txBody>
      </p:sp>
      <p:pic>
        <p:nvPicPr>
          <p:cNvPr id="28" name="Picture 4" descr="C:\Users\Javier Avecillas\Desktop\UIUC\2020\Fall 2020\TAM 555 Fracture Mechanics\Project\Latex\Figures\GFEM_SF_2.PNG">
            <a:extLst>
              <a:ext uri="{FF2B5EF4-FFF2-40B4-BE49-F238E27FC236}">
                <a16:creationId xmlns:a16="http://schemas.microsoft.com/office/drawing/2014/main" id="{CE0480F9-C49A-FFAF-5A3D-F59F0571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161" y="2527100"/>
            <a:ext cx="137063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5 Rectángulo">
            <a:extLst>
              <a:ext uri="{FF2B5EF4-FFF2-40B4-BE49-F238E27FC236}">
                <a16:creationId xmlns:a16="http://schemas.microsoft.com/office/drawing/2014/main" id="{A63489EC-A400-3109-E768-E8EB2116C2F1}"/>
              </a:ext>
            </a:extLst>
          </p:cNvPr>
          <p:cNvSpPr/>
          <p:nvPr/>
        </p:nvSpPr>
        <p:spPr>
          <a:xfrm>
            <a:off x="417945" y="4996279"/>
            <a:ext cx="3314361" cy="280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Babuska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1994; Duarte &amp; Oden 1995]</a:t>
            </a:r>
            <a:endParaRPr lang="en-US" sz="1200" dirty="0"/>
          </a:p>
        </p:txBody>
      </p:sp>
      <p:sp>
        <p:nvSpPr>
          <p:cNvPr id="39" name="18 Rectángulo">
            <a:extLst>
              <a:ext uri="{FF2B5EF4-FFF2-40B4-BE49-F238E27FC236}">
                <a16:creationId xmlns:a16="http://schemas.microsoft.com/office/drawing/2014/main" id="{F2329A52-50AC-C6DD-2321-15269C98A0B4}"/>
              </a:ext>
            </a:extLst>
          </p:cNvPr>
          <p:cNvSpPr/>
          <p:nvPr/>
        </p:nvSpPr>
        <p:spPr>
          <a:xfrm>
            <a:off x="3802164" y="4996279"/>
            <a:ext cx="1988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Discontinuous enrichment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Moes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1999]</a:t>
            </a:r>
            <a:endParaRPr lang="en-US" sz="1200" dirty="0"/>
          </a:p>
        </p:txBody>
      </p:sp>
      <p:sp>
        <p:nvSpPr>
          <p:cNvPr id="40" name="6 Rectángulo">
            <a:extLst>
              <a:ext uri="{FF2B5EF4-FFF2-40B4-BE49-F238E27FC236}">
                <a16:creationId xmlns:a16="http://schemas.microsoft.com/office/drawing/2014/main" id="{B00D2901-8411-C0E9-5A55-6F2D8C135778}"/>
              </a:ext>
            </a:extLst>
          </p:cNvPr>
          <p:cNvSpPr/>
          <p:nvPr/>
        </p:nvSpPr>
        <p:spPr>
          <a:xfrm>
            <a:off x="228600" y="5528435"/>
            <a:ext cx="4686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Allows the construction of shape functions incorporating a-priori knowledge about the solution.</a:t>
            </a:r>
            <a:endParaRPr lang="en-US" sz="1600" dirty="0"/>
          </a:p>
        </p:txBody>
      </p:sp>
      <p:pic>
        <p:nvPicPr>
          <p:cNvPr id="41" name="Picture 26">
            <a:extLst>
              <a:ext uri="{FF2B5EF4-FFF2-40B4-BE49-F238E27FC236}">
                <a16:creationId xmlns:a16="http://schemas.microsoft.com/office/drawing/2014/main" id="{BC8C0665-56AD-28BA-CE2A-DA5E79932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8586"/>
            <a:ext cx="5618508" cy="812740"/>
          </a:xfrm>
          <a:prstGeom prst="rect">
            <a:avLst/>
          </a:prstGeom>
        </p:spPr>
      </p:pic>
      <p:pic>
        <p:nvPicPr>
          <p:cNvPr id="42" name="Picture 27">
            <a:extLst>
              <a:ext uri="{FF2B5EF4-FFF2-40B4-BE49-F238E27FC236}">
                <a16:creationId xmlns:a16="http://schemas.microsoft.com/office/drawing/2014/main" id="{164A4268-D3A6-7B0C-9CE8-9D61D7875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8" y="2183227"/>
            <a:ext cx="2138772" cy="216038"/>
          </a:xfrm>
          <a:prstGeom prst="rect">
            <a:avLst/>
          </a:prstGeom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0F43916E-5510-557D-6D9D-E6A7A4B5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39" y="2527100"/>
            <a:ext cx="33179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13 Rectángulo">
            <a:extLst>
              <a:ext uri="{FF2B5EF4-FFF2-40B4-BE49-F238E27FC236}">
                <a16:creationId xmlns:a16="http://schemas.microsoft.com/office/drawing/2014/main" id="{5B9FB400-9BC7-10C0-DDF0-E399CDB94D18}"/>
              </a:ext>
            </a:extLst>
          </p:cNvPr>
          <p:cNvSpPr/>
          <p:nvPr/>
        </p:nvSpPr>
        <p:spPr>
          <a:xfrm>
            <a:off x="5871792" y="1108889"/>
            <a:ext cx="5883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Enrichment functions are provided by the solution of auxiliary local boundary value problems: Global-Local enrichments functions.</a:t>
            </a:r>
            <a:endParaRPr lang="en-US" sz="1600" dirty="0"/>
          </a:p>
        </p:txBody>
      </p:sp>
      <p:sp>
        <p:nvSpPr>
          <p:cNvPr id="45" name="18 Rectángulo">
            <a:extLst>
              <a:ext uri="{FF2B5EF4-FFF2-40B4-BE49-F238E27FC236}">
                <a16:creationId xmlns:a16="http://schemas.microsoft.com/office/drawing/2014/main" id="{EF9EE7B1-860E-D9D9-7C69-3209B5196735}"/>
              </a:ext>
            </a:extLst>
          </p:cNvPr>
          <p:cNvSpPr/>
          <p:nvPr/>
        </p:nvSpPr>
        <p:spPr>
          <a:xfrm>
            <a:off x="9194103" y="1826693"/>
            <a:ext cx="283352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available numerical solution to build shape functions for next step (quasi-static, transient, non-linear,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Enrichment functions are produced numerically on-the-fly through a global-local analysis.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a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coarse mesh enriched with Global-Local (GL) functions.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sz="1600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GFEM with global-local enrichments.</a:t>
            </a:r>
          </a:p>
        </p:txBody>
      </p:sp>
      <p:sp>
        <p:nvSpPr>
          <p:cNvPr id="46" name="20 Rectángulo">
            <a:extLst>
              <a:ext uri="{FF2B5EF4-FFF2-40B4-BE49-F238E27FC236}">
                <a16:creationId xmlns:a16="http://schemas.microsoft.com/office/drawing/2014/main" id="{F34CF4EB-3C2C-079A-A9DE-9B654C4F4B9C}"/>
              </a:ext>
            </a:extLst>
          </p:cNvPr>
          <p:cNvSpPr/>
          <p:nvPr/>
        </p:nvSpPr>
        <p:spPr>
          <a:xfrm>
            <a:off x="6076963" y="5326399"/>
            <a:ext cx="2996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Enrichment = Numerical solutions of BVP</a:t>
            </a:r>
            <a:endParaRPr lang="en-US" sz="1200" dirty="0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5AC8D3A9-48A7-955B-7438-B4486181F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92" y="2654532"/>
            <a:ext cx="3314361" cy="262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6834-B5CD-760C-537E-25DC6EF0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27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/>
      <p:bldP spid="39" grpId="0"/>
      <p:bldP spid="40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182224" y="190722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</a:t>
            </a:r>
            <a:r>
              <a:rPr lang="en-US" sz="2400" b="1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GFEM</a:t>
            </a:r>
            <a:r>
              <a:rPr lang="en-US" sz="2400" b="1" baseline="300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gl</a:t>
            </a:r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: Cantilever plate with static crack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F693F39-31CD-FDB9-3120-9EB74E18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2" y="2968829"/>
            <a:ext cx="3643312" cy="321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C0A733C6-B306-6472-3BB4-2FA8C111D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97" y="3008041"/>
            <a:ext cx="2976561" cy="33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2 Rectángulo">
            <a:extLst>
              <a:ext uri="{FF2B5EF4-FFF2-40B4-BE49-F238E27FC236}">
                <a16:creationId xmlns:a16="http://schemas.microsoft.com/office/drawing/2014/main" id="{0E8047EB-4D84-8E78-9EB6-55475DCE2DF8}"/>
              </a:ext>
            </a:extLst>
          </p:cNvPr>
          <p:cNvSpPr/>
          <p:nvPr/>
        </p:nvSpPr>
        <p:spPr>
          <a:xfrm>
            <a:off x="4002380" y="1023334"/>
            <a:ext cx="79111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IGL-GFEM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Abaqus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): S4 with full integration. No reinforcement at support, no crack.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HEX8, enriched with quadratic polynomials. Red nodes have global-local enrichments. Includes reinforcement at support but no crack.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Local: TET4, enriched with linear polynomials. Heaviside, and singular branch functions used to model the crack.</a:t>
            </a:r>
          </a:p>
        </p:txBody>
      </p:sp>
      <p:sp>
        <p:nvSpPr>
          <p:cNvPr id="18" name="10 Rectángulo">
            <a:extLst>
              <a:ext uri="{FF2B5EF4-FFF2-40B4-BE49-F238E27FC236}">
                <a16:creationId xmlns:a16="http://schemas.microsoft.com/office/drawing/2014/main" id="{B3C6F7A1-6879-CFA3-F4CC-52AFA21411DA}"/>
              </a:ext>
            </a:extLst>
          </p:cNvPr>
          <p:cNvSpPr/>
          <p:nvPr/>
        </p:nvSpPr>
        <p:spPr>
          <a:xfrm>
            <a:off x="5043157" y="5919025"/>
            <a:ext cx="1930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Global (Abaqus): 396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/>
          </a:p>
        </p:txBody>
      </p:sp>
      <p:sp>
        <p:nvSpPr>
          <p:cNvPr id="19" name="11 Rectángulo">
            <a:extLst>
              <a:ext uri="{FF2B5EF4-FFF2-40B4-BE49-F238E27FC236}">
                <a16:creationId xmlns:a16="http://schemas.microsoft.com/office/drawing/2014/main" id="{7F801AD3-164D-4DF3-612C-5972BF2A6424}"/>
              </a:ext>
            </a:extLst>
          </p:cNvPr>
          <p:cNvSpPr/>
          <p:nvPr/>
        </p:nvSpPr>
        <p:spPr>
          <a:xfrm>
            <a:off x="7509558" y="2675387"/>
            <a:ext cx="17666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Meso-scale: 1980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/>
          </a:p>
        </p:txBody>
      </p:sp>
      <p:sp>
        <p:nvSpPr>
          <p:cNvPr id="20" name="16 Rectángulo">
            <a:extLst>
              <a:ext uri="{FF2B5EF4-FFF2-40B4-BE49-F238E27FC236}">
                <a16:creationId xmlns:a16="http://schemas.microsoft.com/office/drawing/2014/main" id="{A6427898-2214-FE0F-C673-BC4A858D0538}"/>
              </a:ext>
            </a:extLst>
          </p:cNvPr>
          <p:cNvSpPr/>
          <p:nvPr/>
        </p:nvSpPr>
        <p:spPr>
          <a:xfrm>
            <a:off x="10277523" y="5934132"/>
            <a:ext cx="1446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Local: 247842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/>
          </a:p>
        </p:txBody>
      </p:sp>
      <p:sp>
        <p:nvSpPr>
          <p:cNvPr id="21" name="17 Rectángulo">
            <a:extLst>
              <a:ext uri="{FF2B5EF4-FFF2-40B4-BE49-F238E27FC236}">
                <a16:creationId xmlns:a16="http://schemas.microsoft.com/office/drawing/2014/main" id="{B0748151-372A-7FE1-D7E5-70E71205B42B}"/>
              </a:ext>
            </a:extLst>
          </p:cNvPr>
          <p:cNvSpPr/>
          <p:nvPr/>
        </p:nvSpPr>
        <p:spPr>
          <a:xfrm>
            <a:off x="6515504" y="3460133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2" name="19 Rectángulo">
            <a:extLst>
              <a:ext uri="{FF2B5EF4-FFF2-40B4-BE49-F238E27FC236}">
                <a16:creationId xmlns:a16="http://schemas.microsoft.com/office/drawing/2014/main" id="{6BFCF9B2-59DA-FCF2-6F7E-0ED061EF9ECA}"/>
              </a:ext>
            </a:extLst>
          </p:cNvPr>
          <p:cNvSpPr/>
          <p:nvPr/>
        </p:nvSpPr>
        <p:spPr>
          <a:xfrm>
            <a:off x="4002380" y="3004091"/>
            <a:ext cx="1579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reinforcement at the support is not included in the shell model.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096F13B5-325A-0E8D-67DF-1AEB9037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57" y="4090225"/>
            <a:ext cx="2456581" cy="168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7 Arco">
            <a:extLst>
              <a:ext uri="{FF2B5EF4-FFF2-40B4-BE49-F238E27FC236}">
                <a16:creationId xmlns:a16="http://schemas.microsoft.com/office/drawing/2014/main" id="{4394416C-8EB6-AA10-3B5D-54211153BA11}"/>
              </a:ext>
            </a:extLst>
          </p:cNvPr>
          <p:cNvSpPr/>
          <p:nvPr/>
        </p:nvSpPr>
        <p:spPr>
          <a:xfrm rot="5400000" flipV="1">
            <a:off x="4596438" y="3080304"/>
            <a:ext cx="1162050" cy="1280543"/>
          </a:xfrm>
          <a:prstGeom prst="arc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E400BB6-2D46-46B9-5E2B-95702BD352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53" y="3495836"/>
            <a:ext cx="3723890" cy="202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16 Rectángulo">
                <a:extLst>
                  <a:ext uri="{FF2B5EF4-FFF2-40B4-BE49-F238E27FC236}">
                    <a16:creationId xmlns:a16="http://schemas.microsoft.com/office/drawing/2014/main" id="{74DA280A-2B92-821B-EBE8-25392F540500}"/>
                  </a:ext>
                </a:extLst>
              </p:cNvPr>
              <p:cNvSpPr/>
              <p:nvPr/>
            </p:nvSpPr>
            <p:spPr>
              <a:xfrm>
                <a:off x="160453" y="1018152"/>
                <a:ext cx="3829174" cy="2327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Cantilever plate with static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rack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conditions:</a:t>
                </a:r>
                <a:endParaRPr lang="en-US" sz="1600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sz="1600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20,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=−0.2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MPa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 properties: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=200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</m:oMath>
                  </m:oMathPara>
                </a14:m>
                <a:endParaRPr lang="en-US" sz="16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Inclined crack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16 Rectángulo">
                <a:extLst>
                  <a:ext uri="{FF2B5EF4-FFF2-40B4-BE49-F238E27FC236}">
                    <a16:creationId xmlns:a16="http://schemas.microsoft.com/office/drawing/2014/main" id="{74DA280A-2B92-821B-EBE8-25392F54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53" y="1018152"/>
                <a:ext cx="3829174" cy="2327753"/>
              </a:xfrm>
              <a:prstGeom prst="rect">
                <a:avLst/>
              </a:prstGeom>
              <a:blipFill>
                <a:blip r:embed="rId8"/>
                <a:stretch>
                  <a:fillRect l="-662" t="-1087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10 Rectángulo">
            <a:extLst>
              <a:ext uri="{FF2B5EF4-FFF2-40B4-BE49-F238E27FC236}">
                <a16:creationId xmlns:a16="http://schemas.microsoft.com/office/drawing/2014/main" id="{70679594-FAC1-CD68-C3E9-9E4B756E8250}"/>
              </a:ext>
            </a:extLst>
          </p:cNvPr>
          <p:cNvSpPr/>
          <p:nvPr/>
        </p:nvSpPr>
        <p:spPr>
          <a:xfrm>
            <a:off x="918275" y="5557667"/>
            <a:ext cx="2240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Problem dimensions (unit: mm)</a:t>
            </a:r>
            <a:endParaRPr lang="en-US" sz="1200" dirty="0"/>
          </a:p>
        </p:txBody>
      </p:sp>
      <p:sp>
        <p:nvSpPr>
          <p:cNvPr id="28" name="18 Rectángulo">
            <a:extLst>
              <a:ext uri="{FF2B5EF4-FFF2-40B4-BE49-F238E27FC236}">
                <a16:creationId xmlns:a16="http://schemas.microsoft.com/office/drawing/2014/main" id="{E1623129-8752-4E01-6D0F-3FE1E952FD3F}"/>
              </a:ext>
            </a:extLst>
          </p:cNvPr>
          <p:cNvSpPr/>
          <p:nvPr/>
        </p:nvSpPr>
        <p:spPr>
          <a:xfrm>
            <a:off x="9792379" y="3383562"/>
            <a:ext cx="809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A34C-3281-26F8-CD8B-ABB55B0E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5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allAtOnce"/>
      <p:bldP spid="17" grpId="1" uiExpand="1" build="allAtOnce"/>
      <p:bldP spid="17" grpId="2" build="allAtOnce"/>
      <p:bldP spid="18" grpId="0"/>
      <p:bldP spid="19" grpId="0"/>
      <p:bldP spid="20" grpId="0"/>
      <p:bldP spid="21" grpId="0"/>
      <p:bldP spid="22" grpId="0"/>
      <p:bldP spid="24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228600" y="213975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</a:t>
            </a:r>
            <a:r>
              <a:rPr lang="en-US" sz="2400" b="1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GFEM</a:t>
            </a:r>
            <a:r>
              <a:rPr lang="en-US" sz="2400" b="1" baseline="300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gl</a:t>
            </a:r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: Cantilever plate with static crack</a:t>
            </a: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540BEB0B-18E4-DF15-CA23-DD95869F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9" y="962149"/>
            <a:ext cx="5872964" cy="27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0 Rectángulo">
            <a:extLst>
              <a:ext uri="{FF2B5EF4-FFF2-40B4-BE49-F238E27FC236}">
                <a16:creationId xmlns:a16="http://schemas.microsoft.com/office/drawing/2014/main" id="{E69F3359-DBE6-B6D1-73A0-FC41C8414F2C}"/>
              </a:ext>
            </a:extLst>
          </p:cNvPr>
          <p:cNvSpPr/>
          <p:nvPr/>
        </p:nvSpPr>
        <p:spPr>
          <a:xfrm>
            <a:off x="1840054" y="3805471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IGL-GFEM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shell-solid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coupling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167C35F-26C0-C01D-14EC-498905C28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920" y="4174803"/>
            <a:ext cx="3403600" cy="1219200"/>
          </a:xfrm>
          <a:prstGeom prst="rect">
            <a:avLst/>
          </a:prstGeom>
        </p:spPr>
      </p:pic>
      <p:sp>
        <p:nvSpPr>
          <p:cNvPr id="32" name="3 Rectángulo">
            <a:extLst>
              <a:ext uri="{FF2B5EF4-FFF2-40B4-BE49-F238E27FC236}">
                <a16:creationId xmlns:a16="http://schemas.microsoft.com/office/drawing/2014/main" id="{8964551D-8876-7B82-EF16-4FF6A839CB31}"/>
              </a:ext>
            </a:extLst>
          </p:cNvPr>
          <p:cNvSpPr/>
          <p:nvPr/>
        </p:nvSpPr>
        <p:spPr>
          <a:xfrm>
            <a:off x="228600" y="5558931"/>
            <a:ext cx="6998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Excellent agreement between reference solution (DGFEA) and IGL-GFEM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simulation.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Sub-modelling (GL-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overestimates the maximum displacement.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469B61E-7433-D17D-5753-E711A4429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8529" y="5279946"/>
            <a:ext cx="3395184" cy="9656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8F6CD4-38D4-8805-34BB-CD9189E9B3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b="-157"/>
          <a:stretch/>
        </p:blipFill>
        <p:spPr>
          <a:xfrm>
            <a:off x="7160744" y="597145"/>
            <a:ext cx="4370755" cy="4572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9171A-CEEF-A3A7-700E-BFD450C9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02E2EDA-8E5C-5A66-A64B-909CFDE0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236" y="2930885"/>
            <a:ext cx="3179880" cy="330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08" y="2975686"/>
            <a:ext cx="3400776" cy="325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CB30275B-0B04-FA42-84EA-9EABB4C8C5D2}"/>
              </a:ext>
            </a:extLst>
          </p:cNvPr>
          <p:cNvSpPr txBox="1"/>
          <p:nvPr/>
        </p:nvSpPr>
        <p:spPr>
          <a:xfrm>
            <a:off x="267955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</a:t>
            </a:r>
            <a:r>
              <a:rPr lang="en-US" sz="2400" b="1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GFEM</a:t>
            </a:r>
            <a:r>
              <a:rPr lang="en-US" sz="2400" b="1" baseline="300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gl</a:t>
            </a:r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: 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T-joint with static </a:t>
            </a:r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rack</a:t>
            </a:r>
            <a:endParaRPr lang="en-US" sz="2400" b="1"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89846" y="1041369"/>
            <a:ext cx="716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IGL-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sz="1600" b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Abaqus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): S4 with full integration. No welds.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HEX8, enriched with quadratic polynomials. Red nodes have global-local enrichments. Includes welds but no crack.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Local: TET4, enriched with quadratic polynomials, Heaviside, and singular branch functions used to model the crack.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843294" y="5967693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Global (Abaqus): 4704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772828" y="2663856"/>
            <a:ext cx="1758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Meso-scale: 13008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0242175" y="5949531"/>
            <a:ext cx="1446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Local: 243795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55611" y="3411269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IGL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837257" y="3411269"/>
            <a:ext cx="809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endParaRPr lang="en-US" sz="11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589846" y="3550027"/>
            <a:ext cx="16468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welds are not included in the shell model.</a:t>
            </a:r>
          </a:p>
        </p:txBody>
      </p:sp>
      <p:sp>
        <p:nvSpPr>
          <p:cNvPr id="22" name="21 Arco"/>
          <p:cNvSpPr/>
          <p:nvPr/>
        </p:nvSpPr>
        <p:spPr>
          <a:xfrm rot="5400000" flipV="1">
            <a:off x="5474486" y="3522087"/>
            <a:ext cx="1162050" cy="1280543"/>
          </a:xfrm>
          <a:prstGeom prst="arc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496" y="3719046"/>
            <a:ext cx="2876550" cy="20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18 Rectángulo">
                <a:extLst>
                  <a:ext uri="{FF2B5EF4-FFF2-40B4-BE49-F238E27FC236}">
                    <a16:creationId xmlns:a16="http://schemas.microsoft.com/office/drawing/2014/main" id="{4FA81FB9-0398-CF45-87A5-25A2873CED3B}"/>
                  </a:ext>
                </a:extLst>
              </p:cNvPr>
              <p:cNvSpPr/>
              <p:nvPr/>
            </p:nvSpPr>
            <p:spPr>
              <a:xfrm>
                <a:off x="228600" y="1041848"/>
                <a:ext cx="4190573" cy="2100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T-Joint with static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rack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conditions:</a:t>
                </a:r>
                <a:endParaRPr lang="en-US" sz="1600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62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600" b="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,32,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ksi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 properties: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9000 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ksi</m:t>
                      </m:r>
                    </m:oMath>
                  </m:oMathPara>
                </a14:m>
                <a:endParaRPr lang="en-US" sz="1600" b="0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𝜈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18 Rectángulo">
                <a:extLst>
                  <a:ext uri="{FF2B5EF4-FFF2-40B4-BE49-F238E27FC236}">
                    <a16:creationId xmlns:a16="http://schemas.microsoft.com/office/drawing/2014/main" id="{4FA81FB9-0398-CF45-87A5-25A2873CE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41848"/>
                <a:ext cx="4190573" cy="2100960"/>
              </a:xfrm>
              <a:prstGeom prst="rect">
                <a:avLst/>
              </a:prstGeom>
              <a:blipFill>
                <a:blip r:embed="rId7"/>
                <a:stretch>
                  <a:fillRect l="-909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59">
            <a:extLst>
              <a:ext uri="{FF2B5EF4-FFF2-40B4-BE49-F238E27FC236}">
                <a16:creationId xmlns:a16="http://schemas.microsoft.com/office/drawing/2014/main" id="{206C7D2E-570B-0B45-9EE9-F50B494E1926}"/>
              </a:ext>
            </a:extLst>
          </p:cNvPr>
          <p:cNvSpPr txBox="1"/>
          <p:nvPr/>
        </p:nvSpPr>
        <p:spPr>
          <a:xfrm>
            <a:off x="1175088" y="6090803"/>
            <a:ext cx="2152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Problem dimensions </a:t>
            </a:r>
            <a:r>
              <a:rPr lang="en-US" sz="1200" dirty="0"/>
              <a:t>(unit: in)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D5A5F-71DA-2A4F-97E2-FD62CF14C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83" y="3444630"/>
            <a:ext cx="4301290" cy="255583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B66F-B648-15B8-083E-5D286395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97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02E2EDA-8E5C-5A66-A64B-909CFDE0B55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15" name="Google Shape;100;p1">
            <a:extLst>
              <a:ext uri="{FF2B5EF4-FFF2-40B4-BE49-F238E27FC236}">
                <a16:creationId xmlns:a16="http://schemas.microsoft.com/office/drawing/2014/main" id="{CB30275B-0B04-FA42-84EA-9EABB4C8C5D2}"/>
              </a:ext>
            </a:extLst>
          </p:cNvPr>
          <p:cNvSpPr txBox="1"/>
          <p:nvPr/>
        </p:nvSpPr>
        <p:spPr>
          <a:xfrm>
            <a:off x="311497" y="204051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</a:t>
            </a:r>
            <a:r>
              <a:rPr lang="en-US" sz="2400" b="1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GFEM</a:t>
            </a:r>
            <a:r>
              <a:rPr lang="en-US" sz="2400" b="1" baseline="30000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gl</a:t>
            </a:r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: 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T-joint with static </a:t>
            </a:r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rack</a:t>
            </a:r>
            <a:endParaRPr lang="en-US" sz="2400" b="1"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566A7043-E1B9-59D9-2666-C9E9787F5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43" y="845695"/>
            <a:ext cx="502727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19 Rectángulo">
            <a:extLst>
              <a:ext uri="{FF2B5EF4-FFF2-40B4-BE49-F238E27FC236}">
                <a16:creationId xmlns:a16="http://schemas.microsoft.com/office/drawing/2014/main" id="{40547762-8762-89BC-637D-041D5EB19FD5}"/>
              </a:ext>
            </a:extLst>
          </p:cNvPr>
          <p:cNvSpPr/>
          <p:nvPr/>
        </p:nvSpPr>
        <p:spPr>
          <a:xfrm>
            <a:off x="1877445" y="4153704"/>
            <a:ext cx="3070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IGL-GFEM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shell-solid coupling</a:t>
            </a:r>
            <a:endParaRPr lang="en-US" sz="16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D1B52D5-1838-7199-DB1D-A98448E92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849" y="4522137"/>
            <a:ext cx="3361263" cy="1200451"/>
          </a:xfrm>
          <a:prstGeom prst="rect">
            <a:avLst/>
          </a:prstGeom>
        </p:spPr>
      </p:pic>
      <p:sp>
        <p:nvSpPr>
          <p:cNvPr id="29" name="10 Rectángulo">
            <a:extLst>
              <a:ext uri="{FF2B5EF4-FFF2-40B4-BE49-F238E27FC236}">
                <a16:creationId xmlns:a16="http://schemas.microsoft.com/office/drawing/2014/main" id="{C99B47C1-1AEB-4710-483A-7CFA77B209EA}"/>
              </a:ext>
            </a:extLst>
          </p:cNvPr>
          <p:cNvSpPr/>
          <p:nvPr/>
        </p:nvSpPr>
        <p:spPr>
          <a:xfrm>
            <a:off x="174999" y="5775033"/>
            <a:ext cx="6914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Good agreement between reference solution and IGL-GFEM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simulation.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Sub-modelling (GL-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GFEM</a:t>
            </a:r>
            <a:r>
              <a:rPr lang="en-US" sz="16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overestimates the maximum displacement.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48BF20E-13C7-7719-E8EC-E185E80CC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0243" y="5261365"/>
            <a:ext cx="3359150" cy="990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C3F7F0-F06A-D7D3-1B03-1634E3555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981" y="606035"/>
            <a:ext cx="4377674" cy="457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F7D10-6E4B-DDB8-8437-441F4AB8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14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228600" y="213975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IGL-GFEM: Crack propagation and branching in a 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T-section beam</a:t>
            </a:r>
            <a:endParaRPr lang="en-US" sz="2400" b="1"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A8453C-E857-718C-1981-B308717AE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565" y="3320183"/>
            <a:ext cx="5756271" cy="2699647"/>
          </a:xfrm>
          <a:prstGeom prst="rect">
            <a:avLst/>
          </a:prstGeom>
        </p:spPr>
      </p:pic>
      <p:sp>
        <p:nvSpPr>
          <p:cNvPr id="6" name="8 Rectángulo">
            <a:extLst>
              <a:ext uri="{FF2B5EF4-FFF2-40B4-BE49-F238E27FC236}">
                <a16:creationId xmlns:a16="http://schemas.microsoft.com/office/drawing/2014/main" id="{E3ECC355-3CBD-ED5A-9458-371BAA792028}"/>
              </a:ext>
            </a:extLst>
          </p:cNvPr>
          <p:cNvSpPr/>
          <p:nvPr/>
        </p:nvSpPr>
        <p:spPr>
          <a:xfrm>
            <a:off x="4589846" y="1041369"/>
            <a:ext cx="72422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IGL-GFEM: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(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Abaqus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): S4 with full integration. No crack.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Local: TET4, enriched with quadratic polynomials, Heaviside, and singular branch functions used to model the crack.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There is no need for a mesoscale model.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overall structural response is captured by the global shell model while the crack propagation is performed at the local scale.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18 Rectángulo">
                <a:extLst>
                  <a:ext uri="{FF2B5EF4-FFF2-40B4-BE49-F238E27FC236}">
                    <a16:creationId xmlns:a16="http://schemas.microsoft.com/office/drawing/2014/main" id="{38906454-2CB1-9338-FA10-4AE65B80F913}"/>
                  </a:ext>
                </a:extLst>
              </p:cNvPr>
              <p:cNvSpPr/>
              <p:nvPr/>
            </p:nvSpPr>
            <p:spPr>
              <a:xfrm>
                <a:off x="228600" y="1041369"/>
                <a:ext cx="4190573" cy="23277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T-section with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propagating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rack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Boundary conditions:</a:t>
                </a:r>
                <a:endParaRPr lang="en-US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,0.125,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ksi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Material properties: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10.6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ksi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𝜈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=0.33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Fatigue crack – Paris-Erdogan: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=3.8142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=6.1713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18 Rectángulo">
                <a:extLst>
                  <a:ext uri="{FF2B5EF4-FFF2-40B4-BE49-F238E27FC236}">
                    <a16:creationId xmlns:a16="http://schemas.microsoft.com/office/drawing/2014/main" id="{38906454-2CB1-9338-FA10-4AE65B80F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41369"/>
                <a:ext cx="4190573" cy="2327753"/>
              </a:xfrm>
              <a:prstGeom prst="rect">
                <a:avLst/>
              </a:prstGeom>
              <a:blipFill>
                <a:blip r:embed="rId5"/>
                <a:stretch>
                  <a:fillRect l="-909" t="-1087" b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59">
            <a:extLst>
              <a:ext uri="{FF2B5EF4-FFF2-40B4-BE49-F238E27FC236}">
                <a16:creationId xmlns:a16="http://schemas.microsoft.com/office/drawing/2014/main" id="{12293246-3005-133B-73AC-0423F3810AF6}"/>
              </a:ext>
            </a:extLst>
          </p:cNvPr>
          <p:cNvSpPr txBox="1"/>
          <p:nvPr/>
        </p:nvSpPr>
        <p:spPr>
          <a:xfrm>
            <a:off x="1299327" y="6043901"/>
            <a:ext cx="2073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Problem dimensions </a:t>
            </a:r>
            <a:r>
              <a:rPr lang="en-US" sz="1200" dirty="0"/>
              <a:t>(unit: in)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293DA-6F61-1082-B2FC-3E94B3DBA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633811"/>
            <a:ext cx="4142858" cy="2316338"/>
          </a:xfrm>
          <a:prstGeom prst="rect">
            <a:avLst/>
          </a:prstGeom>
        </p:spPr>
      </p:pic>
      <p:sp>
        <p:nvSpPr>
          <p:cNvPr id="10" name="11 Rectángulo">
            <a:extLst>
              <a:ext uri="{FF2B5EF4-FFF2-40B4-BE49-F238E27FC236}">
                <a16:creationId xmlns:a16="http://schemas.microsoft.com/office/drawing/2014/main" id="{5D6F3667-3ACE-F93D-B37E-99882CD5DAE2}"/>
              </a:ext>
            </a:extLst>
          </p:cNvPr>
          <p:cNvSpPr/>
          <p:nvPr/>
        </p:nvSpPr>
        <p:spPr>
          <a:xfrm>
            <a:off x="5482850" y="5647283"/>
            <a:ext cx="2008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Global (Abaqus): 2376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7 Rectángulo">
            <a:extLst>
              <a:ext uri="{FF2B5EF4-FFF2-40B4-BE49-F238E27FC236}">
                <a16:creationId xmlns:a16="http://schemas.microsoft.com/office/drawing/2014/main" id="{819F53A6-6302-D67B-94E0-0CADAA59444C}"/>
              </a:ext>
            </a:extLst>
          </p:cNvPr>
          <p:cNvSpPr/>
          <p:nvPr/>
        </p:nvSpPr>
        <p:spPr>
          <a:xfrm>
            <a:off x="9132456" y="5647283"/>
            <a:ext cx="14462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Local: 249594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dofs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0 Rectángulo">
            <a:extLst>
              <a:ext uri="{FF2B5EF4-FFF2-40B4-BE49-F238E27FC236}">
                <a16:creationId xmlns:a16="http://schemas.microsoft.com/office/drawing/2014/main" id="{21A05115-35B5-6CCF-C79C-EFB43DDB88F1}"/>
              </a:ext>
            </a:extLst>
          </p:cNvPr>
          <p:cNvSpPr/>
          <p:nvPr/>
        </p:nvSpPr>
        <p:spPr>
          <a:xfrm>
            <a:off x="4850265" y="3419422"/>
            <a:ext cx="184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crack is not included in the shell model.</a:t>
            </a:r>
          </a:p>
        </p:txBody>
      </p:sp>
      <p:sp>
        <p:nvSpPr>
          <p:cNvPr id="13" name="21 Arco">
            <a:extLst>
              <a:ext uri="{FF2B5EF4-FFF2-40B4-BE49-F238E27FC236}">
                <a16:creationId xmlns:a16="http://schemas.microsoft.com/office/drawing/2014/main" id="{0866AC0F-23CE-2907-8DEE-DC0C5F8984B6}"/>
              </a:ext>
            </a:extLst>
          </p:cNvPr>
          <p:cNvSpPr/>
          <p:nvPr/>
        </p:nvSpPr>
        <p:spPr>
          <a:xfrm rot="16200000" flipV="1">
            <a:off x="6035039" y="3693125"/>
            <a:ext cx="1385911" cy="1428838"/>
          </a:xfrm>
          <a:prstGeom prst="arc">
            <a:avLst/>
          </a:prstGeom>
          <a:noFill/>
          <a:ln w="63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11A1314-7AD0-D811-E8E2-EA78922E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763288-E5BF-C249-BAD9-1A2A5DE29E8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tretch>
            <a:fillRect/>
          </a:stretch>
        </p:blipFill>
        <p:spPr>
          <a:xfrm>
            <a:off x="436650" y="1954567"/>
            <a:ext cx="11318701" cy="2948866"/>
          </a:xfrm>
          <a:prstGeom prst="rect">
            <a:avLst/>
          </a:prstGeom>
        </p:spPr>
      </p:pic>
      <p:sp>
        <p:nvSpPr>
          <p:cNvPr id="4" name="Google Shape;100;p1">
            <a:extLst>
              <a:ext uri="{FF2B5EF4-FFF2-40B4-BE49-F238E27FC236}">
                <a16:creationId xmlns:a16="http://schemas.microsoft.com/office/drawing/2014/main" id="{660778FF-89E5-43FB-FBC8-2DCDE2CF1CB2}"/>
              </a:ext>
            </a:extLst>
          </p:cNvPr>
          <p:cNvSpPr txBox="1"/>
          <p:nvPr/>
        </p:nvSpPr>
        <p:spPr>
          <a:xfrm>
            <a:off x="228600" y="213975"/>
            <a:ext cx="10910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IGL-GFEM: Crack propagation and branching in a </a:t>
            </a:r>
            <a:r>
              <a:rPr lang="en-US" sz="2400" b="1" u="none" strike="noStrike" cap="non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T-section beam</a:t>
            </a:r>
            <a:endParaRPr lang="en-US" sz="2400" b="1"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5" name="11 Rectángulo">
            <a:extLst>
              <a:ext uri="{FF2B5EF4-FFF2-40B4-BE49-F238E27FC236}">
                <a16:creationId xmlns:a16="http://schemas.microsoft.com/office/drawing/2014/main" id="{51B67C11-06B4-3513-1993-09DB1E59AC5E}"/>
              </a:ext>
            </a:extLst>
          </p:cNvPr>
          <p:cNvSpPr/>
          <p:nvPr/>
        </p:nvSpPr>
        <p:spPr>
          <a:xfrm>
            <a:off x="565777" y="1060621"/>
            <a:ext cx="48670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Stress Intensity Factors (SIFs) along the crack front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880B3-EB99-5929-E298-E5A22676B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596" y="3891650"/>
            <a:ext cx="3581400" cy="1003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82285-31A8-4059-3E09-6E3E468B9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198" y="1438998"/>
            <a:ext cx="4883726" cy="3495375"/>
          </a:xfrm>
          <a:prstGeom prst="rect">
            <a:avLst/>
          </a:prstGeom>
        </p:spPr>
      </p:pic>
      <p:sp>
        <p:nvSpPr>
          <p:cNvPr id="8" name="11 Rectángulo">
            <a:extLst>
              <a:ext uri="{FF2B5EF4-FFF2-40B4-BE49-F238E27FC236}">
                <a16:creationId xmlns:a16="http://schemas.microsoft.com/office/drawing/2014/main" id="{B8453C6B-EBCD-16BE-3F62-01AB20BF9EFB}"/>
              </a:ext>
            </a:extLst>
          </p:cNvPr>
          <p:cNvSpPr/>
          <p:nvPr/>
        </p:nvSpPr>
        <p:spPr>
          <a:xfrm>
            <a:off x="7415994" y="1055860"/>
            <a:ext cx="30283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Crack surface at different steps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9E69B-331D-41D5-356F-222C0D5331D8}"/>
              </a:ext>
            </a:extLst>
          </p:cNvPr>
          <p:cNvSpPr/>
          <p:nvPr/>
        </p:nvSpPr>
        <p:spPr>
          <a:xfrm>
            <a:off x="415919" y="4955558"/>
            <a:ext cx="5166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Small cracks have small influence on the overall stiffness of the T-section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Conversely, larger cracks do change the stiffness of the problem.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D863DC-D3DB-AE2E-7A90-FA73570901C8}"/>
              </a:ext>
            </a:extLst>
          </p:cNvPr>
          <p:cNvSpPr/>
          <p:nvPr/>
        </p:nvSpPr>
        <p:spPr>
          <a:xfrm>
            <a:off x="6333153" y="5000298"/>
            <a:ext cx="54451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crack advances with a straight front.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Then, the front propagates in a shape that resembles a quarter of an ellipse.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Finally, the crack branches and continues propagating.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B2336-4981-F952-C062-D91E9C7339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30" r="5230"/>
          <a:stretch/>
        </p:blipFill>
        <p:spPr>
          <a:xfrm>
            <a:off x="255534" y="1335476"/>
            <a:ext cx="5699712" cy="246888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515FA0E-D362-D7C1-3F40-DBCFDB7B9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09B5-49C3-3545-B0BD-7C0BFACD44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5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982</Words>
  <Application>Microsoft Office PowerPoint</Application>
  <PresentationFormat>Widescreen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OpenSans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Tye</dc:creator>
  <cp:lastModifiedBy>Mackenzie Lawson</cp:lastModifiedBy>
  <cp:revision>58</cp:revision>
  <dcterms:created xsi:type="dcterms:W3CDTF">2021-07-16T13:59:28Z</dcterms:created>
  <dcterms:modified xsi:type="dcterms:W3CDTF">2022-11-09T14:22:38Z</dcterms:modified>
</cp:coreProperties>
</file>