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7" r:id="rId2"/>
    <p:sldId id="259" r:id="rId3"/>
    <p:sldId id="261" r:id="rId4"/>
    <p:sldId id="260" r:id="rId5"/>
    <p:sldId id="262" r:id="rId6"/>
    <p:sldId id="263" r:id="rId7"/>
    <p:sldId id="264" r:id="rId8"/>
    <p:sldId id="265" r:id="rId9"/>
    <p:sldId id="266" r:id="rId10"/>
    <p:sldId id="26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68978" autoAdjust="0"/>
  </p:normalViewPr>
  <p:slideViewPr>
    <p:cSldViewPr snapToGrid="0" snapToObjects="1">
      <p:cViewPr varScale="1">
        <p:scale>
          <a:sx n="59" d="100"/>
          <a:sy n="59" d="100"/>
        </p:scale>
        <p:origin x="1589" y="5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315586-AD4E-4779-9E6C-991FCC9DF6B7}" type="datetimeFigureOut">
              <a:rPr lang="en-US" smtClean="0"/>
              <a:t>11/16/2022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B593F-4870-4C65-8886-64C4AC125CC6}" type="slidenum">
              <a:rPr lang="en-US" smtClean="0"/>
              <a:t>‹#›</a:t>
            </a:fld>
            <a:endParaRPr lang="en-US"/>
          </a:p>
        </p:txBody>
      </p:sp>
    </p:spTree>
    <p:extLst>
      <p:ext uri="{BB962C8B-B14F-4D97-AF65-F5344CB8AC3E}">
        <p14:creationId xmlns:p14="http://schemas.microsoft.com/office/powerpoint/2010/main" val="325011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Jacob Jadischke – PhD student at WSU</a:t>
            </a:r>
          </a:p>
          <a:p>
            <a:endParaRPr lang="en-US" dirty="0"/>
          </a:p>
          <a:p>
            <a:r>
              <a:rPr lang="en-US" dirty="0"/>
              <a:t>Advisor Dr. Wolff</a:t>
            </a:r>
          </a:p>
          <a:p>
            <a:endParaRPr lang="en-US" dirty="0"/>
          </a:p>
          <a:p>
            <a:r>
              <a:rPr lang="en-US" dirty="0"/>
              <a:t>AFRL Sponsor Dr. Zumberge</a:t>
            </a:r>
          </a:p>
          <a:p>
            <a:endParaRPr lang="en-US" dirty="0"/>
          </a:p>
          <a:p>
            <a:r>
              <a:rPr lang="en-US" dirty="0"/>
              <a:t>Topic is Control Techniques for Aircraft Energy Management.</a:t>
            </a:r>
          </a:p>
        </p:txBody>
      </p:sp>
      <p:sp>
        <p:nvSpPr>
          <p:cNvPr id="4" name="Slide Number Placeholder 3"/>
          <p:cNvSpPr>
            <a:spLocks noGrp="1"/>
          </p:cNvSpPr>
          <p:nvPr>
            <p:ph type="sldNum" sz="quarter" idx="5"/>
          </p:nvPr>
        </p:nvSpPr>
        <p:spPr/>
        <p:txBody>
          <a:bodyPr/>
          <a:lstStyle/>
          <a:p>
            <a:fld id="{E38B593F-4870-4C65-8886-64C4AC125CC6}" type="slidenum">
              <a:rPr lang="en-US" smtClean="0"/>
              <a:t>1</a:t>
            </a:fld>
            <a:endParaRPr lang="en-US"/>
          </a:p>
        </p:txBody>
      </p:sp>
    </p:spTree>
    <p:extLst>
      <p:ext uri="{BB962C8B-B14F-4D97-AF65-F5344CB8AC3E}">
        <p14:creationId xmlns:p14="http://schemas.microsoft.com/office/powerpoint/2010/main" val="3474660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go through goals for future analysis. </a:t>
            </a:r>
          </a:p>
          <a:p>
            <a:endParaRPr lang="en-US" dirty="0"/>
          </a:p>
          <a:p>
            <a:r>
              <a:rPr lang="en-US" dirty="0"/>
              <a:t>Redo</a:t>
            </a:r>
          </a:p>
        </p:txBody>
      </p:sp>
      <p:sp>
        <p:nvSpPr>
          <p:cNvPr id="4" name="Slide Number Placeholder 3"/>
          <p:cNvSpPr>
            <a:spLocks noGrp="1"/>
          </p:cNvSpPr>
          <p:nvPr>
            <p:ph type="sldNum" sz="quarter" idx="5"/>
          </p:nvPr>
        </p:nvSpPr>
        <p:spPr/>
        <p:txBody>
          <a:bodyPr/>
          <a:lstStyle/>
          <a:p>
            <a:fld id="{E38B593F-4870-4C65-8886-64C4AC125CC6}" type="slidenum">
              <a:rPr lang="en-US" smtClean="0"/>
              <a:t>10</a:t>
            </a:fld>
            <a:endParaRPr lang="en-US"/>
          </a:p>
        </p:txBody>
      </p:sp>
    </p:spTree>
    <p:extLst>
      <p:ext uri="{BB962C8B-B14F-4D97-AF65-F5344CB8AC3E}">
        <p14:creationId xmlns:p14="http://schemas.microsoft.com/office/powerpoint/2010/main" val="2315922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setup that I am considering is a gas/electric hybrid vehicle, or HV. For this setup, the engine used to recharge battery. In order to operate, must have a route plan, and a power management plan for the vehicle.</a:t>
            </a:r>
          </a:p>
          <a:p>
            <a:endParaRPr lang="en-US" dirty="0"/>
          </a:p>
          <a:p>
            <a:r>
              <a:rPr lang="en-US" dirty="0"/>
              <a:t>Problem is complicated when a green zone is introduced. Essentially, regions in the environment where engine must have an off state.</a:t>
            </a:r>
          </a:p>
          <a:p>
            <a:endParaRPr lang="en-US" dirty="0"/>
          </a:p>
          <a:p>
            <a:r>
              <a:rPr lang="en-US" dirty="0"/>
              <a:t>Consider the graphs below. We’ll start at the blue box and go to the red one. Suppose we can only travel through three boxes before engine must be turned on to recharge the battery.</a:t>
            </a:r>
          </a:p>
          <a:p>
            <a:endParaRPr lang="en-US" dirty="0"/>
          </a:p>
          <a:p>
            <a:r>
              <a:rPr lang="en-US" dirty="0"/>
              <a:t>Graph on left, optimal route is straight line. Right, the green zones restrict engine on, so it must go around. Must consider route planning and energy management simultaneously.</a:t>
            </a:r>
          </a:p>
          <a:p>
            <a:endParaRPr lang="en-US" dirty="0"/>
          </a:p>
          <a:p>
            <a:r>
              <a:rPr lang="en-US" dirty="0"/>
              <a:t>Research objective that is two-fold. First, defining what an optimal route is, and second how do we find it. We’ll start with the latter of the two.</a:t>
            </a:r>
          </a:p>
        </p:txBody>
      </p:sp>
      <p:sp>
        <p:nvSpPr>
          <p:cNvPr id="4" name="Slide Number Placeholder 3"/>
          <p:cNvSpPr>
            <a:spLocks noGrp="1"/>
          </p:cNvSpPr>
          <p:nvPr>
            <p:ph type="sldNum" sz="quarter" idx="5"/>
          </p:nvPr>
        </p:nvSpPr>
        <p:spPr/>
        <p:txBody>
          <a:bodyPr/>
          <a:lstStyle/>
          <a:p>
            <a:fld id="{E38B593F-4870-4C65-8886-64C4AC125CC6}" type="slidenum">
              <a:rPr lang="en-US" smtClean="0"/>
              <a:t>2</a:t>
            </a:fld>
            <a:endParaRPr lang="en-US"/>
          </a:p>
        </p:txBody>
      </p:sp>
    </p:spTree>
    <p:extLst>
      <p:ext uri="{BB962C8B-B14F-4D97-AF65-F5344CB8AC3E}">
        <p14:creationId xmlns:p14="http://schemas.microsoft.com/office/powerpoint/2010/main" val="2507286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problem is an optimization problem, meaning we are minimizing some cost function.</a:t>
            </a:r>
          </a:p>
          <a:p>
            <a:endParaRPr lang="en-US" dirty="0"/>
          </a:p>
          <a:p>
            <a:r>
              <a:rPr lang="en-US" dirty="0"/>
              <a:t>Some well-established algorithms to solve this problem are QL and DP</a:t>
            </a:r>
          </a:p>
          <a:p>
            <a:endParaRPr lang="en-US" dirty="0"/>
          </a:p>
          <a:p>
            <a:r>
              <a:rPr lang="en-US" dirty="0"/>
              <a:t>Q-L: Agent explores an environment randomly to learn an optimal policy</a:t>
            </a:r>
          </a:p>
          <a:p>
            <a:endParaRPr lang="en-US" dirty="0"/>
          </a:p>
          <a:p>
            <a:r>
              <a:rPr lang="en-US" dirty="0"/>
              <a:t>DP: A value function is propagated back from the target state to the starting state. Also called Value Iteration.</a:t>
            </a:r>
          </a:p>
          <a:p>
            <a:endParaRPr lang="en-US" dirty="0"/>
          </a:p>
          <a:p>
            <a:r>
              <a:rPr lang="en-US" dirty="0"/>
              <a:t>Both involve iteration and slower as a result. This may take too long for closed loop applications.</a:t>
            </a:r>
          </a:p>
          <a:p>
            <a:endParaRPr lang="en-US" dirty="0"/>
          </a:p>
          <a:p>
            <a:r>
              <a:rPr lang="en-US" dirty="0"/>
              <a:t>To solve this problem, I am proposing the use of A*/Dijkstra’s algorithm in order to speed up the computation time.</a:t>
            </a:r>
          </a:p>
          <a:p>
            <a:endParaRPr lang="en-US" dirty="0"/>
          </a:p>
          <a:p>
            <a:r>
              <a:rPr lang="en-US" dirty="0"/>
              <a:t>Based off a heuristic cost to go function, allows us to identify all potential next states and choose the one with the lowest estimated cost to get to the goal. </a:t>
            </a:r>
          </a:p>
          <a:p>
            <a:endParaRPr lang="en-US" dirty="0"/>
          </a:p>
          <a:p>
            <a:r>
              <a:rPr lang="en-US" dirty="0"/>
              <a:t>Because of this, it is known as a greedy algorithm, and generally takes less computation time than the other two algorithms.</a:t>
            </a:r>
          </a:p>
        </p:txBody>
      </p:sp>
      <p:sp>
        <p:nvSpPr>
          <p:cNvPr id="4" name="Slide Number Placeholder 3"/>
          <p:cNvSpPr>
            <a:spLocks noGrp="1"/>
          </p:cNvSpPr>
          <p:nvPr>
            <p:ph type="sldNum" sz="quarter" idx="5"/>
          </p:nvPr>
        </p:nvSpPr>
        <p:spPr/>
        <p:txBody>
          <a:bodyPr/>
          <a:lstStyle/>
          <a:p>
            <a:fld id="{E38B593F-4870-4C65-8886-64C4AC125CC6}" type="slidenum">
              <a:rPr lang="en-US" smtClean="0"/>
              <a:t>3</a:t>
            </a:fld>
            <a:endParaRPr lang="en-US"/>
          </a:p>
        </p:txBody>
      </p:sp>
    </p:spTree>
    <p:extLst>
      <p:ext uri="{BB962C8B-B14F-4D97-AF65-F5344CB8AC3E}">
        <p14:creationId xmlns:p14="http://schemas.microsoft.com/office/powerpoint/2010/main" val="4247364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for an optimization problem some objective function must be minimized. I have chosen to minimize the total energy consumption over the route.</a:t>
            </a:r>
          </a:p>
          <a:p>
            <a:endParaRPr lang="en-US" dirty="0"/>
          </a:p>
          <a:p>
            <a:r>
              <a:rPr lang="en-US" dirty="0"/>
              <a:t>Choose this because it allows the distance traveled to be related to hybrid management system. Might not seem intuitive at first, but energy must be consumed to move a vehicle, which is why we have to keep filling up the gas tank in a car, and similar energy consumptions are present within the hybrid engine.</a:t>
            </a:r>
          </a:p>
          <a:p>
            <a:endParaRPr lang="en-US" dirty="0"/>
          </a:p>
          <a:p>
            <a:r>
              <a:rPr lang="en-US" dirty="0"/>
              <a:t>I have identified four modes of energy consumption, those being the motion of the HV, the inefficiencies in the battery charging, any energy burned to restart the engine, and the energy lost trying to overcharge the battery past its maximum level. Additionally, a soft constraint is added for the violation of a green zone.</a:t>
            </a:r>
          </a:p>
          <a:p>
            <a:endParaRPr lang="en-US" dirty="0"/>
          </a:p>
          <a:p>
            <a:r>
              <a:rPr lang="en-US" dirty="0"/>
              <a:t>With this, the heuristic functions for A*/Dijkstra’s were defined. For A*, this is energy consumption of motion to go, which is taken as simply the product of the motion cost and the distance between a state and the target. For Dijkstra’s, this value is always set at zero.</a:t>
            </a:r>
          </a:p>
          <a:p>
            <a:endParaRPr lang="en-US" dirty="0"/>
          </a:p>
        </p:txBody>
      </p:sp>
      <p:sp>
        <p:nvSpPr>
          <p:cNvPr id="4" name="Slide Number Placeholder 3"/>
          <p:cNvSpPr>
            <a:spLocks noGrp="1"/>
          </p:cNvSpPr>
          <p:nvPr>
            <p:ph type="sldNum" sz="quarter" idx="5"/>
          </p:nvPr>
        </p:nvSpPr>
        <p:spPr/>
        <p:txBody>
          <a:bodyPr/>
          <a:lstStyle/>
          <a:p>
            <a:fld id="{E38B593F-4870-4C65-8886-64C4AC125CC6}" type="slidenum">
              <a:rPr lang="en-US" smtClean="0"/>
              <a:t>4</a:t>
            </a:fld>
            <a:endParaRPr lang="en-US"/>
          </a:p>
        </p:txBody>
      </p:sp>
    </p:spTree>
    <p:extLst>
      <p:ext uri="{BB962C8B-B14F-4D97-AF65-F5344CB8AC3E}">
        <p14:creationId xmlns:p14="http://schemas.microsoft.com/office/powerpoint/2010/main" val="1994016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optimality defined, and several algorithms identified, all that is needed to obtain a solution is a model of the HV. To start, this is kept as very simple, but will be complicated in future work. </a:t>
            </a:r>
          </a:p>
          <a:p>
            <a:endParaRPr lang="en-US" dirty="0"/>
          </a:p>
          <a:p>
            <a:r>
              <a:rPr lang="en-US" dirty="0"/>
              <a:t>Define four state variables, x-y grid points, battery state of charge, and engine on/off (aka hybrid operation mode)</a:t>
            </a:r>
          </a:p>
          <a:p>
            <a:endParaRPr lang="en-US" dirty="0"/>
          </a:p>
          <a:p>
            <a:r>
              <a:rPr lang="en-US" dirty="0"/>
              <a:t>For the state transitions, the HV is restricted to moving one grid space in each of the four cardinal directions (N/S/E/W). Every motion is taken with a hybrid action of either engine on, or engine off. For the engine off case, the Battery state of charge decreases by one unit, and for the engine on case, the state of charge increases by one unit.</a:t>
            </a:r>
          </a:p>
          <a:p>
            <a:endParaRPr lang="en-US" dirty="0"/>
          </a:p>
          <a:p>
            <a:r>
              <a:rPr lang="en-US" dirty="0"/>
              <a:t>With model, cost function, and algorithms, a solution is easily obtained for this problem.</a:t>
            </a:r>
          </a:p>
        </p:txBody>
      </p:sp>
      <p:sp>
        <p:nvSpPr>
          <p:cNvPr id="4" name="Slide Number Placeholder 3"/>
          <p:cNvSpPr>
            <a:spLocks noGrp="1"/>
          </p:cNvSpPr>
          <p:nvPr>
            <p:ph type="sldNum" sz="quarter" idx="5"/>
          </p:nvPr>
        </p:nvSpPr>
        <p:spPr/>
        <p:txBody>
          <a:bodyPr/>
          <a:lstStyle/>
          <a:p>
            <a:fld id="{E38B593F-4870-4C65-8886-64C4AC125CC6}" type="slidenum">
              <a:rPr lang="en-US" smtClean="0"/>
              <a:t>5</a:t>
            </a:fld>
            <a:endParaRPr lang="en-US"/>
          </a:p>
        </p:txBody>
      </p:sp>
    </p:spTree>
    <p:extLst>
      <p:ext uri="{BB962C8B-B14F-4D97-AF65-F5344CB8AC3E}">
        <p14:creationId xmlns:p14="http://schemas.microsoft.com/office/powerpoint/2010/main" val="1170030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set of solutions for an example map. You can see the solution obtained for each of the four algorithms I mentioned. I will call your attention to the legend on the right, where you can see the battery level is represented by the color of the grid point, and the engine on/off action is represented by the line color. Blue corresponds to engine on, while green is engine off.</a:t>
            </a:r>
          </a:p>
          <a:p>
            <a:endParaRPr lang="en-US" dirty="0"/>
          </a:p>
          <a:p>
            <a:r>
              <a:rPr lang="en-US" dirty="0"/>
              <a:t>The goal of this map was to demonstrate that the proposed setup could avoid running the engine in the green zone. As is seen from all four graphs, this goal was satisfied, as green actions were taken to enter and move through the green zones. The engine was only turned on after leaving the zone (green zone exists at the point in the center of the box, not at the whole box).</a:t>
            </a:r>
          </a:p>
          <a:p>
            <a:endParaRPr lang="en-US" dirty="0"/>
          </a:p>
          <a:p>
            <a:r>
              <a:rPr lang="en-US" dirty="0"/>
              <a:t>The battery was consistently charged/discharged, though different routes and charging schemes were proposed. However, it can be shown that each route/energy management scheme has the same energy cost, meaning they are all optimal solutions, and we will go ahead and take a look at this next.</a:t>
            </a:r>
          </a:p>
          <a:p>
            <a:endParaRPr lang="en-US" dirty="0"/>
          </a:p>
          <a:p>
            <a:r>
              <a:rPr lang="en-US" dirty="0"/>
              <a:t>Redo</a:t>
            </a:r>
          </a:p>
        </p:txBody>
      </p:sp>
      <p:sp>
        <p:nvSpPr>
          <p:cNvPr id="4" name="Slide Number Placeholder 3"/>
          <p:cNvSpPr>
            <a:spLocks noGrp="1"/>
          </p:cNvSpPr>
          <p:nvPr>
            <p:ph type="sldNum" sz="quarter" idx="5"/>
          </p:nvPr>
        </p:nvSpPr>
        <p:spPr/>
        <p:txBody>
          <a:bodyPr/>
          <a:lstStyle/>
          <a:p>
            <a:fld id="{E38B593F-4870-4C65-8886-64C4AC125CC6}" type="slidenum">
              <a:rPr lang="en-US" smtClean="0"/>
              <a:t>6</a:t>
            </a:fld>
            <a:endParaRPr lang="en-US"/>
          </a:p>
        </p:txBody>
      </p:sp>
    </p:spTree>
    <p:extLst>
      <p:ext uri="{BB962C8B-B14F-4D97-AF65-F5344CB8AC3E}">
        <p14:creationId xmlns:p14="http://schemas.microsoft.com/office/powerpoint/2010/main" val="1352249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just mentioned, from the graph on the left, the route cost for each solution is displayed for the algorithm used. Dynamic Programming (or value iteration as it is called here) is taken as the true optimal solution, and as all other algorithms produced the same cost, they all achieved optimality.</a:t>
            </a:r>
          </a:p>
          <a:p>
            <a:endParaRPr lang="en-US" dirty="0"/>
          </a:p>
          <a:p>
            <a:r>
              <a:rPr lang="en-US" dirty="0"/>
              <a:t>You may have noticed there is a fifth Iterative A* algorithm present in this graph. This essentially was a slight modification of A*. It is necessary that the heuristic function slightly underestimate the cost to go to perform correctly, so the iterative A* just iteratively reduced the scale of the heuristic function to ensure that optimality was achieved. That is all that algorithm is.</a:t>
            </a:r>
          </a:p>
          <a:p>
            <a:endParaRPr lang="en-US" dirty="0"/>
          </a:p>
          <a:p>
            <a:r>
              <a:rPr lang="en-US" dirty="0"/>
              <a:t>As far as practical applications go, the graph on the right shows the computation time. QL took the longest by far, but all A* variants performed very quickly, in approximately 2/3 the time as DP.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results validate the use of A* algorithms, as we achieved optimality in much less time than the established algorithms. Of course, more testing is required, and an easy extension is to a larger map size.</a:t>
            </a:r>
          </a:p>
          <a:p>
            <a:endParaRPr lang="en-US" dirty="0"/>
          </a:p>
          <a:p>
            <a:r>
              <a:rPr lang="en-US" dirty="0"/>
              <a:t>Redo</a:t>
            </a:r>
          </a:p>
        </p:txBody>
      </p:sp>
      <p:sp>
        <p:nvSpPr>
          <p:cNvPr id="4" name="Slide Number Placeholder 3"/>
          <p:cNvSpPr>
            <a:spLocks noGrp="1"/>
          </p:cNvSpPr>
          <p:nvPr>
            <p:ph type="sldNum" sz="quarter" idx="5"/>
          </p:nvPr>
        </p:nvSpPr>
        <p:spPr/>
        <p:txBody>
          <a:bodyPr/>
          <a:lstStyle/>
          <a:p>
            <a:fld id="{E38B593F-4870-4C65-8886-64C4AC125CC6}" type="slidenum">
              <a:rPr lang="en-US" smtClean="0"/>
              <a:t>7</a:t>
            </a:fld>
            <a:endParaRPr lang="en-US"/>
          </a:p>
        </p:txBody>
      </p:sp>
    </p:spTree>
    <p:extLst>
      <p:ext uri="{BB962C8B-B14F-4D97-AF65-F5344CB8AC3E}">
        <p14:creationId xmlns:p14="http://schemas.microsoft.com/office/powerpoint/2010/main" val="3817447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can be seen, the A* algorithm was able to obtain a solution for a larger map. All considered algorithms were able to do this, but for the sake of visibility only A* is shown here. </a:t>
            </a:r>
          </a:p>
          <a:p>
            <a:endParaRPr lang="en-US" dirty="0"/>
          </a:p>
          <a:p>
            <a:r>
              <a:rPr lang="en-US" dirty="0"/>
              <a:t>With large maps, the curse of dimensionality comes into play and requires more computation at higher rates than size increase. As you can see, the computation time took about 8 times longer for the A* algorithm. However, DP increased more than 8 times, meaning that for larger maps, it is even more advantageous to use the A* algorithms.</a:t>
            </a:r>
          </a:p>
          <a:p>
            <a:endParaRPr lang="en-US" dirty="0"/>
          </a:p>
          <a:p>
            <a:r>
              <a:rPr lang="en-US" dirty="0"/>
              <a:t>Redo</a:t>
            </a:r>
          </a:p>
        </p:txBody>
      </p:sp>
      <p:sp>
        <p:nvSpPr>
          <p:cNvPr id="4" name="Slide Number Placeholder 3"/>
          <p:cNvSpPr>
            <a:spLocks noGrp="1"/>
          </p:cNvSpPr>
          <p:nvPr>
            <p:ph type="sldNum" sz="quarter" idx="5"/>
          </p:nvPr>
        </p:nvSpPr>
        <p:spPr/>
        <p:txBody>
          <a:bodyPr/>
          <a:lstStyle/>
          <a:p>
            <a:fld id="{E38B593F-4870-4C65-8886-64C4AC125CC6}" type="slidenum">
              <a:rPr lang="en-US" smtClean="0"/>
              <a:t>8</a:t>
            </a:fld>
            <a:endParaRPr lang="en-US"/>
          </a:p>
        </p:txBody>
      </p:sp>
    </p:spTree>
    <p:extLst>
      <p:ext uri="{BB962C8B-B14F-4D97-AF65-F5344CB8AC3E}">
        <p14:creationId xmlns:p14="http://schemas.microsoft.com/office/powerpoint/2010/main" val="1915946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musings, just follow pretty much what I saw from everything.</a:t>
            </a:r>
          </a:p>
          <a:p>
            <a:endParaRPr lang="en-US" dirty="0"/>
          </a:p>
          <a:p>
            <a:r>
              <a:rPr lang="en-US" dirty="0"/>
              <a:t>Redo</a:t>
            </a:r>
          </a:p>
        </p:txBody>
      </p:sp>
      <p:sp>
        <p:nvSpPr>
          <p:cNvPr id="4" name="Slide Number Placeholder 3"/>
          <p:cNvSpPr>
            <a:spLocks noGrp="1"/>
          </p:cNvSpPr>
          <p:nvPr>
            <p:ph type="sldNum" sz="quarter" idx="5"/>
          </p:nvPr>
        </p:nvSpPr>
        <p:spPr/>
        <p:txBody>
          <a:bodyPr/>
          <a:lstStyle/>
          <a:p>
            <a:fld id="{E38B593F-4870-4C65-8886-64C4AC125CC6}" type="slidenum">
              <a:rPr lang="en-US" smtClean="0"/>
              <a:t>9</a:t>
            </a:fld>
            <a:endParaRPr lang="en-US"/>
          </a:p>
        </p:txBody>
      </p:sp>
    </p:spTree>
    <p:extLst>
      <p:ext uri="{BB962C8B-B14F-4D97-AF65-F5344CB8AC3E}">
        <p14:creationId xmlns:p14="http://schemas.microsoft.com/office/powerpoint/2010/main" val="45461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7B4E6-1EED-724F-A921-252B19BE7A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D05935-7DBD-EA47-ADB0-D3BFE19022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27031D-AE0A-CC45-9240-9DECD0B1277C}"/>
              </a:ext>
            </a:extLst>
          </p:cNvPr>
          <p:cNvSpPr>
            <a:spLocks noGrp="1"/>
          </p:cNvSpPr>
          <p:nvPr>
            <p:ph type="dt" sz="half" idx="10"/>
          </p:nvPr>
        </p:nvSpPr>
        <p:spPr/>
        <p:txBody>
          <a:bodyPr/>
          <a:lstStyle/>
          <a:p>
            <a:fld id="{AC9AD470-FFF2-E74E-B11B-54DFFFEAB419}" type="datetimeFigureOut">
              <a:rPr lang="en-US" smtClean="0"/>
              <a:t>11/16/2022</a:t>
            </a:fld>
            <a:endParaRPr lang="en-US"/>
          </a:p>
        </p:txBody>
      </p:sp>
      <p:sp>
        <p:nvSpPr>
          <p:cNvPr id="5" name="Footer Placeholder 4">
            <a:extLst>
              <a:ext uri="{FF2B5EF4-FFF2-40B4-BE49-F238E27FC236}">
                <a16:creationId xmlns:a16="http://schemas.microsoft.com/office/drawing/2014/main" id="{A895E46A-936D-F646-BFF0-2EA16D7D81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0AFA06-229E-9243-9CF2-A7A84A530AC4}"/>
              </a:ext>
            </a:extLst>
          </p:cNvPr>
          <p:cNvSpPr>
            <a:spLocks noGrp="1"/>
          </p:cNvSpPr>
          <p:nvPr>
            <p:ph type="sldNum" sz="quarter" idx="12"/>
          </p:nvPr>
        </p:nvSpPr>
        <p:spPr/>
        <p:txBody>
          <a:bodyPr/>
          <a:lstStyle/>
          <a:p>
            <a:fld id="{62AE09B5-49C3-3545-B0BD-7C0BFACD443B}" type="slidenum">
              <a:rPr lang="en-US" smtClean="0"/>
              <a:t>‹#›</a:t>
            </a:fld>
            <a:endParaRPr lang="en-US"/>
          </a:p>
        </p:txBody>
      </p:sp>
    </p:spTree>
    <p:extLst>
      <p:ext uri="{BB962C8B-B14F-4D97-AF65-F5344CB8AC3E}">
        <p14:creationId xmlns:p14="http://schemas.microsoft.com/office/powerpoint/2010/main" val="3169290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71D5A-A3C2-C449-A109-3F3402216D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5E3382-6CA3-9649-9464-AD13B8DEF4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BE06A7-E396-164A-81DE-88B7557C513C}"/>
              </a:ext>
            </a:extLst>
          </p:cNvPr>
          <p:cNvSpPr>
            <a:spLocks noGrp="1"/>
          </p:cNvSpPr>
          <p:nvPr>
            <p:ph type="dt" sz="half" idx="10"/>
          </p:nvPr>
        </p:nvSpPr>
        <p:spPr/>
        <p:txBody>
          <a:bodyPr/>
          <a:lstStyle/>
          <a:p>
            <a:fld id="{AC9AD470-FFF2-E74E-B11B-54DFFFEAB419}" type="datetimeFigureOut">
              <a:rPr lang="en-US" smtClean="0"/>
              <a:t>11/16/2022</a:t>
            </a:fld>
            <a:endParaRPr lang="en-US"/>
          </a:p>
        </p:txBody>
      </p:sp>
      <p:sp>
        <p:nvSpPr>
          <p:cNvPr id="5" name="Footer Placeholder 4">
            <a:extLst>
              <a:ext uri="{FF2B5EF4-FFF2-40B4-BE49-F238E27FC236}">
                <a16:creationId xmlns:a16="http://schemas.microsoft.com/office/drawing/2014/main" id="{D78A69C1-E170-D54A-B407-B832399838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04DE5-9F6B-1D4A-ABDA-DDFB3393FB40}"/>
              </a:ext>
            </a:extLst>
          </p:cNvPr>
          <p:cNvSpPr>
            <a:spLocks noGrp="1"/>
          </p:cNvSpPr>
          <p:nvPr>
            <p:ph type="sldNum" sz="quarter" idx="12"/>
          </p:nvPr>
        </p:nvSpPr>
        <p:spPr/>
        <p:txBody>
          <a:bodyPr/>
          <a:lstStyle/>
          <a:p>
            <a:fld id="{62AE09B5-49C3-3545-B0BD-7C0BFACD443B}" type="slidenum">
              <a:rPr lang="en-US" smtClean="0"/>
              <a:t>‹#›</a:t>
            </a:fld>
            <a:endParaRPr lang="en-US"/>
          </a:p>
        </p:txBody>
      </p:sp>
    </p:spTree>
    <p:extLst>
      <p:ext uri="{BB962C8B-B14F-4D97-AF65-F5344CB8AC3E}">
        <p14:creationId xmlns:p14="http://schemas.microsoft.com/office/powerpoint/2010/main" val="4129409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92FF63-25D2-5148-AF24-59B4488B5F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07B968-010E-484D-9986-225BE1F30D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CC979A-D73C-AB49-B924-2A0F6DA2BA6C}"/>
              </a:ext>
            </a:extLst>
          </p:cNvPr>
          <p:cNvSpPr>
            <a:spLocks noGrp="1"/>
          </p:cNvSpPr>
          <p:nvPr>
            <p:ph type="dt" sz="half" idx="10"/>
          </p:nvPr>
        </p:nvSpPr>
        <p:spPr/>
        <p:txBody>
          <a:bodyPr/>
          <a:lstStyle/>
          <a:p>
            <a:fld id="{AC9AD470-FFF2-E74E-B11B-54DFFFEAB419}" type="datetimeFigureOut">
              <a:rPr lang="en-US" smtClean="0"/>
              <a:t>11/16/2022</a:t>
            </a:fld>
            <a:endParaRPr lang="en-US"/>
          </a:p>
        </p:txBody>
      </p:sp>
      <p:sp>
        <p:nvSpPr>
          <p:cNvPr id="5" name="Footer Placeholder 4">
            <a:extLst>
              <a:ext uri="{FF2B5EF4-FFF2-40B4-BE49-F238E27FC236}">
                <a16:creationId xmlns:a16="http://schemas.microsoft.com/office/drawing/2014/main" id="{E5FA754F-D4DB-1045-A761-744C58D148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321C49-8436-5A47-B7E0-7D3672C9659E}"/>
              </a:ext>
            </a:extLst>
          </p:cNvPr>
          <p:cNvSpPr>
            <a:spLocks noGrp="1"/>
          </p:cNvSpPr>
          <p:nvPr>
            <p:ph type="sldNum" sz="quarter" idx="12"/>
          </p:nvPr>
        </p:nvSpPr>
        <p:spPr/>
        <p:txBody>
          <a:bodyPr/>
          <a:lstStyle/>
          <a:p>
            <a:fld id="{62AE09B5-49C3-3545-B0BD-7C0BFACD443B}" type="slidenum">
              <a:rPr lang="en-US" smtClean="0"/>
              <a:t>‹#›</a:t>
            </a:fld>
            <a:endParaRPr lang="en-US"/>
          </a:p>
        </p:txBody>
      </p:sp>
    </p:spTree>
    <p:extLst>
      <p:ext uri="{BB962C8B-B14F-4D97-AF65-F5344CB8AC3E}">
        <p14:creationId xmlns:p14="http://schemas.microsoft.com/office/powerpoint/2010/main" val="369490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DC9DD-0C62-B64F-A1C0-3E385E5C0F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4BFC7-E0C1-0F47-B58B-A4DFD94B90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8C4E77-F06B-0447-A36B-FD210FD5CD73}"/>
              </a:ext>
            </a:extLst>
          </p:cNvPr>
          <p:cNvSpPr>
            <a:spLocks noGrp="1"/>
          </p:cNvSpPr>
          <p:nvPr>
            <p:ph type="dt" sz="half" idx="10"/>
          </p:nvPr>
        </p:nvSpPr>
        <p:spPr/>
        <p:txBody>
          <a:bodyPr/>
          <a:lstStyle/>
          <a:p>
            <a:fld id="{AC9AD470-FFF2-E74E-B11B-54DFFFEAB419}" type="datetimeFigureOut">
              <a:rPr lang="en-US" smtClean="0"/>
              <a:t>11/16/2022</a:t>
            </a:fld>
            <a:endParaRPr lang="en-US"/>
          </a:p>
        </p:txBody>
      </p:sp>
      <p:sp>
        <p:nvSpPr>
          <p:cNvPr id="5" name="Footer Placeholder 4">
            <a:extLst>
              <a:ext uri="{FF2B5EF4-FFF2-40B4-BE49-F238E27FC236}">
                <a16:creationId xmlns:a16="http://schemas.microsoft.com/office/drawing/2014/main" id="{42D5AE28-58E4-3A47-9FE6-5893A9AD97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A9C007-7F22-2F47-A7CD-0003414281F6}"/>
              </a:ext>
            </a:extLst>
          </p:cNvPr>
          <p:cNvSpPr>
            <a:spLocks noGrp="1"/>
          </p:cNvSpPr>
          <p:nvPr>
            <p:ph type="sldNum" sz="quarter" idx="12"/>
          </p:nvPr>
        </p:nvSpPr>
        <p:spPr/>
        <p:txBody>
          <a:bodyPr/>
          <a:lstStyle/>
          <a:p>
            <a:fld id="{62AE09B5-49C3-3545-B0BD-7C0BFACD443B}" type="slidenum">
              <a:rPr lang="en-US" smtClean="0"/>
              <a:t>‹#›</a:t>
            </a:fld>
            <a:endParaRPr lang="en-US"/>
          </a:p>
        </p:txBody>
      </p:sp>
    </p:spTree>
    <p:extLst>
      <p:ext uri="{BB962C8B-B14F-4D97-AF65-F5344CB8AC3E}">
        <p14:creationId xmlns:p14="http://schemas.microsoft.com/office/powerpoint/2010/main" val="185434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1BFB7-11C0-6D4F-BCF2-E17642C1C9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99D3FF-84B9-DA40-B96F-95F95B6E74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BF532B-1859-964D-BC32-28B37BC95FC6}"/>
              </a:ext>
            </a:extLst>
          </p:cNvPr>
          <p:cNvSpPr>
            <a:spLocks noGrp="1"/>
          </p:cNvSpPr>
          <p:nvPr>
            <p:ph type="dt" sz="half" idx="10"/>
          </p:nvPr>
        </p:nvSpPr>
        <p:spPr/>
        <p:txBody>
          <a:bodyPr/>
          <a:lstStyle/>
          <a:p>
            <a:fld id="{AC9AD470-FFF2-E74E-B11B-54DFFFEAB419}" type="datetimeFigureOut">
              <a:rPr lang="en-US" smtClean="0"/>
              <a:t>11/16/2022</a:t>
            </a:fld>
            <a:endParaRPr lang="en-US"/>
          </a:p>
        </p:txBody>
      </p:sp>
      <p:sp>
        <p:nvSpPr>
          <p:cNvPr id="5" name="Footer Placeholder 4">
            <a:extLst>
              <a:ext uri="{FF2B5EF4-FFF2-40B4-BE49-F238E27FC236}">
                <a16:creationId xmlns:a16="http://schemas.microsoft.com/office/drawing/2014/main" id="{A3B996B8-8EBF-564E-BC34-16CA120AF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09273-2ED4-7B47-8D93-759FC7AA8E3B}"/>
              </a:ext>
            </a:extLst>
          </p:cNvPr>
          <p:cNvSpPr>
            <a:spLocks noGrp="1"/>
          </p:cNvSpPr>
          <p:nvPr>
            <p:ph type="sldNum" sz="quarter" idx="12"/>
          </p:nvPr>
        </p:nvSpPr>
        <p:spPr/>
        <p:txBody>
          <a:bodyPr/>
          <a:lstStyle/>
          <a:p>
            <a:fld id="{62AE09B5-49C3-3545-B0BD-7C0BFACD443B}" type="slidenum">
              <a:rPr lang="en-US" smtClean="0"/>
              <a:t>‹#›</a:t>
            </a:fld>
            <a:endParaRPr lang="en-US"/>
          </a:p>
        </p:txBody>
      </p:sp>
    </p:spTree>
    <p:extLst>
      <p:ext uri="{BB962C8B-B14F-4D97-AF65-F5344CB8AC3E}">
        <p14:creationId xmlns:p14="http://schemas.microsoft.com/office/powerpoint/2010/main" val="3933421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21E2-3DDD-E547-A458-37776FC1A2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B5EA11-D4FC-134A-B58A-4A23AB97AB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3E436E-6BBD-AF45-AD76-BD249F8B86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FAD812-7C10-CD47-A7DD-14E4907C204B}"/>
              </a:ext>
            </a:extLst>
          </p:cNvPr>
          <p:cNvSpPr>
            <a:spLocks noGrp="1"/>
          </p:cNvSpPr>
          <p:nvPr>
            <p:ph type="dt" sz="half" idx="10"/>
          </p:nvPr>
        </p:nvSpPr>
        <p:spPr/>
        <p:txBody>
          <a:bodyPr/>
          <a:lstStyle/>
          <a:p>
            <a:fld id="{AC9AD470-FFF2-E74E-B11B-54DFFFEAB419}" type="datetimeFigureOut">
              <a:rPr lang="en-US" smtClean="0"/>
              <a:t>11/16/2022</a:t>
            </a:fld>
            <a:endParaRPr lang="en-US"/>
          </a:p>
        </p:txBody>
      </p:sp>
      <p:sp>
        <p:nvSpPr>
          <p:cNvPr id="6" name="Footer Placeholder 5">
            <a:extLst>
              <a:ext uri="{FF2B5EF4-FFF2-40B4-BE49-F238E27FC236}">
                <a16:creationId xmlns:a16="http://schemas.microsoft.com/office/drawing/2014/main" id="{096A14BD-AEB1-E241-A355-281A34B9B5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46FC8E-F43F-9443-A814-822B8261A2A9}"/>
              </a:ext>
            </a:extLst>
          </p:cNvPr>
          <p:cNvSpPr>
            <a:spLocks noGrp="1"/>
          </p:cNvSpPr>
          <p:nvPr>
            <p:ph type="sldNum" sz="quarter" idx="12"/>
          </p:nvPr>
        </p:nvSpPr>
        <p:spPr/>
        <p:txBody>
          <a:bodyPr/>
          <a:lstStyle/>
          <a:p>
            <a:fld id="{62AE09B5-49C3-3545-B0BD-7C0BFACD443B}" type="slidenum">
              <a:rPr lang="en-US" smtClean="0"/>
              <a:t>‹#›</a:t>
            </a:fld>
            <a:endParaRPr lang="en-US"/>
          </a:p>
        </p:txBody>
      </p:sp>
    </p:spTree>
    <p:extLst>
      <p:ext uri="{BB962C8B-B14F-4D97-AF65-F5344CB8AC3E}">
        <p14:creationId xmlns:p14="http://schemas.microsoft.com/office/powerpoint/2010/main" val="1858954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D678-4F32-B146-B801-3993066553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2FB1E5-39AF-054B-A897-671C081957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717D83-B182-4141-83D7-77B41241D0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7C77D8-72D8-B844-8901-16C03E477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1D851-95BA-474D-B9F2-925DC36AB9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7D761B-2120-3344-81D1-808E167803A9}"/>
              </a:ext>
            </a:extLst>
          </p:cNvPr>
          <p:cNvSpPr>
            <a:spLocks noGrp="1"/>
          </p:cNvSpPr>
          <p:nvPr>
            <p:ph type="dt" sz="half" idx="10"/>
          </p:nvPr>
        </p:nvSpPr>
        <p:spPr/>
        <p:txBody>
          <a:bodyPr/>
          <a:lstStyle/>
          <a:p>
            <a:fld id="{AC9AD470-FFF2-E74E-B11B-54DFFFEAB419}" type="datetimeFigureOut">
              <a:rPr lang="en-US" smtClean="0"/>
              <a:t>11/16/2022</a:t>
            </a:fld>
            <a:endParaRPr lang="en-US"/>
          </a:p>
        </p:txBody>
      </p:sp>
      <p:sp>
        <p:nvSpPr>
          <p:cNvPr id="8" name="Footer Placeholder 7">
            <a:extLst>
              <a:ext uri="{FF2B5EF4-FFF2-40B4-BE49-F238E27FC236}">
                <a16:creationId xmlns:a16="http://schemas.microsoft.com/office/drawing/2014/main" id="{FDB50943-096E-294F-AA19-B473E3AB47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29738E-70E4-9B4B-9A0E-2333FA8E915E}"/>
              </a:ext>
            </a:extLst>
          </p:cNvPr>
          <p:cNvSpPr>
            <a:spLocks noGrp="1"/>
          </p:cNvSpPr>
          <p:nvPr>
            <p:ph type="sldNum" sz="quarter" idx="12"/>
          </p:nvPr>
        </p:nvSpPr>
        <p:spPr/>
        <p:txBody>
          <a:bodyPr/>
          <a:lstStyle/>
          <a:p>
            <a:fld id="{62AE09B5-49C3-3545-B0BD-7C0BFACD443B}" type="slidenum">
              <a:rPr lang="en-US" smtClean="0"/>
              <a:t>‹#›</a:t>
            </a:fld>
            <a:endParaRPr lang="en-US"/>
          </a:p>
        </p:txBody>
      </p:sp>
    </p:spTree>
    <p:extLst>
      <p:ext uri="{BB962C8B-B14F-4D97-AF65-F5344CB8AC3E}">
        <p14:creationId xmlns:p14="http://schemas.microsoft.com/office/powerpoint/2010/main" val="2300006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50346-CDD0-824A-A259-BBE55F380E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0577BD-F2FB-0E40-8C9A-EBFE7BFC71FB}"/>
              </a:ext>
            </a:extLst>
          </p:cNvPr>
          <p:cNvSpPr>
            <a:spLocks noGrp="1"/>
          </p:cNvSpPr>
          <p:nvPr>
            <p:ph type="dt" sz="half" idx="10"/>
          </p:nvPr>
        </p:nvSpPr>
        <p:spPr/>
        <p:txBody>
          <a:bodyPr/>
          <a:lstStyle/>
          <a:p>
            <a:fld id="{AC9AD470-FFF2-E74E-B11B-54DFFFEAB419}" type="datetimeFigureOut">
              <a:rPr lang="en-US" smtClean="0"/>
              <a:t>11/16/2022</a:t>
            </a:fld>
            <a:endParaRPr lang="en-US"/>
          </a:p>
        </p:txBody>
      </p:sp>
      <p:sp>
        <p:nvSpPr>
          <p:cNvPr id="4" name="Footer Placeholder 3">
            <a:extLst>
              <a:ext uri="{FF2B5EF4-FFF2-40B4-BE49-F238E27FC236}">
                <a16:creationId xmlns:a16="http://schemas.microsoft.com/office/drawing/2014/main" id="{940E913A-5F0C-454E-BE70-9DF609AD90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707F23-56E1-B141-B418-CEE0623E3402}"/>
              </a:ext>
            </a:extLst>
          </p:cNvPr>
          <p:cNvSpPr>
            <a:spLocks noGrp="1"/>
          </p:cNvSpPr>
          <p:nvPr>
            <p:ph type="sldNum" sz="quarter" idx="12"/>
          </p:nvPr>
        </p:nvSpPr>
        <p:spPr/>
        <p:txBody>
          <a:bodyPr/>
          <a:lstStyle/>
          <a:p>
            <a:fld id="{62AE09B5-49C3-3545-B0BD-7C0BFACD443B}" type="slidenum">
              <a:rPr lang="en-US" smtClean="0"/>
              <a:t>‹#›</a:t>
            </a:fld>
            <a:endParaRPr lang="en-US"/>
          </a:p>
        </p:txBody>
      </p:sp>
    </p:spTree>
    <p:extLst>
      <p:ext uri="{BB962C8B-B14F-4D97-AF65-F5344CB8AC3E}">
        <p14:creationId xmlns:p14="http://schemas.microsoft.com/office/powerpoint/2010/main" val="2160502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176D35-8D32-3343-894D-D237503A0010}"/>
              </a:ext>
            </a:extLst>
          </p:cNvPr>
          <p:cNvSpPr>
            <a:spLocks noGrp="1"/>
          </p:cNvSpPr>
          <p:nvPr>
            <p:ph type="dt" sz="half" idx="10"/>
          </p:nvPr>
        </p:nvSpPr>
        <p:spPr/>
        <p:txBody>
          <a:bodyPr/>
          <a:lstStyle/>
          <a:p>
            <a:fld id="{AC9AD470-FFF2-E74E-B11B-54DFFFEAB419}" type="datetimeFigureOut">
              <a:rPr lang="en-US" smtClean="0"/>
              <a:t>11/16/2022</a:t>
            </a:fld>
            <a:endParaRPr lang="en-US"/>
          </a:p>
        </p:txBody>
      </p:sp>
      <p:sp>
        <p:nvSpPr>
          <p:cNvPr id="3" name="Footer Placeholder 2">
            <a:extLst>
              <a:ext uri="{FF2B5EF4-FFF2-40B4-BE49-F238E27FC236}">
                <a16:creationId xmlns:a16="http://schemas.microsoft.com/office/drawing/2014/main" id="{75743131-994F-424F-A3FC-8A7494456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816002-8DC6-BD4C-A2CF-495BD7162DE8}"/>
              </a:ext>
            </a:extLst>
          </p:cNvPr>
          <p:cNvSpPr>
            <a:spLocks noGrp="1"/>
          </p:cNvSpPr>
          <p:nvPr>
            <p:ph type="sldNum" sz="quarter" idx="12"/>
          </p:nvPr>
        </p:nvSpPr>
        <p:spPr/>
        <p:txBody>
          <a:bodyPr/>
          <a:lstStyle/>
          <a:p>
            <a:fld id="{62AE09B5-49C3-3545-B0BD-7C0BFACD443B}" type="slidenum">
              <a:rPr lang="en-US" smtClean="0"/>
              <a:t>‹#›</a:t>
            </a:fld>
            <a:endParaRPr lang="en-US"/>
          </a:p>
        </p:txBody>
      </p:sp>
    </p:spTree>
    <p:extLst>
      <p:ext uri="{BB962C8B-B14F-4D97-AF65-F5344CB8AC3E}">
        <p14:creationId xmlns:p14="http://schemas.microsoft.com/office/powerpoint/2010/main" val="319643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CB5A-5B22-2346-ABC6-621F09119C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CD2638-A53E-8B40-9AFA-0628993E64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6514B0-ADEE-054C-BF16-C9530708E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C7FCC5-691F-874F-A34A-4A05EBBF1306}"/>
              </a:ext>
            </a:extLst>
          </p:cNvPr>
          <p:cNvSpPr>
            <a:spLocks noGrp="1"/>
          </p:cNvSpPr>
          <p:nvPr>
            <p:ph type="dt" sz="half" idx="10"/>
          </p:nvPr>
        </p:nvSpPr>
        <p:spPr/>
        <p:txBody>
          <a:bodyPr/>
          <a:lstStyle/>
          <a:p>
            <a:fld id="{AC9AD470-FFF2-E74E-B11B-54DFFFEAB419}" type="datetimeFigureOut">
              <a:rPr lang="en-US" smtClean="0"/>
              <a:t>11/16/2022</a:t>
            </a:fld>
            <a:endParaRPr lang="en-US"/>
          </a:p>
        </p:txBody>
      </p:sp>
      <p:sp>
        <p:nvSpPr>
          <p:cNvPr id="6" name="Footer Placeholder 5">
            <a:extLst>
              <a:ext uri="{FF2B5EF4-FFF2-40B4-BE49-F238E27FC236}">
                <a16:creationId xmlns:a16="http://schemas.microsoft.com/office/drawing/2014/main" id="{8AA0D3E1-717B-284E-946A-5F7F74C80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DC7E59-EAAA-7841-B116-8896B595B0A4}"/>
              </a:ext>
            </a:extLst>
          </p:cNvPr>
          <p:cNvSpPr>
            <a:spLocks noGrp="1"/>
          </p:cNvSpPr>
          <p:nvPr>
            <p:ph type="sldNum" sz="quarter" idx="12"/>
          </p:nvPr>
        </p:nvSpPr>
        <p:spPr/>
        <p:txBody>
          <a:bodyPr/>
          <a:lstStyle/>
          <a:p>
            <a:fld id="{62AE09B5-49C3-3545-B0BD-7C0BFACD443B}" type="slidenum">
              <a:rPr lang="en-US" smtClean="0"/>
              <a:t>‹#›</a:t>
            </a:fld>
            <a:endParaRPr lang="en-US"/>
          </a:p>
        </p:txBody>
      </p:sp>
    </p:spTree>
    <p:extLst>
      <p:ext uri="{BB962C8B-B14F-4D97-AF65-F5344CB8AC3E}">
        <p14:creationId xmlns:p14="http://schemas.microsoft.com/office/powerpoint/2010/main" val="1647778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30D52-9B99-914A-AE2A-333ADFD1B2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BCBA36-4CAB-4C47-8187-86FDBD5731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4488A7-297F-FA4A-AE8F-7F137977F3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CD918A-7A06-9646-98E3-A0520A49FBB3}"/>
              </a:ext>
            </a:extLst>
          </p:cNvPr>
          <p:cNvSpPr>
            <a:spLocks noGrp="1"/>
          </p:cNvSpPr>
          <p:nvPr>
            <p:ph type="dt" sz="half" idx="10"/>
          </p:nvPr>
        </p:nvSpPr>
        <p:spPr/>
        <p:txBody>
          <a:bodyPr/>
          <a:lstStyle/>
          <a:p>
            <a:fld id="{AC9AD470-FFF2-E74E-B11B-54DFFFEAB419}" type="datetimeFigureOut">
              <a:rPr lang="en-US" smtClean="0"/>
              <a:t>11/16/2022</a:t>
            </a:fld>
            <a:endParaRPr lang="en-US"/>
          </a:p>
        </p:txBody>
      </p:sp>
      <p:sp>
        <p:nvSpPr>
          <p:cNvPr id="6" name="Footer Placeholder 5">
            <a:extLst>
              <a:ext uri="{FF2B5EF4-FFF2-40B4-BE49-F238E27FC236}">
                <a16:creationId xmlns:a16="http://schemas.microsoft.com/office/drawing/2014/main" id="{644C0FB6-6809-1544-B988-B2D1AC4C11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28AA6-B713-EB46-B45F-10E91CAD793B}"/>
              </a:ext>
            </a:extLst>
          </p:cNvPr>
          <p:cNvSpPr>
            <a:spLocks noGrp="1"/>
          </p:cNvSpPr>
          <p:nvPr>
            <p:ph type="sldNum" sz="quarter" idx="12"/>
          </p:nvPr>
        </p:nvSpPr>
        <p:spPr/>
        <p:txBody>
          <a:bodyPr/>
          <a:lstStyle/>
          <a:p>
            <a:fld id="{62AE09B5-49C3-3545-B0BD-7C0BFACD443B}" type="slidenum">
              <a:rPr lang="en-US" smtClean="0"/>
              <a:t>‹#›</a:t>
            </a:fld>
            <a:endParaRPr lang="en-US"/>
          </a:p>
        </p:txBody>
      </p:sp>
    </p:spTree>
    <p:extLst>
      <p:ext uri="{BB962C8B-B14F-4D97-AF65-F5344CB8AC3E}">
        <p14:creationId xmlns:p14="http://schemas.microsoft.com/office/powerpoint/2010/main" val="709240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E20ABD-EE86-F749-95A1-42BE23B31B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60C2C-C9C8-B840-B977-327F4FC079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F8B0C8-258B-554A-AD80-28F2548358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9AD470-FFF2-E74E-B11B-54DFFFEAB419}" type="datetimeFigureOut">
              <a:rPr lang="en-US" smtClean="0"/>
              <a:t>11/16/2022</a:t>
            </a:fld>
            <a:endParaRPr lang="en-US"/>
          </a:p>
        </p:txBody>
      </p:sp>
      <p:sp>
        <p:nvSpPr>
          <p:cNvPr id="5" name="Footer Placeholder 4">
            <a:extLst>
              <a:ext uri="{FF2B5EF4-FFF2-40B4-BE49-F238E27FC236}">
                <a16:creationId xmlns:a16="http://schemas.microsoft.com/office/drawing/2014/main" id="{E105511C-23F0-164C-B66E-17EA084E9B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6CE248-A631-D744-9E8D-E8BFE6556F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AE09B5-49C3-3545-B0BD-7C0BFACD443B}" type="slidenum">
              <a:rPr lang="en-US" smtClean="0"/>
              <a:t>‹#›</a:t>
            </a:fld>
            <a:endParaRPr lang="en-US"/>
          </a:p>
        </p:txBody>
      </p:sp>
      <p:pic>
        <p:nvPicPr>
          <p:cNvPr id="9" name="Content Placeholder 10" descr="A picture containing text, clock&#10;&#10;Description automatically generated">
            <a:extLst>
              <a:ext uri="{FF2B5EF4-FFF2-40B4-BE49-F238E27FC236}">
                <a16:creationId xmlns:a16="http://schemas.microsoft.com/office/drawing/2014/main" id="{C1F7D2FD-D6E9-AD3E-6E82-3A27539C63B8}"/>
              </a:ext>
            </a:extLst>
          </p:cNvPr>
          <p:cNvPicPr>
            <a:picLocks noChangeAspect="1"/>
          </p:cNvPicPr>
          <p:nvPr userDrawn="1"/>
        </p:nvPicPr>
        <p:blipFill>
          <a:blip r:embed="rId13">
            <a:alphaModFix amt="3000"/>
          </a:blip>
          <a:stretch>
            <a:fillRect/>
          </a:stretch>
        </p:blipFill>
        <p:spPr>
          <a:xfrm>
            <a:off x="436650" y="1954567"/>
            <a:ext cx="11318701" cy="2948866"/>
          </a:xfrm>
          <a:prstGeom prst="rect">
            <a:avLst/>
          </a:prstGeom>
        </p:spPr>
      </p:pic>
    </p:spTree>
    <p:extLst>
      <p:ext uri="{BB962C8B-B14F-4D97-AF65-F5344CB8AC3E}">
        <p14:creationId xmlns:p14="http://schemas.microsoft.com/office/powerpoint/2010/main" val="2542665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hyperlink" Target="mailto:jadischke.2@wright.edu" TargetMode="External"/><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6.png"/><Relationship Id="rId3" Type="http://schemas.openxmlformats.org/officeDocument/2006/relationships/slideLayout" Target="../slideLayouts/slideLayout5.xml"/><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sv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2.png"/><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9.png"/><Relationship Id="rId2" Type="http://schemas.openxmlformats.org/officeDocument/2006/relationships/audio" Target="../media/media4.m4a"/><Relationship Id="rId16" Type="http://schemas.openxmlformats.org/officeDocument/2006/relationships/image" Target="../media/image28.png"/><Relationship Id="rId1" Type="http://schemas.microsoft.com/office/2007/relationships/media" Target="../media/media4.m4a"/><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notesSlide" Target="../notesSlides/notesSlide4.xml"/><Relationship Id="rId9" Type="http://schemas.openxmlformats.org/officeDocument/2006/relationships/image" Target="../media/image21.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5.xml"/><Relationship Id="rId7" Type="http://schemas.openxmlformats.org/officeDocument/2006/relationships/image" Target="../media/image3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slideLayout" Target="../slideLayouts/slideLayout6.xml"/><Relationship Id="rId7" Type="http://schemas.openxmlformats.org/officeDocument/2006/relationships/image" Target="../media/image36.em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5.emf"/><Relationship Id="rId5" Type="http://schemas.openxmlformats.org/officeDocument/2006/relationships/image" Target="../media/image34.emf"/><Relationship Id="rId10" Type="http://schemas.openxmlformats.org/officeDocument/2006/relationships/image" Target="../media/image6.png"/><Relationship Id="rId4" Type="http://schemas.openxmlformats.org/officeDocument/2006/relationships/notesSlide" Target="../notesSlides/notesSlide6.xml"/><Relationship Id="rId9" Type="http://schemas.openxmlformats.org/officeDocument/2006/relationships/image" Target="../media/image38.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16D0D-5044-D448-6945-384CBA1935F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8B5A228C-E4BD-641A-584B-DD406A2F65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6672" y="6030363"/>
            <a:ext cx="1572758" cy="74438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D30EB38A-5B81-0841-BCCF-9AB1F286BF59}"/>
              </a:ext>
            </a:extLst>
          </p:cNvPr>
          <p:cNvSpPr>
            <a:spLocks noGrp="1"/>
          </p:cNvSpPr>
          <p:nvPr>
            <p:ph type="body" idx="1"/>
          </p:nvPr>
        </p:nvSpPr>
        <p:spPr>
          <a:xfrm>
            <a:off x="2404996" y="1889761"/>
            <a:ext cx="2281304" cy="3939937"/>
          </a:xfrm>
        </p:spPr>
        <p:txBody>
          <a:bodyPr>
            <a:normAutofit fontScale="92500"/>
          </a:bodyPr>
          <a:lstStyle/>
          <a:p>
            <a:pPr>
              <a:lnSpc>
                <a:spcPct val="150000"/>
              </a:lnSpc>
            </a:pPr>
            <a:r>
              <a:rPr lang="en-US" dirty="0">
                <a:solidFill>
                  <a:schemeClr val="tx1">
                    <a:lumMod val="75000"/>
                    <a:lumOff val="25000"/>
                  </a:schemeClr>
                </a:solidFill>
              </a:rPr>
              <a:t>Student:</a:t>
            </a:r>
          </a:p>
          <a:p>
            <a:pPr>
              <a:lnSpc>
                <a:spcPct val="150000"/>
              </a:lnSpc>
            </a:pPr>
            <a:r>
              <a:rPr lang="en-US" dirty="0">
                <a:solidFill>
                  <a:schemeClr val="tx1">
                    <a:lumMod val="75000"/>
                    <a:lumOff val="25000"/>
                  </a:schemeClr>
                </a:solidFill>
              </a:rPr>
              <a:t>Student Email:</a:t>
            </a:r>
          </a:p>
          <a:p>
            <a:pPr>
              <a:lnSpc>
                <a:spcPct val="150000"/>
              </a:lnSpc>
            </a:pPr>
            <a:r>
              <a:rPr lang="en-US" dirty="0">
                <a:solidFill>
                  <a:schemeClr val="tx1">
                    <a:lumMod val="75000"/>
                    <a:lumOff val="25000"/>
                  </a:schemeClr>
                </a:solidFill>
              </a:rPr>
              <a:t>Faculty:</a:t>
            </a:r>
          </a:p>
          <a:p>
            <a:pPr>
              <a:lnSpc>
                <a:spcPct val="150000"/>
              </a:lnSpc>
            </a:pPr>
            <a:r>
              <a:rPr lang="en-US" dirty="0">
                <a:solidFill>
                  <a:schemeClr val="tx1">
                    <a:lumMod val="75000"/>
                    <a:lumOff val="25000"/>
                  </a:schemeClr>
                </a:solidFill>
              </a:rPr>
              <a:t>Faculty Email:</a:t>
            </a:r>
          </a:p>
          <a:p>
            <a:pPr>
              <a:lnSpc>
                <a:spcPct val="150000"/>
              </a:lnSpc>
            </a:pPr>
            <a:r>
              <a:rPr lang="en-US" dirty="0">
                <a:solidFill>
                  <a:schemeClr val="tx1">
                    <a:lumMod val="75000"/>
                    <a:lumOff val="25000"/>
                  </a:schemeClr>
                </a:solidFill>
              </a:rPr>
              <a:t>AFRL Sponsor:</a:t>
            </a:r>
          </a:p>
          <a:p>
            <a:pPr>
              <a:lnSpc>
                <a:spcPct val="150000"/>
              </a:lnSpc>
            </a:pPr>
            <a:r>
              <a:rPr lang="en-US" dirty="0">
                <a:solidFill>
                  <a:schemeClr val="tx1">
                    <a:lumMod val="75000"/>
                    <a:lumOff val="25000"/>
                  </a:schemeClr>
                </a:solidFill>
              </a:rPr>
              <a:t>AFRL Directorate:</a:t>
            </a:r>
            <a:endParaRPr lang="en-US" sz="1800" dirty="0">
              <a:solidFill>
                <a:schemeClr val="tx1">
                  <a:lumMod val="75000"/>
                  <a:lumOff val="25000"/>
                </a:schemeClr>
              </a:solidFill>
            </a:endParaRPr>
          </a:p>
        </p:txBody>
      </p:sp>
      <p:pic>
        <p:nvPicPr>
          <p:cNvPr id="5" name="Picture 4" descr="Logo&#10;&#10;Description automatically generated">
            <a:extLst>
              <a:ext uri="{FF2B5EF4-FFF2-40B4-BE49-F238E27FC236}">
                <a16:creationId xmlns:a16="http://schemas.microsoft.com/office/drawing/2014/main" id="{3EA9FBFD-E846-F647-93FC-EE455740E1CB}"/>
              </a:ext>
            </a:extLst>
          </p:cNvPr>
          <p:cNvPicPr>
            <a:picLocks noChangeAspect="1"/>
          </p:cNvPicPr>
          <p:nvPr/>
        </p:nvPicPr>
        <p:blipFill>
          <a:blip r:embed="rId6"/>
          <a:stretch>
            <a:fillRect/>
          </a:stretch>
        </p:blipFill>
        <p:spPr>
          <a:xfrm>
            <a:off x="72570" y="6226631"/>
            <a:ext cx="2011680" cy="558799"/>
          </a:xfrm>
          <a:prstGeom prst="rect">
            <a:avLst/>
          </a:prstGeom>
        </p:spPr>
      </p:pic>
      <p:pic>
        <p:nvPicPr>
          <p:cNvPr id="7" name="Picture 6" descr="Logo&#10;&#10;Description automatically generated with medium confidence">
            <a:extLst>
              <a:ext uri="{FF2B5EF4-FFF2-40B4-BE49-F238E27FC236}">
                <a16:creationId xmlns:a16="http://schemas.microsoft.com/office/drawing/2014/main" id="{CAC3F0D6-04C5-6C4E-B9C6-383D0B43926A}"/>
              </a:ext>
            </a:extLst>
          </p:cNvPr>
          <p:cNvPicPr>
            <a:picLocks noChangeAspect="1"/>
          </p:cNvPicPr>
          <p:nvPr/>
        </p:nvPicPr>
        <p:blipFill>
          <a:blip r:embed="rId7"/>
          <a:stretch>
            <a:fillRect/>
          </a:stretch>
        </p:blipFill>
        <p:spPr>
          <a:xfrm>
            <a:off x="72570" y="72570"/>
            <a:ext cx="2011680" cy="804672"/>
          </a:xfrm>
          <a:prstGeom prst="rect">
            <a:avLst/>
          </a:prstGeom>
        </p:spPr>
      </p:pic>
      <p:pic>
        <p:nvPicPr>
          <p:cNvPr id="9" name="Picture 8" descr="Logo, icon&#10;&#10;Description automatically generated">
            <a:extLst>
              <a:ext uri="{FF2B5EF4-FFF2-40B4-BE49-F238E27FC236}">
                <a16:creationId xmlns:a16="http://schemas.microsoft.com/office/drawing/2014/main" id="{0608B782-F8BF-E24F-B397-45968D3D4159}"/>
              </a:ext>
            </a:extLst>
          </p:cNvPr>
          <p:cNvPicPr>
            <a:picLocks noChangeAspect="1"/>
          </p:cNvPicPr>
          <p:nvPr/>
        </p:nvPicPr>
        <p:blipFill>
          <a:blip r:embed="rId8"/>
          <a:stretch>
            <a:fillRect/>
          </a:stretch>
        </p:blipFill>
        <p:spPr>
          <a:xfrm>
            <a:off x="10107750" y="72570"/>
            <a:ext cx="2011680" cy="749234"/>
          </a:xfrm>
          <a:prstGeom prst="rect">
            <a:avLst/>
          </a:prstGeom>
        </p:spPr>
      </p:pic>
      <p:sp>
        <p:nvSpPr>
          <p:cNvPr id="11" name="TextBox 10">
            <a:extLst>
              <a:ext uri="{FF2B5EF4-FFF2-40B4-BE49-F238E27FC236}">
                <a16:creationId xmlns:a16="http://schemas.microsoft.com/office/drawing/2014/main" id="{4A1FADE1-C177-8C4C-BF1C-622837E8F1E8}"/>
              </a:ext>
            </a:extLst>
          </p:cNvPr>
          <p:cNvSpPr txBox="1"/>
          <p:nvPr/>
        </p:nvSpPr>
        <p:spPr>
          <a:xfrm>
            <a:off x="2404996" y="584276"/>
            <a:ext cx="7365305" cy="1323439"/>
          </a:xfrm>
          <a:prstGeom prst="rect">
            <a:avLst/>
          </a:prstGeom>
          <a:noFill/>
        </p:spPr>
        <p:txBody>
          <a:bodyPr wrap="square" rtlCol="0">
            <a:spAutoFit/>
          </a:bodyPr>
          <a:lstStyle/>
          <a:p>
            <a:r>
              <a:rPr lang="en-US" sz="4000" b="1" dirty="0"/>
              <a:t>Control Techniques for Aircraft Energy Management</a:t>
            </a:r>
          </a:p>
        </p:txBody>
      </p:sp>
      <p:sp>
        <p:nvSpPr>
          <p:cNvPr id="13" name="Rectangle 12">
            <a:extLst>
              <a:ext uri="{FF2B5EF4-FFF2-40B4-BE49-F238E27FC236}">
                <a16:creationId xmlns:a16="http://schemas.microsoft.com/office/drawing/2014/main" id="{BF358490-A0F6-B243-A712-809756481001}"/>
              </a:ext>
            </a:extLst>
          </p:cNvPr>
          <p:cNvSpPr/>
          <p:nvPr/>
        </p:nvSpPr>
        <p:spPr>
          <a:xfrm>
            <a:off x="3564835" y="1889762"/>
            <a:ext cx="6205467" cy="54712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22D90C-60A7-E44C-8129-F177D2275F9D}"/>
              </a:ext>
            </a:extLst>
          </p:cNvPr>
          <p:cNvSpPr/>
          <p:nvPr/>
        </p:nvSpPr>
        <p:spPr>
          <a:xfrm>
            <a:off x="4214192" y="2543203"/>
            <a:ext cx="5556110" cy="54712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655E2D-B87F-3849-BABB-17C9A9F6396C}"/>
              </a:ext>
            </a:extLst>
          </p:cNvPr>
          <p:cNvSpPr/>
          <p:nvPr/>
        </p:nvSpPr>
        <p:spPr>
          <a:xfrm>
            <a:off x="3564835" y="3165449"/>
            <a:ext cx="6205466" cy="54712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0A05CDE-DD5A-B245-BF6D-AC38601DAB8A}"/>
              </a:ext>
            </a:extLst>
          </p:cNvPr>
          <p:cNvSpPr/>
          <p:nvPr/>
        </p:nvSpPr>
        <p:spPr>
          <a:xfrm>
            <a:off x="4214191" y="3787695"/>
            <a:ext cx="5572813" cy="54712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676B66B-4A4B-9E4D-BA06-22744C1F05E4}"/>
              </a:ext>
            </a:extLst>
          </p:cNvPr>
          <p:cNvSpPr/>
          <p:nvPr/>
        </p:nvSpPr>
        <p:spPr>
          <a:xfrm>
            <a:off x="4532241" y="4441136"/>
            <a:ext cx="5254763" cy="54712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FFABCD9-7A27-5D4C-825F-E3CC67F91D79}"/>
              </a:ext>
            </a:extLst>
          </p:cNvPr>
          <p:cNvSpPr/>
          <p:nvPr/>
        </p:nvSpPr>
        <p:spPr>
          <a:xfrm>
            <a:off x="4532242" y="5063382"/>
            <a:ext cx="5254761" cy="54712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C8BE691-AF07-C248-841F-B952730487EB}"/>
              </a:ext>
            </a:extLst>
          </p:cNvPr>
          <p:cNvSpPr txBox="1"/>
          <p:nvPr/>
        </p:nvSpPr>
        <p:spPr>
          <a:xfrm>
            <a:off x="3564835" y="1978927"/>
            <a:ext cx="5976730" cy="369332"/>
          </a:xfrm>
          <a:prstGeom prst="rect">
            <a:avLst/>
          </a:prstGeom>
          <a:noFill/>
        </p:spPr>
        <p:txBody>
          <a:bodyPr wrap="square" rtlCol="0">
            <a:spAutoFit/>
          </a:bodyPr>
          <a:lstStyle/>
          <a:p>
            <a:r>
              <a:rPr lang="en-US" dirty="0">
                <a:solidFill>
                  <a:schemeClr val="bg1">
                    <a:lumMod val="50000"/>
                  </a:schemeClr>
                </a:solidFill>
              </a:rPr>
              <a:t>Jacob Jadischke</a:t>
            </a:r>
          </a:p>
        </p:txBody>
      </p:sp>
      <p:sp>
        <p:nvSpPr>
          <p:cNvPr id="20" name="TextBox 19">
            <a:extLst>
              <a:ext uri="{FF2B5EF4-FFF2-40B4-BE49-F238E27FC236}">
                <a16:creationId xmlns:a16="http://schemas.microsoft.com/office/drawing/2014/main" id="{1669CABD-C9D9-7946-98EB-68D6EF8BC808}"/>
              </a:ext>
            </a:extLst>
          </p:cNvPr>
          <p:cNvSpPr txBox="1"/>
          <p:nvPr/>
        </p:nvSpPr>
        <p:spPr>
          <a:xfrm>
            <a:off x="4214191" y="2646975"/>
            <a:ext cx="5327374" cy="369332"/>
          </a:xfrm>
          <a:prstGeom prst="rect">
            <a:avLst/>
          </a:prstGeom>
          <a:noFill/>
        </p:spPr>
        <p:txBody>
          <a:bodyPr wrap="square" rtlCol="0">
            <a:spAutoFit/>
          </a:bodyPr>
          <a:lstStyle/>
          <a:p>
            <a:r>
              <a:rPr lang="en-US" dirty="0">
                <a:solidFill>
                  <a:schemeClr val="bg1">
                    <a:lumMod val="50000"/>
                  </a:schemeClr>
                </a:solidFill>
              </a:rPr>
              <a:t>jadischke.2@wright.edu</a:t>
            </a:r>
          </a:p>
        </p:txBody>
      </p:sp>
      <p:sp>
        <p:nvSpPr>
          <p:cNvPr id="21" name="TextBox 20">
            <a:extLst>
              <a:ext uri="{FF2B5EF4-FFF2-40B4-BE49-F238E27FC236}">
                <a16:creationId xmlns:a16="http://schemas.microsoft.com/office/drawing/2014/main" id="{E3ED2263-2E17-7A4A-9F1D-355F5F4EB651}"/>
              </a:ext>
            </a:extLst>
          </p:cNvPr>
          <p:cNvSpPr txBox="1"/>
          <p:nvPr/>
        </p:nvSpPr>
        <p:spPr>
          <a:xfrm>
            <a:off x="3571461" y="3275695"/>
            <a:ext cx="5970104" cy="369332"/>
          </a:xfrm>
          <a:prstGeom prst="rect">
            <a:avLst/>
          </a:prstGeom>
          <a:noFill/>
        </p:spPr>
        <p:txBody>
          <a:bodyPr wrap="square" rtlCol="0">
            <a:spAutoFit/>
          </a:bodyPr>
          <a:lstStyle/>
          <a:p>
            <a:r>
              <a:rPr lang="en-US" dirty="0">
                <a:solidFill>
                  <a:schemeClr val="bg1">
                    <a:lumMod val="50000"/>
                  </a:schemeClr>
                </a:solidFill>
              </a:rPr>
              <a:t>Mitch Wolff</a:t>
            </a:r>
          </a:p>
        </p:txBody>
      </p:sp>
      <p:sp>
        <p:nvSpPr>
          <p:cNvPr id="22" name="TextBox 21">
            <a:extLst>
              <a:ext uri="{FF2B5EF4-FFF2-40B4-BE49-F238E27FC236}">
                <a16:creationId xmlns:a16="http://schemas.microsoft.com/office/drawing/2014/main" id="{B761992D-E1B3-574E-886B-20AB8536078A}"/>
              </a:ext>
            </a:extLst>
          </p:cNvPr>
          <p:cNvSpPr txBox="1"/>
          <p:nvPr/>
        </p:nvSpPr>
        <p:spPr>
          <a:xfrm>
            <a:off x="4214191" y="3906013"/>
            <a:ext cx="5327374" cy="369332"/>
          </a:xfrm>
          <a:prstGeom prst="rect">
            <a:avLst/>
          </a:prstGeom>
          <a:noFill/>
        </p:spPr>
        <p:txBody>
          <a:bodyPr wrap="square" rtlCol="0">
            <a:spAutoFit/>
          </a:bodyPr>
          <a:lstStyle/>
          <a:p>
            <a:r>
              <a:rPr lang="en-US" dirty="0">
                <a:solidFill>
                  <a:schemeClr val="bg1">
                    <a:lumMod val="50000"/>
                  </a:schemeClr>
                </a:solidFill>
              </a:rPr>
              <a:t>mitch.wolff@wright.edu</a:t>
            </a:r>
          </a:p>
        </p:txBody>
      </p:sp>
      <p:sp>
        <p:nvSpPr>
          <p:cNvPr id="23" name="TextBox 22">
            <a:extLst>
              <a:ext uri="{FF2B5EF4-FFF2-40B4-BE49-F238E27FC236}">
                <a16:creationId xmlns:a16="http://schemas.microsoft.com/office/drawing/2014/main" id="{04CB6E95-77F8-4643-9D7A-2DA17EBE2A2C}"/>
              </a:ext>
            </a:extLst>
          </p:cNvPr>
          <p:cNvSpPr txBox="1"/>
          <p:nvPr/>
        </p:nvSpPr>
        <p:spPr>
          <a:xfrm>
            <a:off x="4532241" y="4549947"/>
            <a:ext cx="5009324" cy="369332"/>
          </a:xfrm>
          <a:prstGeom prst="rect">
            <a:avLst/>
          </a:prstGeom>
          <a:noFill/>
        </p:spPr>
        <p:txBody>
          <a:bodyPr wrap="square" rtlCol="0">
            <a:spAutoFit/>
          </a:bodyPr>
          <a:lstStyle/>
          <a:p>
            <a:r>
              <a:rPr lang="en-US" dirty="0">
                <a:solidFill>
                  <a:schemeClr val="bg1">
                    <a:lumMod val="50000"/>
                  </a:schemeClr>
                </a:solidFill>
              </a:rPr>
              <a:t>Jon Zumberge</a:t>
            </a:r>
          </a:p>
        </p:txBody>
      </p:sp>
      <p:sp>
        <p:nvSpPr>
          <p:cNvPr id="24" name="TextBox 23">
            <a:extLst>
              <a:ext uri="{FF2B5EF4-FFF2-40B4-BE49-F238E27FC236}">
                <a16:creationId xmlns:a16="http://schemas.microsoft.com/office/drawing/2014/main" id="{D6565DF7-80A5-064B-BEB3-02016047B264}"/>
              </a:ext>
            </a:extLst>
          </p:cNvPr>
          <p:cNvSpPr txBox="1"/>
          <p:nvPr/>
        </p:nvSpPr>
        <p:spPr>
          <a:xfrm>
            <a:off x="4532241" y="5178667"/>
            <a:ext cx="5009324" cy="369332"/>
          </a:xfrm>
          <a:prstGeom prst="rect">
            <a:avLst/>
          </a:prstGeom>
          <a:noFill/>
        </p:spPr>
        <p:txBody>
          <a:bodyPr wrap="square" rtlCol="0">
            <a:spAutoFit/>
          </a:bodyPr>
          <a:lstStyle/>
          <a:p>
            <a:r>
              <a:rPr lang="en-US" dirty="0">
                <a:solidFill>
                  <a:schemeClr val="bg1">
                    <a:lumMod val="50000"/>
                  </a:schemeClr>
                </a:solidFill>
              </a:rPr>
              <a:t>AFRL/RQ</a:t>
            </a:r>
          </a:p>
        </p:txBody>
      </p:sp>
      <p:grpSp>
        <p:nvGrpSpPr>
          <p:cNvPr id="27" name="Group 26">
            <a:extLst>
              <a:ext uri="{FF2B5EF4-FFF2-40B4-BE49-F238E27FC236}">
                <a16:creationId xmlns:a16="http://schemas.microsoft.com/office/drawing/2014/main" id="{63D14A35-A02B-EAB5-DF8F-CCEB7CC8605F}"/>
              </a:ext>
            </a:extLst>
          </p:cNvPr>
          <p:cNvGrpSpPr/>
          <p:nvPr/>
        </p:nvGrpSpPr>
        <p:grpSpPr>
          <a:xfrm>
            <a:off x="4640992" y="6134331"/>
            <a:ext cx="2785636" cy="369332"/>
            <a:chOff x="3190620" y="6321364"/>
            <a:chExt cx="2785636" cy="369332"/>
          </a:xfrm>
        </p:grpSpPr>
        <p:sp>
          <p:nvSpPr>
            <p:cNvPr id="28" name="TextBox 27">
              <a:extLst>
                <a:ext uri="{FF2B5EF4-FFF2-40B4-BE49-F238E27FC236}">
                  <a16:creationId xmlns:a16="http://schemas.microsoft.com/office/drawing/2014/main" id="{E25FA753-72F4-754B-2475-1AE38943B798}"/>
                </a:ext>
              </a:extLst>
            </p:cNvPr>
            <p:cNvSpPr txBox="1"/>
            <p:nvPr/>
          </p:nvSpPr>
          <p:spPr>
            <a:xfrm>
              <a:off x="3190620" y="6321364"/>
              <a:ext cx="662923" cy="369332"/>
            </a:xfrm>
            <a:prstGeom prst="rect">
              <a:avLst/>
            </a:prstGeom>
            <a:noFill/>
          </p:spPr>
          <p:txBody>
            <a:bodyPr wrap="square" rtlCol="0">
              <a:spAutoFit/>
            </a:bodyPr>
            <a:lstStyle/>
            <a:p>
              <a:r>
                <a:rPr lang="en-US" dirty="0">
                  <a:solidFill>
                    <a:schemeClr val="tx1">
                      <a:lumMod val="85000"/>
                      <a:lumOff val="15000"/>
                    </a:schemeClr>
                  </a:solidFill>
                </a:rPr>
                <a:t>PA #:</a:t>
              </a:r>
            </a:p>
          </p:txBody>
        </p:sp>
        <p:sp>
          <p:nvSpPr>
            <p:cNvPr id="29" name="TextBox 28">
              <a:extLst>
                <a:ext uri="{FF2B5EF4-FFF2-40B4-BE49-F238E27FC236}">
                  <a16:creationId xmlns:a16="http://schemas.microsoft.com/office/drawing/2014/main" id="{9D607878-3EAD-C26D-D15C-0B28EE79B854}"/>
                </a:ext>
              </a:extLst>
            </p:cNvPr>
            <p:cNvSpPr txBox="1"/>
            <p:nvPr/>
          </p:nvSpPr>
          <p:spPr>
            <a:xfrm>
              <a:off x="3820331" y="6321364"/>
              <a:ext cx="2155925" cy="369332"/>
            </a:xfrm>
            <a:prstGeom prst="rect">
              <a:avLst/>
            </a:prstGeom>
            <a:noFill/>
          </p:spPr>
          <p:txBody>
            <a:bodyPr wrap="square" rtlCol="0">
              <a:spAutoFit/>
            </a:bodyPr>
            <a:lstStyle/>
            <a:p>
              <a:r>
                <a:rPr lang="en-US" dirty="0">
                  <a:solidFill>
                    <a:schemeClr val="tx1">
                      <a:lumMod val="50000"/>
                      <a:lumOff val="50000"/>
                    </a:schemeClr>
                  </a:solidFill>
                </a:rPr>
                <a:t>AFRL-2022-4772</a:t>
              </a:r>
            </a:p>
          </p:txBody>
        </p:sp>
      </p:grpSp>
      <p:pic>
        <p:nvPicPr>
          <p:cNvPr id="32" name="Audio 31">
            <a:hlinkClick r:id="" action="ppaction://media"/>
            <a:extLst>
              <a:ext uri="{FF2B5EF4-FFF2-40B4-BE49-F238E27FC236}">
                <a16:creationId xmlns:a16="http://schemas.microsoft.com/office/drawing/2014/main" id="{E4E90DB6-1B31-F825-CE69-6FE7E2589F7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1947" t="-125896" r="-261947" b="-125896"/>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71806081"/>
      </p:ext>
    </p:extLst>
  </p:cSld>
  <p:clrMapOvr>
    <a:masterClrMapping/>
  </p:clrMapOvr>
  <mc:AlternateContent xmlns:mc="http://schemas.openxmlformats.org/markup-compatibility/2006" xmlns:p14="http://schemas.microsoft.com/office/powerpoint/2010/main">
    <mc:Choice Requires="p14">
      <p:transition spd="slow" p14:dur="2000" advTm="15041"/>
    </mc:Choice>
    <mc:Fallback xmlns="">
      <p:transition spd="slow" advTm="15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32E2B-FD03-0A0A-A929-E6ADBB726105}"/>
              </a:ext>
            </a:extLst>
          </p:cNvPr>
          <p:cNvSpPr>
            <a:spLocks noGrp="1"/>
          </p:cNvSpPr>
          <p:nvPr>
            <p:ph type="title"/>
          </p:nvPr>
        </p:nvSpPr>
        <p:spPr/>
        <p:txBody>
          <a:bodyPr/>
          <a:lstStyle/>
          <a:p>
            <a:r>
              <a:rPr lang="en-US" dirty="0"/>
              <a:t>Future Work</a:t>
            </a:r>
          </a:p>
        </p:txBody>
      </p:sp>
      <p:sp>
        <p:nvSpPr>
          <p:cNvPr id="7" name="Content Placeholder 6">
            <a:extLst>
              <a:ext uri="{FF2B5EF4-FFF2-40B4-BE49-F238E27FC236}">
                <a16:creationId xmlns:a16="http://schemas.microsoft.com/office/drawing/2014/main" id="{E246C4A0-97B8-9FC4-A35F-16EFF93664B8}"/>
              </a:ext>
            </a:extLst>
          </p:cNvPr>
          <p:cNvSpPr>
            <a:spLocks noGrp="1"/>
          </p:cNvSpPr>
          <p:nvPr>
            <p:ph sz="half" idx="1"/>
          </p:nvPr>
        </p:nvSpPr>
        <p:spPr/>
        <p:txBody>
          <a:bodyPr/>
          <a:lstStyle/>
          <a:p>
            <a:r>
              <a:rPr lang="en-US" dirty="0"/>
              <a:t>More complex system dynamics.</a:t>
            </a:r>
          </a:p>
          <a:p>
            <a:r>
              <a:rPr lang="en-US" dirty="0"/>
              <a:t>Larger grids.</a:t>
            </a:r>
          </a:p>
          <a:p>
            <a:r>
              <a:rPr lang="en-US" dirty="0"/>
              <a:t>Additional control actions.</a:t>
            </a:r>
          </a:p>
          <a:p>
            <a:r>
              <a:rPr lang="en-US" dirty="0"/>
              <a:t>Additional hybrid operation modes.</a:t>
            </a:r>
          </a:p>
          <a:p>
            <a:endParaRPr lang="en-US" dirty="0"/>
          </a:p>
        </p:txBody>
      </p:sp>
      <p:sp>
        <p:nvSpPr>
          <p:cNvPr id="8" name="Content Placeholder 7">
            <a:extLst>
              <a:ext uri="{FF2B5EF4-FFF2-40B4-BE49-F238E27FC236}">
                <a16:creationId xmlns:a16="http://schemas.microsoft.com/office/drawing/2014/main" id="{885EDB12-9406-731A-4833-8E3AE817C185}"/>
              </a:ext>
            </a:extLst>
          </p:cNvPr>
          <p:cNvSpPr>
            <a:spLocks noGrp="1"/>
          </p:cNvSpPr>
          <p:nvPr>
            <p:ph sz="half" idx="2"/>
          </p:nvPr>
        </p:nvSpPr>
        <p:spPr/>
        <p:txBody>
          <a:bodyPr/>
          <a:lstStyle/>
          <a:p>
            <a:r>
              <a:rPr lang="en-US" dirty="0"/>
              <a:t>Questions?</a:t>
            </a:r>
          </a:p>
          <a:p>
            <a:pPr lvl="1"/>
            <a:r>
              <a:rPr lang="en-US" dirty="0"/>
              <a:t>Email: </a:t>
            </a:r>
            <a:r>
              <a:rPr lang="en-US" dirty="0">
                <a:hlinkClick r:id="rId5"/>
              </a:rPr>
              <a:t>jadischke.2@wright.edu</a:t>
            </a:r>
            <a:endParaRPr lang="en-US" dirty="0"/>
          </a:p>
        </p:txBody>
      </p:sp>
      <p:pic>
        <p:nvPicPr>
          <p:cNvPr id="21" name="Audio 20">
            <a:hlinkClick r:id="" action="ppaction://media"/>
            <a:extLst>
              <a:ext uri="{FF2B5EF4-FFF2-40B4-BE49-F238E27FC236}">
                <a16:creationId xmlns:a16="http://schemas.microsoft.com/office/drawing/2014/main" id="{B317DF7C-012A-0328-EFC0-3AABADC2E63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1947" t="-125896" r="-261947" b="-125896"/>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85753612"/>
      </p:ext>
    </p:extLst>
  </p:cSld>
  <p:clrMapOvr>
    <a:masterClrMapping/>
  </p:clrMapOvr>
  <mc:AlternateContent xmlns:mc="http://schemas.openxmlformats.org/markup-compatibility/2006" xmlns:p14="http://schemas.microsoft.com/office/powerpoint/2010/main">
    <mc:Choice Requires="p14">
      <p:transition spd="slow" p14:dur="2000" advTm="47471"/>
    </mc:Choice>
    <mc:Fallback xmlns="">
      <p:transition spd="slow" advTm="4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98687-885B-21D0-BC01-7F8489F658CE}"/>
              </a:ext>
            </a:extLst>
          </p:cNvPr>
          <p:cNvSpPr>
            <a:spLocks noGrp="1"/>
          </p:cNvSpPr>
          <p:nvPr>
            <p:ph type="title"/>
          </p:nvPr>
        </p:nvSpPr>
        <p:spPr/>
        <p:txBody>
          <a:bodyPr/>
          <a:lstStyle/>
          <a:p>
            <a:r>
              <a:rPr lang="en-US" dirty="0"/>
              <a:t>Route Planning and Energy Management</a:t>
            </a:r>
          </a:p>
        </p:txBody>
      </p:sp>
      <p:sp>
        <p:nvSpPr>
          <p:cNvPr id="3" name="Content Placeholder 2">
            <a:extLst>
              <a:ext uri="{FF2B5EF4-FFF2-40B4-BE49-F238E27FC236}">
                <a16:creationId xmlns:a16="http://schemas.microsoft.com/office/drawing/2014/main" id="{45780BD4-23D0-81FB-D860-89CC6244A691}"/>
              </a:ext>
            </a:extLst>
          </p:cNvPr>
          <p:cNvSpPr>
            <a:spLocks noGrp="1"/>
          </p:cNvSpPr>
          <p:nvPr>
            <p:ph idx="1"/>
          </p:nvPr>
        </p:nvSpPr>
        <p:spPr>
          <a:xfrm>
            <a:off x="838200" y="1450109"/>
            <a:ext cx="10515600" cy="1750291"/>
          </a:xfrm>
        </p:spPr>
        <p:txBody>
          <a:bodyPr/>
          <a:lstStyle/>
          <a:p>
            <a:r>
              <a:rPr lang="en-US" dirty="0"/>
              <a:t>Hybrid Vehicle – Gas/Electric</a:t>
            </a:r>
          </a:p>
          <a:p>
            <a:r>
              <a:rPr lang="en-US" dirty="0"/>
              <a:t>Green Zone – Restrict Engine to be off</a:t>
            </a:r>
          </a:p>
          <a:p>
            <a:r>
              <a:rPr lang="en-US" dirty="0"/>
              <a:t>What is the Optimal Route/How to find it?</a:t>
            </a:r>
          </a:p>
        </p:txBody>
      </p:sp>
      <p:pic>
        <p:nvPicPr>
          <p:cNvPr id="5" name="Picture 4">
            <a:extLst>
              <a:ext uri="{FF2B5EF4-FFF2-40B4-BE49-F238E27FC236}">
                <a16:creationId xmlns:a16="http://schemas.microsoft.com/office/drawing/2014/main" id="{FC299B82-6723-C0C4-A11F-D5D1DDCA0418}"/>
              </a:ext>
            </a:extLst>
          </p:cNvPr>
          <p:cNvPicPr>
            <a:picLocks noChangeAspect="1"/>
          </p:cNvPicPr>
          <p:nvPr/>
        </p:nvPicPr>
        <p:blipFill>
          <a:blip r:embed="rId5"/>
          <a:stretch>
            <a:fillRect/>
          </a:stretch>
        </p:blipFill>
        <p:spPr>
          <a:xfrm>
            <a:off x="1219200" y="3200400"/>
            <a:ext cx="4876800" cy="3657600"/>
          </a:xfrm>
          <a:prstGeom prst="rect">
            <a:avLst/>
          </a:prstGeom>
        </p:spPr>
      </p:pic>
      <p:pic>
        <p:nvPicPr>
          <p:cNvPr id="7" name="Picture 6">
            <a:extLst>
              <a:ext uri="{FF2B5EF4-FFF2-40B4-BE49-F238E27FC236}">
                <a16:creationId xmlns:a16="http://schemas.microsoft.com/office/drawing/2014/main" id="{401002E7-B418-0E4E-339A-E69119483600}"/>
              </a:ext>
            </a:extLst>
          </p:cNvPr>
          <p:cNvPicPr>
            <a:picLocks noChangeAspect="1"/>
          </p:cNvPicPr>
          <p:nvPr/>
        </p:nvPicPr>
        <p:blipFill>
          <a:blip r:embed="rId6"/>
          <a:stretch>
            <a:fillRect/>
          </a:stretch>
        </p:blipFill>
        <p:spPr>
          <a:xfrm>
            <a:off x="6096000" y="3200400"/>
            <a:ext cx="4876800" cy="3657600"/>
          </a:xfrm>
          <a:prstGeom prst="rect">
            <a:avLst/>
          </a:prstGeom>
        </p:spPr>
      </p:pic>
      <p:pic>
        <p:nvPicPr>
          <p:cNvPr id="19" name="Audio 18">
            <a:hlinkClick r:id="" action="ppaction://media"/>
            <a:extLst>
              <a:ext uri="{FF2B5EF4-FFF2-40B4-BE49-F238E27FC236}">
                <a16:creationId xmlns:a16="http://schemas.microsoft.com/office/drawing/2014/main" id="{D977A1AC-CB83-4A55-B571-51275975F9E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1947" t="-125896" r="-261947" b="-125896"/>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6773396"/>
      </p:ext>
    </p:extLst>
  </p:cSld>
  <p:clrMapOvr>
    <a:masterClrMapping/>
  </p:clrMapOvr>
  <mc:AlternateContent xmlns:mc="http://schemas.openxmlformats.org/markup-compatibility/2006" xmlns:p14="http://schemas.microsoft.com/office/powerpoint/2010/main">
    <mc:Choice Requires="p14">
      <p:transition spd="slow" p14:dur="2000" advTm="75735"/>
    </mc:Choice>
    <mc:Fallback xmlns="">
      <p:transition spd="slow" advTm="75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BBCBE-2D63-1E3E-D928-11E2DE07BA2D}"/>
              </a:ext>
            </a:extLst>
          </p:cNvPr>
          <p:cNvSpPr>
            <a:spLocks noGrp="1"/>
          </p:cNvSpPr>
          <p:nvPr>
            <p:ph type="title"/>
          </p:nvPr>
        </p:nvSpPr>
        <p:spPr/>
        <p:txBody>
          <a:bodyPr/>
          <a:lstStyle/>
          <a:p>
            <a:r>
              <a:rPr lang="en-US" dirty="0"/>
              <a:t>Solution Algorithms</a:t>
            </a:r>
          </a:p>
        </p:txBody>
      </p:sp>
      <p:sp>
        <p:nvSpPr>
          <p:cNvPr id="7" name="Text Placeholder 6">
            <a:extLst>
              <a:ext uri="{FF2B5EF4-FFF2-40B4-BE49-F238E27FC236}">
                <a16:creationId xmlns:a16="http://schemas.microsoft.com/office/drawing/2014/main" id="{D81DE4D6-48F9-6669-C5FB-54BC5C11CFFB}"/>
              </a:ext>
            </a:extLst>
          </p:cNvPr>
          <p:cNvSpPr>
            <a:spLocks noGrp="1"/>
          </p:cNvSpPr>
          <p:nvPr>
            <p:ph type="body" idx="1"/>
          </p:nvPr>
        </p:nvSpPr>
        <p:spPr/>
        <p:txBody>
          <a:bodyPr/>
          <a:lstStyle/>
          <a:p>
            <a:r>
              <a:rPr lang="en-US" dirty="0"/>
              <a:t>Established Algorithms</a:t>
            </a:r>
          </a:p>
        </p:txBody>
      </p:sp>
      <p:sp>
        <p:nvSpPr>
          <p:cNvPr id="4" name="Content Placeholder 3">
            <a:extLst>
              <a:ext uri="{FF2B5EF4-FFF2-40B4-BE49-F238E27FC236}">
                <a16:creationId xmlns:a16="http://schemas.microsoft.com/office/drawing/2014/main" id="{BBED00F1-80F3-C378-B552-31D47F7221A1}"/>
              </a:ext>
            </a:extLst>
          </p:cNvPr>
          <p:cNvSpPr>
            <a:spLocks noGrp="1"/>
          </p:cNvSpPr>
          <p:nvPr>
            <p:ph sz="half" idx="2"/>
          </p:nvPr>
        </p:nvSpPr>
        <p:spPr/>
        <p:txBody>
          <a:bodyPr>
            <a:normAutofit/>
          </a:bodyPr>
          <a:lstStyle/>
          <a:p>
            <a:r>
              <a:rPr lang="en-US" dirty="0"/>
              <a:t>Q-Learning</a:t>
            </a:r>
          </a:p>
          <a:p>
            <a:pPr lvl="1"/>
            <a:endParaRPr lang="en-US" sz="1800" b="0" dirty="0"/>
          </a:p>
          <a:p>
            <a:pPr lvl="1"/>
            <a:endParaRPr lang="en-US" sz="1800" dirty="0"/>
          </a:p>
          <a:p>
            <a:pPr lvl="1"/>
            <a:endParaRPr lang="en-US" sz="1800" dirty="0"/>
          </a:p>
          <a:p>
            <a:pPr marL="457200" lvl="1" indent="0">
              <a:buNone/>
            </a:pPr>
            <a:endParaRPr lang="en-US" sz="1800" dirty="0"/>
          </a:p>
          <a:p>
            <a:r>
              <a:rPr lang="en-US" dirty="0"/>
              <a:t>Dynamic Programming</a:t>
            </a:r>
          </a:p>
          <a:p>
            <a:endParaRPr lang="en-US" dirty="0"/>
          </a:p>
          <a:p>
            <a:endParaRPr lang="en-US" dirty="0"/>
          </a:p>
          <a:p>
            <a:endParaRPr lang="en-US" dirty="0"/>
          </a:p>
          <a:p>
            <a:endParaRPr lang="en-US" dirty="0"/>
          </a:p>
          <a:p>
            <a:endParaRPr lang="en-US" dirty="0"/>
          </a:p>
        </p:txBody>
      </p:sp>
      <p:sp>
        <p:nvSpPr>
          <p:cNvPr id="8" name="Text Placeholder 7">
            <a:extLst>
              <a:ext uri="{FF2B5EF4-FFF2-40B4-BE49-F238E27FC236}">
                <a16:creationId xmlns:a16="http://schemas.microsoft.com/office/drawing/2014/main" id="{59B90815-C9C9-467C-6012-C1A4ED8175F1}"/>
              </a:ext>
            </a:extLst>
          </p:cNvPr>
          <p:cNvSpPr>
            <a:spLocks noGrp="1"/>
          </p:cNvSpPr>
          <p:nvPr>
            <p:ph type="body" sz="quarter" idx="3"/>
          </p:nvPr>
        </p:nvSpPr>
        <p:spPr/>
        <p:txBody>
          <a:bodyPr/>
          <a:lstStyle/>
          <a:p>
            <a:r>
              <a:rPr lang="en-US" dirty="0"/>
              <a:t>Proposed Algorithms</a:t>
            </a:r>
          </a:p>
        </p:txBody>
      </p:sp>
      <p:sp>
        <p:nvSpPr>
          <p:cNvPr id="15" name="Content Placeholder 14">
            <a:extLst>
              <a:ext uri="{FF2B5EF4-FFF2-40B4-BE49-F238E27FC236}">
                <a16:creationId xmlns:a16="http://schemas.microsoft.com/office/drawing/2014/main" id="{C5F96426-41FE-B89F-37FF-59952222D57C}"/>
              </a:ext>
            </a:extLst>
          </p:cNvPr>
          <p:cNvSpPr>
            <a:spLocks noGrp="1"/>
          </p:cNvSpPr>
          <p:nvPr>
            <p:ph sz="quarter" idx="4"/>
          </p:nvPr>
        </p:nvSpPr>
        <p:spPr/>
        <p:txBody>
          <a:bodyPr>
            <a:normAutofit/>
          </a:bodyPr>
          <a:lstStyle/>
          <a:p>
            <a:r>
              <a:rPr lang="en-US" dirty="0"/>
              <a:t>A*/Dijkstra’s</a:t>
            </a:r>
          </a:p>
        </p:txBody>
      </p:sp>
      <p:pic>
        <p:nvPicPr>
          <p:cNvPr id="17" name="Graphic 16" descr="Race Car with solid fill">
            <a:extLst>
              <a:ext uri="{FF2B5EF4-FFF2-40B4-BE49-F238E27FC236}">
                <a16:creationId xmlns:a16="http://schemas.microsoft.com/office/drawing/2014/main" id="{192AE96F-57E5-C075-615F-C442839500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00156" y="1814234"/>
            <a:ext cx="914400" cy="914400"/>
          </a:xfrm>
          <a:prstGeom prst="rect">
            <a:avLst/>
          </a:prstGeom>
        </p:spPr>
      </p:pic>
      <p:pic>
        <p:nvPicPr>
          <p:cNvPr id="19" name="Graphic 18" descr="Snail with solid fill">
            <a:extLst>
              <a:ext uri="{FF2B5EF4-FFF2-40B4-BE49-F238E27FC236}">
                <a16:creationId xmlns:a16="http://schemas.microsoft.com/office/drawing/2014/main" id="{ACF4C33F-8526-4637-42F1-5CD3EA3EA8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96373" y="1814234"/>
            <a:ext cx="914400" cy="914400"/>
          </a:xfrm>
          <a:prstGeom prst="rect">
            <a:avLst/>
          </a:prstGeom>
        </p:spPr>
      </p:pic>
      <p:grpSp>
        <p:nvGrpSpPr>
          <p:cNvPr id="34" name="Group 33">
            <a:extLst>
              <a:ext uri="{FF2B5EF4-FFF2-40B4-BE49-F238E27FC236}">
                <a16:creationId xmlns:a16="http://schemas.microsoft.com/office/drawing/2014/main" id="{41E1D179-AF21-A0C8-A468-5D7A793ADF27}"/>
              </a:ext>
            </a:extLst>
          </p:cNvPr>
          <p:cNvGrpSpPr/>
          <p:nvPr/>
        </p:nvGrpSpPr>
        <p:grpSpPr>
          <a:xfrm>
            <a:off x="1211474" y="3006726"/>
            <a:ext cx="3344092" cy="1106989"/>
            <a:chOff x="1436914" y="3006726"/>
            <a:chExt cx="3344092" cy="1106989"/>
          </a:xfrm>
        </p:grpSpPr>
        <p:sp>
          <p:nvSpPr>
            <p:cNvPr id="20" name="Rectangle 19">
              <a:extLst>
                <a:ext uri="{FF2B5EF4-FFF2-40B4-BE49-F238E27FC236}">
                  <a16:creationId xmlns:a16="http://schemas.microsoft.com/office/drawing/2014/main" id="{A5FB20B1-B6AE-0BB2-D52E-EE12FF11CEBA}"/>
                </a:ext>
              </a:extLst>
            </p:cNvPr>
            <p:cNvSpPr/>
            <p:nvPr/>
          </p:nvSpPr>
          <p:spPr>
            <a:xfrm>
              <a:off x="1436914" y="3006726"/>
              <a:ext cx="3344092" cy="1097280"/>
            </a:xfrm>
            <a:prstGeom prst="rect">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21" name="Rectangle 20">
              <a:extLst>
                <a:ext uri="{FF2B5EF4-FFF2-40B4-BE49-F238E27FC236}">
                  <a16:creationId xmlns:a16="http://schemas.microsoft.com/office/drawing/2014/main" id="{2742185F-B9BA-15A1-E5F2-178E04C3F760}"/>
                </a:ext>
              </a:extLst>
            </p:cNvPr>
            <p:cNvSpPr/>
            <p:nvPr/>
          </p:nvSpPr>
          <p:spPr>
            <a:xfrm>
              <a:off x="1989907" y="3558589"/>
              <a:ext cx="1119052" cy="555126"/>
            </a:xfrm>
            <a:prstGeom prst="rect">
              <a:avLst/>
            </a:prstGeom>
            <a:solidFill>
              <a:schemeClr val="accent3">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Agent</a:t>
              </a:r>
            </a:p>
          </p:txBody>
        </p:sp>
        <p:sp>
          <p:nvSpPr>
            <p:cNvPr id="22" name="TextBox 21">
              <a:extLst>
                <a:ext uri="{FF2B5EF4-FFF2-40B4-BE49-F238E27FC236}">
                  <a16:creationId xmlns:a16="http://schemas.microsoft.com/office/drawing/2014/main" id="{B8C636A7-7E3C-1645-2D02-E15F3E522B7B}"/>
                </a:ext>
              </a:extLst>
            </p:cNvPr>
            <p:cNvSpPr txBox="1"/>
            <p:nvPr/>
          </p:nvSpPr>
          <p:spPr>
            <a:xfrm>
              <a:off x="1988236" y="3012567"/>
              <a:ext cx="2241447" cy="369332"/>
            </a:xfrm>
            <a:prstGeom prst="rect">
              <a:avLst/>
            </a:prstGeom>
            <a:noFill/>
          </p:spPr>
          <p:txBody>
            <a:bodyPr wrap="square" rtlCol="0">
              <a:spAutoFit/>
            </a:bodyPr>
            <a:lstStyle/>
            <a:p>
              <a:pPr algn="ctr"/>
              <a:r>
                <a:rPr lang="en-US" dirty="0"/>
                <a:t>Environment</a:t>
              </a:r>
            </a:p>
          </p:txBody>
        </p:sp>
        <p:cxnSp>
          <p:nvCxnSpPr>
            <p:cNvPr id="24" name="Straight Arrow Connector 23">
              <a:extLst>
                <a:ext uri="{FF2B5EF4-FFF2-40B4-BE49-F238E27FC236}">
                  <a16:creationId xmlns:a16="http://schemas.microsoft.com/office/drawing/2014/main" id="{7CC5B54A-927D-8503-2DFD-9BEEB280E3FC}"/>
                </a:ext>
              </a:extLst>
            </p:cNvPr>
            <p:cNvCxnSpPr>
              <a:cxnSpLocks/>
              <a:stCxn id="21" idx="3"/>
            </p:cNvCxnSpPr>
            <p:nvPr/>
          </p:nvCxnSpPr>
          <p:spPr>
            <a:xfrm>
              <a:off x="3108959" y="3836152"/>
              <a:ext cx="418012" cy="0"/>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7200B48-A894-C193-34A0-E0F74B911A3F}"/>
                </a:ext>
              </a:extLst>
            </p:cNvPr>
            <p:cNvCxnSpPr>
              <a:cxnSpLocks/>
              <a:stCxn id="21" idx="1"/>
            </p:cNvCxnSpPr>
            <p:nvPr/>
          </p:nvCxnSpPr>
          <p:spPr>
            <a:xfrm flipH="1">
              <a:off x="1554480" y="3836152"/>
              <a:ext cx="435427" cy="0"/>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FE20D4A-AF55-3A11-15D0-B2DAD36C1699}"/>
                </a:ext>
              </a:extLst>
            </p:cNvPr>
            <p:cNvCxnSpPr/>
            <p:nvPr/>
          </p:nvCxnSpPr>
          <p:spPr>
            <a:xfrm flipV="1">
              <a:off x="4096373" y="3558589"/>
              <a:ext cx="0" cy="545417"/>
            </a:xfrm>
            <a:prstGeom prst="line">
              <a:avLst/>
            </a:prstGeom>
            <a:ln w="57150"/>
          </p:spPr>
          <p:style>
            <a:lnRef idx="1">
              <a:schemeClr val="dk1"/>
            </a:lnRef>
            <a:fillRef idx="0">
              <a:schemeClr val="dk1"/>
            </a:fillRef>
            <a:effectRef idx="0">
              <a:schemeClr val="dk1"/>
            </a:effectRef>
            <a:fontRef idx="minor">
              <a:schemeClr val="tx1"/>
            </a:fontRef>
          </p:style>
        </p:cxnSp>
        <p:sp>
          <p:nvSpPr>
            <p:cNvPr id="33" name="Isosceles Triangle 32">
              <a:extLst>
                <a:ext uri="{FF2B5EF4-FFF2-40B4-BE49-F238E27FC236}">
                  <a16:creationId xmlns:a16="http://schemas.microsoft.com/office/drawing/2014/main" id="{0432EB93-CFED-7D53-128F-90F0A885D71A}"/>
                </a:ext>
              </a:extLst>
            </p:cNvPr>
            <p:cNvSpPr/>
            <p:nvPr/>
          </p:nvSpPr>
          <p:spPr>
            <a:xfrm rot="5400000">
              <a:off x="4146481" y="3536205"/>
              <a:ext cx="313509" cy="358277"/>
            </a:xfrm>
            <a:prstGeom prs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F90AE552-56B3-9C38-78C4-2DAAA591FD43}"/>
              </a:ext>
            </a:extLst>
          </p:cNvPr>
          <p:cNvGrpSpPr/>
          <p:nvPr/>
        </p:nvGrpSpPr>
        <p:grpSpPr>
          <a:xfrm>
            <a:off x="6096000" y="3381899"/>
            <a:ext cx="5183188" cy="2640078"/>
            <a:chOff x="6096000" y="3381899"/>
            <a:chExt cx="5183188" cy="2640078"/>
          </a:xfrm>
        </p:grpSpPr>
        <p:grpSp>
          <p:nvGrpSpPr>
            <p:cNvPr id="45" name="Group 44">
              <a:extLst>
                <a:ext uri="{FF2B5EF4-FFF2-40B4-BE49-F238E27FC236}">
                  <a16:creationId xmlns:a16="http://schemas.microsoft.com/office/drawing/2014/main" id="{A902A4CA-F0E6-CCE5-D56E-A4BC6BD1D3ED}"/>
                </a:ext>
              </a:extLst>
            </p:cNvPr>
            <p:cNvGrpSpPr/>
            <p:nvPr/>
          </p:nvGrpSpPr>
          <p:grpSpPr>
            <a:xfrm>
              <a:off x="6096000" y="3381899"/>
              <a:ext cx="5183188" cy="1106989"/>
              <a:chOff x="1436914" y="3006726"/>
              <a:chExt cx="5183188" cy="1106989"/>
            </a:xfrm>
          </p:grpSpPr>
          <p:sp>
            <p:nvSpPr>
              <p:cNvPr id="46" name="Rectangle 45">
                <a:extLst>
                  <a:ext uri="{FF2B5EF4-FFF2-40B4-BE49-F238E27FC236}">
                    <a16:creationId xmlns:a16="http://schemas.microsoft.com/office/drawing/2014/main" id="{CF5619CF-B620-A48E-AA7B-EA3F6326BD29}"/>
                  </a:ext>
                </a:extLst>
              </p:cNvPr>
              <p:cNvSpPr/>
              <p:nvPr/>
            </p:nvSpPr>
            <p:spPr>
              <a:xfrm>
                <a:off x="1436914" y="3006726"/>
                <a:ext cx="5183188" cy="1097280"/>
              </a:xfrm>
              <a:prstGeom prst="rect">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15D3E72D-B5A1-4A3C-06DD-91FFEE2EB968}"/>
                      </a:ext>
                    </a:extLst>
                  </p:cNvPr>
                  <p:cNvSpPr/>
                  <p:nvPr/>
                </p:nvSpPr>
                <p:spPr>
                  <a:xfrm>
                    <a:off x="2734489" y="3558589"/>
                    <a:ext cx="557784" cy="555126"/>
                  </a:xfrm>
                  <a:prstGeom prst="rect">
                    <a:avLst/>
                  </a:prstGeom>
                  <a:solidFill>
                    <a:schemeClr val="accent3">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𝑥</m:t>
                              </m:r>
                            </m:e>
                            <m:sub>
                              <m:r>
                                <a:rPr lang="en-US" sz="2400" b="0" i="1" smtClean="0">
                                  <a:solidFill>
                                    <a:schemeClr val="bg1"/>
                                  </a:solidFill>
                                  <a:latin typeface="Cambria Math" panose="02040503050406030204" pitchFamily="18" charset="0"/>
                                </a:rPr>
                                <m:t>𝑘</m:t>
                              </m:r>
                            </m:sub>
                          </m:sSub>
                        </m:oMath>
                      </m:oMathPara>
                    </a14:m>
                    <a:endParaRPr lang="en-US" sz="2400" dirty="0">
                      <a:solidFill>
                        <a:schemeClr val="bg1"/>
                      </a:solidFill>
                    </a:endParaRPr>
                  </a:p>
                </p:txBody>
              </p:sp>
            </mc:Choice>
            <mc:Fallback xmlns="">
              <p:sp>
                <p:nvSpPr>
                  <p:cNvPr id="47" name="Rectangle 46">
                    <a:extLst>
                      <a:ext uri="{FF2B5EF4-FFF2-40B4-BE49-F238E27FC236}">
                        <a16:creationId xmlns:a16="http://schemas.microsoft.com/office/drawing/2014/main" id="{15D3E72D-B5A1-4A3C-06DD-91FFEE2EB968}"/>
                      </a:ext>
                    </a:extLst>
                  </p:cNvPr>
                  <p:cNvSpPr>
                    <a:spLocks noRot="1" noChangeAspect="1" noMove="1" noResize="1" noEditPoints="1" noAdjustHandles="1" noChangeArrowheads="1" noChangeShapeType="1" noTextEdit="1"/>
                  </p:cNvSpPr>
                  <p:nvPr/>
                </p:nvSpPr>
                <p:spPr>
                  <a:xfrm>
                    <a:off x="2734489" y="3558589"/>
                    <a:ext cx="557784" cy="555126"/>
                  </a:xfrm>
                  <a:prstGeom prst="rect">
                    <a:avLst/>
                  </a:prstGeom>
                  <a:blipFill>
                    <a:blip r:embed="rId9"/>
                    <a:stretch>
                      <a:fillRect/>
                    </a:stretch>
                  </a:blipFill>
                  <a:ln>
                    <a:solidFill>
                      <a:schemeClr val="bg2">
                        <a:lumMod val="10000"/>
                      </a:schemeClr>
                    </a:solidFill>
                  </a:ln>
                </p:spPr>
                <p:txBody>
                  <a:bodyPr/>
                  <a:lstStyle/>
                  <a:p>
                    <a:r>
                      <a:rPr lang="en-US">
                        <a:noFill/>
                      </a:rPr>
                      <a:t> </a:t>
                    </a:r>
                  </a:p>
                </p:txBody>
              </p:sp>
            </mc:Fallback>
          </mc:AlternateContent>
          <p:sp>
            <p:nvSpPr>
              <p:cNvPr id="48" name="TextBox 47">
                <a:extLst>
                  <a:ext uri="{FF2B5EF4-FFF2-40B4-BE49-F238E27FC236}">
                    <a16:creationId xmlns:a16="http://schemas.microsoft.com/office/drawing/2014/main" id="{4E1E3A58-2B16-0B5E-5C88-E83FAF3BDE42}"/>
                  </a:ext>
                </a:extLst>
              </p:cNvPr>
              <p:cNvSpPr txBox="1"/>
              <p:nvPr/>
            </p:nvSpPr>
            <p:spPr>
              <a:xfrm>
                <a:off x="1988236" y="3012567"/>
                <a:ext cx="2241447" cy="369332"/>
              </a:xfrm>
              <a:prstGeom prst="rect">
                <a:avLst/>
              </a:prstGeom>
              <a:noFill/>
            </p:spPr>
            <p:txBody>
              <a:bodyPr wrap="square" rtlCol="0">
                <a:spAutoFit/>
              </a:bodyPr>
              <a:lstStyle/>
              <a:p>
                <a:pPr algn="ctr"/>
                <a:r>
                  <a:rPr lang="en-US" dirty="0"/>
                  <a:t>Environment</a:t>
                </a:r>
              </a:p>
            </p:txBody>
          </p:sp>
          <p:cxnSp>
            <p:nvCxnSpPr>
              <p:cNvPr id="49" name="Straight Arrow Connector 48">
                <a:extLst>
                  <a:ext uri="{FF2B5EF4-FFF2-40B4-BE49-F238E27FC236}">
                    <a16:creationId xmlns:a16="http://schemas.microsoft.com/office/drawing/2014/main" id="{210730E1-D8B8-5FB8-3698-2F884304E0B8}"/>
                  </a:ext>
                </a:extLst>
              </p:cNvPr>
              <p:cNvCxnSpPr>
                <a:cxnSpLocks/>
                <a:stCxn id="47" idx="3"/>
              </p:cNvCxnSpPr>
              <p:nvPr/>
            </p:nvCxnSpPr>
            <p:spPr>
              <a:xfrm>
                <a:off x="3292273" y="3836152"/>
                <a:ext cx="487247"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E91A6FC-AF7E-8AA4-BF40-F3272602D013}"/>
                  </a:ext>
                </a:extLst>
              </p:cNvPr>
              <p:cNvCxnSpPr>
                <a:cxnSpLocks/>
                <a:stCxn id="47" idx="1"/>
              </p:cNvCxnSpPr>
              <p:nvPr/>
            </p:nvCxnSpPr>
            <p:spPr>
              <a:xfrm flipH="1">
                <a:off x="2299062" y="3836152"/>
                <a:ext cx="435427" cy="0"/>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4C5D602-0063-CC11-4A7F-33793FFEF6C7}"/>
                  </a:ext>
                </a:extLst>
              </p:cNvPr>
              <p:cNvCxnSpPr/>
              <p:nvPr/>
            </p:nvCxnSpPr>
            <p:spPr>
              <a:xfrm flipV="1">
                <a:off x="6109471" y="3558589"/>
                <a:ext cx="0" cy="545417"/>
              </a:xfrm>
              <a:prstGeom prst="line">
                <a:avLst/>
              </a:prstGeom>
              <a:ln w="57150"/>
            </p:spPr>
            <p:style>
              <a:lnRef idx="1">
                <a:schemeClr val="dk1"/>
              </a:lnRef>
              <a:fillRef idx="0">
                <a:schemeClr val="dk1"/>
              </a:fillRef>
              <a:effectRef idx="0">
                <a:schemeClr val="dk1"/>
              </a:effectRef>
              <a:fontRef idx="minor">
                <a:schemeClr val="tx1"/>
              </a:fontRef>
            </p:style>
          </p:cxnSp>
          <p:sp>
            <p:nvSpPr>
              <p:cNvPr id="52" name="Isosceles Triangle 51">
                <a:extLst>
                  <a:ext uri="{FF2B5EF4-FFF2-40B4-BE49-F238E27FC236}">
                    <a16:creationId xmlns:a16="http://schemas.microsoft.com/office/drawing/2014/main" id="{B0EC5AAA-F546-3126-54B5-862FA2402570}"/>
                  </a:ext>
                </a:extLst>
              </p:cNvPr>
              <p:cNvSpPr/>
              <p:nvPr/>
            </p:nvSpPr>
            <p:spPr>
              <a:xfrm rot="5400000">
                <a:off x="6159579" y="3536205"/>
                <a:ext cx="313509" cy="358277"/>
              </a:xfrm>
              <a:prstGeom prs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6F281CB1-A792-83A4-B9F6-3FEEB41E3574}"/>
                    </a:ext>
                  </a:extLst>
                </p:cNvPr>
                <p:cNvSpPr/>
                <p:nvPr/>
              </p:nvSpPr>
              <p:spPr>
                <a:xfrm>
                  <a:off x="8438606" y="3918723"/>
                  <a:ext cx="557784" cy="555126"/>
                </a:xfrm>
                <a:prstGeom prst="rect">
                  <a:avLst/>
                </a:prstGeom>
                <a:noFill/>
                <a:ln w="571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𝑥</m:t>
                            </m:r>
                          </m:e>
                          <m:sub>
                            <m:r>
                              <a:rPr lang="en-US" sz="2400" b="0" i="1" smtClean="0">
                                <a:solidFill>
                                  <a:schemeClr val="tx1"/>
                                </a:solidFill>
                                <a:latin typeface="Cambria Math" panose="02040503050406030204" pitchFamily="18" charset="0"/>
                              </a:rPr>
                              <m:t>2</m:t>
                            </m:r>
                          </m:sub>
                        </m:sSub>
                      </m:oMath>
                    </m:oMathPara>
                  </a14:m>
                  <a:endParaRPr lang="en-US" sz="2400" dirty="0">
                    <a:solidFill>
                      <a:schemeClr val="bg1"/>
                    </a:solidFill>
                  </a:endParaRPr>
                </a:p>
              </p:txBody>
            </p:sp>
          </mc:Choice>
          <mc:Fallback xmlns="">
            <p:sp>
              <p:nvSpPr>
                <p:cNvPr id="54" name="Rectangle 53">
                  <a:extLst>
                    <a:ext uri="{FF2B5EF4-FFF2-40B4-BE49-F238E27FC236}">
                      <a16:creationId xmlns:a16="http://schemas.microsoft.com/office/drawing/2014/main" id="{6F281CB1-A792-83A4-B9F6-3FEEB41E3574}"/>
                    </a:ext>
                  </a:extLst>
                </p:cNvPr>
                <p:cNvSpPr>
                  <a:spLocks noRot="1" noChangeAspect="1" noMove="1" noResize="1" noEditPoints="1" noAdjustHandles="1" noChangeArrowheads="1" noChangeShapeType="1" noTextEdit="1"/>
                </p:cNvSpPr>
                <p:nvPr/>
              </p:nvSpPr>
              <p:spPr>
                <a:xfrm>
                  <a:off x="8438606" y="3918723"/>
                  <a:ext cx="557784" cy="555126"/>
                </a:xfrm>
                <a:prstGeom prst="rect">
                  <a:avLst/>
                </a:prstGeom>
                <a:blipFill>
                  <a:blip r:embed="rId10"/>
                  <a:stretch>
                    <a:fillRect/>
                  </a:stretch>
                </a:blipFill>
                <a:ln w="57150">
                  <a:solidFill>
                    <a:srgbClr val="00B050"/>
                  </a:solidFill>
                  <a:prstDash val="sysDo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0DA013B0-C6A7-4066-685A-48AB9C80BE5E}"/>
                    </a:ext>
                  </a:extLst>
                </p:cNvPr>
                <p:cNvSpPr/>
                <p:nvPr/>
              </p:nvSpPr>
              <p:spPr>
                <a:xfrm>
                  <a:off x="6396801" y="3928907"/>
                  <a:ext cx="557784" cy="555126"/>
                </a:xfrm>
                <a:prstGeom prst="rect">
                  <a:avLst/>
                </a:prstGeom>
                <a:noFill/>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𝑥</m:t>
                            </m:r>
                          </m:e>
                          <m:sub>
                            <m:r>
                              <a:rPr lang="en-US" sz="2400" b="0" i="1" smtClean="0">
                                <a:solidFill>
                                  <a:schemeClr val="tx1"/>
                                </a:solidFill>
                                <a:latin typeface="Cambria Math" panose="02040503050406030204" pitchFamily="18" charset="0"/>
                              </a:rPr>
                              <m:t>1</m:t>
                            </m:r>
                          </m:sub>
                        </m:sSub>
                      </m:oMath>
                    </m:oMathPara>
                  </a14:m>
                  <a:endParaRPr lang="en-US" sz="2400" dirty="0">
                    <a:solidFill>
                      <a:schemeClr val="bg1"/>
                    </a:solidFill>
                  </a:endParaRPr>
                </a:p>
              </p:txBody>
            </p:sp>
          </mc:Choice>
          <mc:Fallback xmlns="">
            <p:sp>
              <p:nvSpPr>
                <p:cNvPr id="56" name="Rectangle 55">
                  <a:extLst>
                    <a:ext uri="{FF2B5EF4-FFF2-40B4-BE49-F238E27FC236}">
                      <a16:creationId xmlns:a16="http://schemas.microsoft.com/office/drawing/2014/main" id="{0DA013B0-C6A7-4066-685A-48AB9C80BE5E}"/>
                    </a:ext>
                  </a:extLst>
                </p:cNvPr>
                <p:cNvSpPr>
                  <a:spLocks noRot="1" noChangeAspect="1" noMove="1" noResize="1" noEditPoints="1" noAdjustHandles="1" noChangeArrowheads="1" noChangeShapeType="1" noTextEdit="1"/>
                </p:cNvSpPr>
                <p:nvPr/>
              </p:nvSpPr>
              <p:spPr>
                <a:xfrm>
                  <a:off x="6396801" y="3928907"/>
                  <a:ext cx="557784" cy="555126"/>
                </a:xfrm>
                <a:prstGeom prst="rect">
                  <a:avLst/>
                </a:prstGeom>
                <a:blipFill>
                  <a:blip r:embed="rId11"/>
                  <a:stretch>
                    <a:fillRect/>
                  </a:stretch>
                </a:blipFill>
                <a:ln w="57150">
                  <a:solidFill>
                    <a:schemeClr val="tx1"/>
                  </a:solidFill>
                  <a:prstDash val="sysDot"/>
                </a:ln>
              </p:spPr>
              <p:txBody>
                <a:bodyPr/>
                <a:lstStyle/>
                <a:p>
                  <a:r>
                    <a:rPr lang="en-US">
                      <a:noFill/>
                    </a:rPr>
                    <a:t> </a:t>
                  </a:r>
                </a:p>
              </p:txBody>
            </p:sp>
          </mc:Fallback>
        </mc:AlternateContent>
        <p:cxnSp>
          <p:nvCxnSpPr>
            <p:cNvPr id="58" name="Straight Connector 57">
              <a:extLst>
                <a:ext uri="{FF2B5EF4-FFF2-40B4-BE49-F238E27FC236}">
                  <a16:creationId xmlns:a16="http://schemas.microsoft.com/office/drawing/2014/main" id="{EEB1EE16-8A8B-4B98-6266-7E320F955830}"/>
                </a:ext>
              </a:extLst>
            </p:cNvPr>
            <p:cNvCxnSpPr>
              <a:cxnSpLocks/>
              <a:stCxn id="56" idx="2"/>
            </p:cNvCxnSpPr>
            <p:nvPr/>
          </p:nvCxnSpPr>
          <p:spPr>
            <a:xfrm>
              <a:off x="6675693" y="4484033"/>
              <a:ext cx="0" cy="1537944"/>
            </a:xfrm>
            <a:prstGeom prst="line">
              <a:avLst/>
            </a:prstGeom>
            <a:ln w="57150"/>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EA097D95-AAB3-80FC-666F-4B2B35D4C633}"/>
                </a:ext>
              </a:extLst>
            </p:cNvPr>
            <p:cNvCxnSpPr>
              <a:cxnSpLocks/>
            </p:cNvCxnSpPr>
            <p:nvPr/>
          </p:nvCxnSpPr>
          <p:spPr>
            <a:xfrm>
              <a:off x="10768557" y="4480753"/>
              <a:ext cx="0" cy="1537944"/>
            </a:xfrm>
            <a:prstGeom prst="line">
              <a:avLst/>
            </a:prstGeom>
            <a:ln w="57150"/>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295A6C53-FB5C-F120-BBB4-D3B9BF43276F}"/>
                </a:ext>
              </a:extLst>
            </p:cNvPr>
            <p:cNvCxnSpPr>
              <a:cxnSpLocks/>
            </p:cNvCxnSpPr>
            <p:nvPr/>
          </p:nvCxnSpPr>
          <p:spPr>
            <a:xfrm>
              <a:off x="8717906" y="4476626"/>
              <a:ext cx="0" cy="743780"/>
            </a:xfrm>
            <a:prstGeom prst="line">
              <a:avLst/>
            </a:prstGeom>
            <a:ln w="57150"/>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id="{CFABB952-1316-6B3F-98D9-ACD3DA7DFE6B}"/>
                </a:ext>
              </a:extLst>
            </p:cNvPr>
            <p:cNvCxnSpPr/>
            <p:nvPr/>
          </p:nvCxnSpPr>
          <p:spPr>
            <a:xfrm>
              <a:off x="6675693" y="5747657"/>
              <a:ext cx="4092864"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C87D899F-954C-E0A8-066A-28E90842A189}"/>
                    </a:ext>
                  </a:extLst>
                </p:cNvPr>
                <p:cNvSpPr txBox="1"/>
                <p:nvPr/>
              </p:nvSpPr>
              <p:spPr>
                <a:xfrm>
                  <a:off x="8294914" y="5333591"/>
                  <a:ext cx="87520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m:oMathPara>
                  </a14:m>
                  <a:endParaRPr lang="en-US" dirty="0"/>
                </a:p>
              </p:txBody>
            </p:sp>
          </mc:Choice>
          <mc:Fallback xmlns="">
            <p:sp>
              <p:nvSpPr>
                <p:cNvPr id="65" name="TextBox 64">
                  <a:extLst>
                    <a:ext uri="{FF2B5EF4-FFF2-40B4-BE49-F238E27FC236}">
                      <a16:creationId xmlns:a16="http://schemas.microsoft.com/office/drawing/2014/main" id="{C87D899F-954C-E0A8-066A-28E90842A189}"/>
                    </a:ext>
                  </a:extLst>
                </p:cNvPr>
                <p:cNvSpPr txBox="1">
                  <a:spLocks noRot="1" noChangeAspect="1" noMove="1" noResize="1" noEditPoints="1" noAdjustHandles="1" noChangeArrowheads="1" noChangeShapeType="1" noTextEdit="1"/>
                </p:cNvSpPr>
                <p:nvPr/>
              </p:nvSpPr>
              <p:spPr>
                <a:xfrm>
                  <a:off x="8294914" y="5333591"/>
                  <a:ext cx="875208" cy="369332"/>
                </a:xfrm>
                <a:prstGeom prst="rect">
                  <a:avLst/>
                </a:prstGeom>
                <a:blipFill>
                  <a:blip r:embed="rId12"/>
                  <a:stretch>
                    <a:fillRect b="-11475"/>
                  </a:stretch>
                </a:blipFill>
              </p:spPr>
              <p:txBody>
                <a:bodyPr/>
                <a:lstStyle/>
                <a:p>
                  <a:r>
                    <a:rPr lang="en-US">
                      <a:noFill/>
                    </a:rPr>
                    <a:t> </a:t>
                  </a:r>
                </a:p>
              </p:txBody>
            </p:sp>
          </mc:Fallback>
        </mc:AlternateContent>
        <p:cxnSp>
          <p:nvCxnSpPr>
            <p:cNvPr id="66" name="Straight Arrow Connector 65">
              <a:extLst>
                <a:ext uri="{FF2B5EF4-FFF2-40B4-BE49-F238E27FC236}">
                  <a16:creationId xmlns:a16="http://schemas.microsoft.com/office/drawing/2014/main" id="{0C833395-97C4-9AA3-094D-88C175BF7376}"/>
                </a:ext>
              </a:extLst>
            </p:cNvPr>
            <p:cNvCxnSpPr>
              <a:cxnSpLocks/>
            </p:cNvCxnSpPr>
            <p:nvPr/>
          </p:nvCxnSpPr>
          <p:spPr>
            <a:xfrm>
              <a:off x="8717906" y="5028790"/>
              <a:ext cx="2046432"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8048F913-5142-507B-5749-2BC74B3EAB9F}"/>
                    </a:ext>
                  </a:extLst>
                </p:cNvPr>
                <p:cNvSpPr txBox="1"/>
                <p:nvPr/>
              </p:nvSpPr>
              <p:spPr>
                <a:xfrm>
                  <a:off x="9288136" y="4663039"/>
                  <a:ext cx="87520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m:oMathPara>
                  </a14:m>
                  <a:endParaRPr lang="en-US" dirty="0"/>
                </a:p>
              </p:txBody>
            </p:sp>
          </mc:Choice>
          <mc:Fallback xmlns="">
            <p:sp>
              <p:nvSpPr>
                <p:cNvPr id="68" name="TextBox 67">
                  <a:extLst>
                    <a:ext uri="{FF2B5EF4-FFF2-40B4-BE49-F238E27FC236}">
                      <a16:creationId xmlns:a16="http://schemas.microsoft.com/office/drawing/2014/main" id="{8048F913-5142-507B-5749-2BC74B3EAB9F}"/>
                    </a:ext>
                  </a:extLst>
                </p:cNvPr>
                <p:cNvSpPr txBox="1">
                  <a:spLocks noRot="1" noChangeAspect="1" noMove="1" noResize="1" noEditPoints="1" noAdjustHandles="1" noChangeArrowheads="1" noChangeShapeType="1" noTextEdit="1"/>
                </p:cNvSpPr>
                <p:nvPr/>
              </p:nvSpPr>
              <p:spPr>
                <a:xfrm>
                  <a:off x="9288136" y="4663039"/>
                  <a:ext cx="875208" cy="369332"/>
                </a:xfrm>
                <a:prstGeom prst="rect">
                  <a:avLst/>
                </a:prstGeom>
                <a:blipFill>
                  <a:blip r:embed="rId13"/>
                  <a:stretch>
                    <a:fillRect b="-11475"/>
                  </a:stretch>
                </a:blipFill>
              </p:spPr>
              <p:txBody>
                <a:bodyPr/>
                <a:lstStyle/>
                <a:p>
                  <a:r>
                    <a:rPr lang="en-US">
                      <a:noFill/>
                    </a:rPr>
                    <a:t> </a:t>
                  </a:r>
                </a:p>
              </p:txBody>
            </p:sp>
          </mc:Fallback>
        </mc:AlternateContent>
      </p:grpSp>
      <p:grpSp>
        <p:nvGrpSpPr>
          <p:cNvPr id="80" name="Group 79">
            <a:extLst>
              <a:ext uri="{FF2B5EF4-FFF2-40B4-BE49-F238E27FC236}">
                <a16:creationId xmlns:a16="http://schemas.microsoft.com/office/drawing/2014/main" id="{15020F4B-2E44-7E59-8ADF-ECF7904C798B}"/>
              </a:ext>
            </a:extLst>
          </p:cNvPr>
          <p:cNvGrpSpPr/>
          <p:nvPr/>
        </p:nvGrpSpPr>
        <p:grpSpPr>
          <a:xfrm>
            <a:off x="1329040" y="4789413"/>
            <a:ext cx="3013594" cy="1761304"/>
            <a:chOff x="1291634" y="4900425"/>
            <a:chExt cx="3013594" cy="1761304"/>
          </a:xfrm>
        </p:grpSpPr>
        <p:sp>
          <p:nvSpPr>
            <p:cNvPr id="72" name="Rectangle 71">
              <a:extLst>
                <a:ext uri="{FF2B5EF4-FFF2-40B4-BE49-F238E27FC236}">
                  <a16:creationId xmlns:a16="http://schemas.microsoft.com/office/drawing/2014/main" id="{F7DD835B-3820-B3F7-2C2E-16B16A76FFE2}"/>
                </a:ext>
              </a:extLst>
            </p:cNvPr>
            <p:cNvSpPr/>
            <p:nvPr/>
          </p:nvSpPr>
          <p:spPr>
            <a:xfrm>
              <a:off x="3662744" y="6003681"/>
              <a:ext cx="642484" cy="640080"/>
            </a:xfrm>
            <a:prstGeom prst="rect">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grpSp>
          <p:nvGrpSpPr>
            <p:cNvPr id="44" name="Group 43">
              <a:extLst>
                <a:ext uri="{FF2B5EF4-FFF2-40B4-BE49-F238E27FC236}">
                  <a16:creationId xmlns:a16="http://schemas.microsoft.com/office/drawing/2014/main" id="{DA7D42BC-0368-0647-6B5F-E46D232EC672}"/>
                </a:ext>
              </a:extLst>
            </p:cNvPr>
            <p:cNvGrpSpPr/>
            <p:nvPr/>
          </p:nvGrpSpPr>
          <p:grpSpPr>
            <a:xfrm>
              <a:off x="1291634" y="4900425"/>
              <a:ext cx="3011601" cy="1756600"/>
              <a:chOff x="836612" y="4900425"/>
              <a:chExt cx="3011601" cy="1756600"/>
            </a:xfrm>
          </p:grpSpPr>
          <p:sp>
            <p:nvSpPr>
              <p:cNvPr id="35" name="Rectangle 34">
                <a:extLst>
                  <a:ext uri="{FF2B5EF4-FFF2-40B4-BE49-F238E27FC236}">
                    <a16:creationId xmlns:a16="http://schemas.microsoft.com/office/drawing/2014/main" id="{BD8CC584-9D70-537E-4703-46CC142C442A}"/>
                  </a:ext>
                </a:extLst>
              </p:cNvPr>
              <p:cNvSpPr/>
              <p:nvPr/>
            </p:nvSpPr>
            <p:spPr>
              <a:xfrm>
                <a:off x="836612" y="4918393"/>
                <a:ext cx="642484" cy="640080"/>
              </a:xfrm>
              <a:prstGeom prst="rect">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36" name="Straight Connector 35">
                <a:extLst>
                  <a:ext uri="{FF2B5EF4-FFF2-40B4-BE49-F238E27FC236}">
                    <a16:creationId xmlns:a16="http://schemas.microsoft.com/office/drawing/2014/main" id="{A2994275-C9F5-9815-6C4E-30A06FD9C593}"/>
                  </a:ext>
                </a:extLst>
              </p:cNvPr>
              <p:cNvCxnSpPr/>
              <p:nvPr/>
            </p:nvCxnSpPr>
            <p:spPr>
              <a:xfrm flipV="1">
                <a:off x="1001269" y="5020082"/>
                <a:ext cx="0" cy="545417"/>
              </a:xfrm>
              <a:prstGeom prst="line">
                <a:avLst/>
              </a:prstGeom>
              <a:ln w="57150"/>
            </p:spPr>
            <p:style>
              <a:lnRef idx="1">
                <a:schemeClr val="dk1"/>
              </a:lnRef>
              <a:fillRef idx="0">
                <a:schemeClr val="dk1"/>
              </a:fillRef>
              <a:effectRef idx="0">
                <a:schemeClr val="dk1"/>
              </a:effectRef>
              <a:fontRef idx="minor">
                <a:schemeClr val="tx1"/>
              </a:fontRef>
            </p:style>
          </p:cxnSp>
          <p:sp>
            <p:nvSpPr>
              <p:cNvPr id="37" name="Isosceles Triangle 36">
                <a:extLst>
                  <a:ext uri="{FF2B5EF4-FFF2-40B4-BE49-F238E27FC236}">
                    <a16:creationId xmlns:a16="http://schemas.microsoft.com/office/drawing/2014/main" id="{4D97AE71-2813-6A0A-ACA2-5D78D6C901CC}"/>
                  </a:ext>
                </a:extLst>
              </p:cNvPr>
              <p:cNvSpPr/>
              <p:nvPr/>
            </p:nvSpPr>
            <p:spPr>
              <a:xfrm rot="5400000">
                <a:off x="1051377" y="4997698"/>
                <a:ext cx="313509" cy="358277"/>
              </a:xfrm>
              <a:prstGeom prs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6BAA7F84-4FA0-3738-00FE-B5E9C1DB8998}"/>
                  </a:ext>
                </a:extLst>
              </p:cNvPr>
              <p:cNvCxnSpPr>
                <a:cxnSpLocks/>
              </p:cNvCxnSpPr>
              <p:nvPr/>
            </p:nvCxnSpPr>
            <p:spPr>
              <a:xfrm>
                <a:off x="1554480" y="5220406"/>
                <a:ext cx="418012" cy="0"/>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C3CC498D-DD4D-0707-B357-AB847503F2B1}"/>
                  </a:ext>
                </a:extLst>
              </p:cNvPr>
              <p:cNvSpPr/>
              <p:nvPr/>
            </p:nvSpPr>
            <p:spPr>
              <a:xfrm>
                <a:off x="1989907" y="4906052"/>
                <a:ext cx="642484" cy="640080"/>
              </a:xfrm>
              <a:prstGeom prst="rect">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40" name="Rectangle 39">
                <a:extLst>
                  <a:ext uri="{FF2B5EF4-FFF2-40B4-BE49-F238E27FC236}">
                    <a16:creationId xmlns:a16="http://schemas.microsoft.com/office/drawing/2014/main" id="{90FA349F-0C7C-76C2-EB60-D70F365E3F1C}"/>
                  </a:ext>
                </a:extLst>
              </p:cNvPr>
              <p:cNvSpPr/>
              <p:nvPr/>
            </p:nvSpPr>
            <p:spPr>
              <a:xfrm>
                <a:off x="3205729" y="4900425"/>
                <a:ext cx="642484" cy="640080"/>
              </a:xfrm>
              <a:prstGeom prst="rect">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41" name="Straight Arrow Connector 40">
                <a:extLst>
                  <a:ext uri="{FF2B5EF4-FFF2-40B4-BE49-F238E27FC236}">
                    <a16:creationId xmlns:a16="http://schemas.microsoft.com/office/drawing/2014/main" id="{8EF50CBB-7F31-BEE2-3075-E1AF7C616832}"/>
                  </a:ext>
                </a:extLst>
              </p:cNvPr>
              <p:cNvCxnSpPr>
                <a:cxnSpLocks/>
              </p:cNvCxnSpPr>
              <p:nvPr/>
            </p:nvCxnSpPr>
            <p:spPr>
              <a:xfrm>
                <a:off x="2735465" y="5220406"/>
                <a:ext cx="418012" cy="0"/>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7925B2-AA13-4246-F261-2C758D78B16C}"/>
                  </a:ext>
                </a:extLst>
              </p:cNvPr>
              <p:cNvCxnSpPr/>
              <p:nvPr/>
            </p:nvCxnSpPr>
            <p:spPr>
              <a:xfrm flipV="1">
                <a:off x="3421132" y="6111608"/>
                <a:ext cx="0" cy="545417"/>
              </a:xfrm>
              <a:prstGeom prst="line">
                <a:avLst/>
              </a:prstGeom>
              <a:ln w="57150"/>
            </p:spPr>
            <p:style>
              <a:lnRef idx="1">
                <a:schemeClr val="dk1"/>
              </a:lnRef>
              <a:fillRef idx="0">
                <a:schemeClr val="dk1"/>
              </a:fillRef>
              <a:effectRef idx="0">
                <a:schemeClr val="dk1"/>
              </a:effectRef>
              <a:fontRef idx="minor">
                <a:schemeClr val="tx1"/>
              </a:fontRef>
            </p:style>
          </p:cxnSp>
          <p:sp>
            <p:nvSpPr>
              <p:cNvPr id="43" name="Isosceles Triangle 42">
                <a:extLst>
                  <a:ext uri="{FF2B5EF4-FFF2-40B4-BE49-F238E27FC236}">
                    <a16:creationId xmlns:a16="http://schemas.microsoft.com/office/drawing/2014/main" id="{00EDC0E9-92CD-8FD8-2355-D1B3C23FFE7A}"/>
                  </a:ext>
                </a:extLst>
              </p:cNvPr>
              <p:cNvSpPr/>
              <p:nvPr/>
            </p:nvSpPr>
            <p:spPr>
              <a:xfrm rot="5400000">
                <a:off x="3471240" y="6089224"/>
                <a:ext cx="313509" cy="358277"/>
              </a:xfrm>
              <a:prstGeom prst="triangle">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Rectangle 69">
              <a:extLst>
                <a:ext uri="{FF2B5EF4-FFF2-40B4-BE49-F238E27FC236}">
                  <a16:creationId xmlns:a16="http://schemas.microsoft.com/office/drawing/2014/main" id="{9399996A-B2F4-D819-7893-A954CAF4267D}"/>
                </a:ext>
              </a:extLst>
            </p:cNvPr>
            <p:cNvSpPr/>
            <p:nvPr/>
          </p:nvSpPr>
          <p:spPr>
            <a:xfrm>
              <a:off x="1293627" y="6021649"/>
              <a:ext cx="642484" cy="640080"/>
            </a:xfrm>
            <a:prstGeom prst="rect">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71" name="Rectangle 70">
              <a:extLst>
                <a:ext uri="{FF2B5EF4-FFF2-40B4-BE49-F238E27FC236}">
                  <a16:creationId xmlns:a16="http://schemas.microsoft.com/office/drawing/2014/main" id="{66AB7F4E-759E-2D71-C707-4E62B96600A2}"/>
                </a:ext>
              </a:extLst>
            </p:cNvPr>
            <p:cNvSpPr/>
            <p:nvPr/>
          </p:nvSpPr>
          <p:spPr>
            <a:xfrm>
              <a:off x="2446922" y="6009308"/>
              <a:ext cx="642484" cy="640080"/>
            </a:xfrm>
            <a:prstGeom prst="rect">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73" name="Straight Arrow Connector 72">
              <a:extLst>
                <a:ext uri="{FF2B5EF4-FFF2-40B4-BE49-F238E27FC236}">
                  <a16:creationId xmlns:a16="http://schemas.microsoft.com/office/drawing/2014/main" id="{F4A7A1D9-AC3B-575F-1CC3-1A90F1382A31}"/>
                </a:ext>
              </a:extLst>
            </p:cNvPr>
            <p:cNvCxnSpPr>
              <a:cxnSpLocks/>
            </p:cNvCxnSpPr>
            <p:nvPr/>
          </p:nvCxnSpPr>
          <p:spPr>
            <a:xfrm>
              <a:off x="2009502" y="6352521"/>
              <a:ext cx="418012" cy="0"/>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9071955B-BC6A-3772-3262-54320BD4BA08}"/>
                </a:ext>
              </a:extLst>
            </p:cNvPr>
            <p:cNvCxnSpPr>
              <a:cxnSpLocks/>
            </p:cNvCxnSpPr>
            <p:nvPr/>
          </p:nvCxnSpPr>
          <p:spPr>
            <a:xfrm>
              <a:off x="3190487" y="6352521"/>
              <a:ext cx="418012" cy="0"/>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4823B6D3-0EB8-636E-8389-077EE06D0B01}"/>
                </a:ext>
              </a:extLst>
            </p:cNvPr>
            <p:cNvCxnSpPr>
              <a:cxnSpLocks/>
            </p:cNvCxnSpPr>
            <p:nvPr/>
          </p:nvCxnSpPr>
          <p:spPr>
            <a:xfrm>
              <a:off x="1626325" y="5617751"/>
              <a:ext cx="0" cy="378440"/>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4637961C-35FC-9D24-62A9-504E97BBF1AB}"/>
                </a:ext>
              </a:extLst>
            </p:cNvPr>
            <p:cNvCxnSpPr>
              <a:cxnSpLocks/>
            </p:cNvCxnSpPr>
            <p:nvPr/>
          </p:nvCxnSpPr>
          <p:spPr>
            <a:xfrm>
              <a:off x="2784565" y="5617751"/>
              <a:ext cx="0" cy="378440"/>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D45EA42F-3DF6-D95B-4902-C1A070B14AE5}"/>
                </a:ext>
              </a:extLst>
            </p:cNvPr>
            <p:cNvCxnSpPr>
              <a:cxnSpLocks/>
            </p:cNvCxnSpPr>
            <p:nvPr/>
          </p:nvCxnSpPr>
          <p:spPr>
            <a:xfrm>
              <a:off x="4004243" y="5580931"/>
              <a:ext cx="0" cy="378440"/>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13" name="Audio 12">
            <a:hlinkClick r:id="" action="ppaction://media"/>
            <a:extLst>
              <a:ext uri="{FF2B5EF4-FFF2-40B4-BE49-F238E27FC236}">
                <a16:creationId xmlns:a16="http://schemas.microsoft.com/office/drawing/2014/main" id="{619C4A4A-5169-4206-7610-F3DDE4CC80D3}"/>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261947" t="-125896" r="-261947" b="-125896"/>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05200674"/>
      </p:ext>
    </p:extLst>
  </p:cSld>
  <p:clrMapOvr>
    <a:masterClrMapping/>
  </p:clrMapOvr>
  <mc:AlternateContent xmlns:mc="http://schemas.openxmlformats.org/markup-compatibility/2006" xmlns:p14="http://schemas.microsoft.com/office/powerpoint/2010/main">
    <mc:Choice Requires="p14">
      <p:transition spd="slow" p14:dur="2000" advTm="62878"/>
    </mc:Choice>
    <mc:Fallback xmlns="">
      <p:transition spd="slow" advTm="62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EEDEB-83F7-A917-B111-1C2028E7EB81}"/>
              </a:ext>
            </a:extLst>
          </p:cNvPr>
          <p:cNvSpPr>
            <a:spLocks noGrp="1"/>
          </p:cNvSpPr>
          <p:nvPr>
            <p:ph type="title"/>
          </p:nvPr>
        </p:nvSpPr>
        <p:spPr/>
        <p:txBody>
          <a:bodyPr/>
          <a:lstStyle/>
          <a:p>
            <a:r>
              <a:rPr lang="en-US" dirty="0"/>
              <a:t>Defining Optimality</a:t>
            </a:r>
          </a:p>
        </p:txBody>
      </p:sp>
      <p:sp>
        <p:nvSpPr>
          <p:cNvPr id="3" name="Content Placeholder 2">
            <a:extLst>
              <a:ext uri="{FF2B5EF4-FFF2-40B4-BE49-F238E27FC236}">
                <a16:creationId xmlns:a16="http://schemas.microsoft.com/office/drawing/2014/main" id="{E715EA55-1BF5-01FF-6282-FA46A02BC16E}"/>
              </a:ext>
            </a:extLst>
          </p:cNvPr>
          <p:cNvSpPr>
            <a:spLocks noGrp="1"/>
          </p:cNvSpPr>
          <p:nvPr>
            <p:ph idx="1"/>
          </p:nvPr>
        </p:nvSpPr>
        <p:spPr>
          <a:xfrm>
            <a:off x="838200" y="1825625"/>
            <a:ext cx="10515600" cy="1048905"/>
          </a:xfrm>
        </p:spPr>
        <p:txBody>
          <a:bodyPr/>
          <a:lstStyle/>
          <a:p>
            <a:r>
              <a:rPr lang="en-US" dirty="0"/>
              <a:t>Minimize total energy consumption.</a:t>
            </a:r>
          </a:p>
          <a:p>
            <a:r>
              <a:rPr lang="en-US" dirty="0"/>
              <a:t>Add soft constraint for violating Green Zone.</a:t>
            </a:r>
          </a:p>
        </p:txBody>
      </p:sp>
      <p:pic>
        <p:nvPicPr>
          <p:cNvPr id="5" name="Graphic 4" descr="Car with solid fill">
            <a:extLst>
              <a:ext uri="{FF2B5EF4-FFF2-40B4-BE49-F238E27FC236}">
                <a16:creationId xmlns:a16="http://schemas.microsoft.com/office/drawing/2014/main" id="{A0158D1C-5D8E-B6B1-005F-34B5D43E88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7696" y="2874530"/>
            <a:ext cx="914400" cy="914400"/>
          </a:xfrm>
          <a:prstGeom prst="rect">
            <a:avLst/>
          </a:prstGeom>
        </p:spPr>
      </p:pic>
      <p:pic>
        <p:nvPicPr>
          <p:cNvPr id="7" name="Graphic 6" descr="Battery charging with solid fill">
            <a:extLst>
              <a:ext uri="{FF2B5EF4-FFF2-40B4-BE49-F238E27FC236}">
                <a16:creationId xmlns:a16="http://schemas.microsoft.com/office/drawing/2014/main" id="{974A625A-081C-7607-E32A-00CF67349D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25099" y="2874530"/>
            <a:ext cx="914400" cy="914400"/>
          </a:xfrm>
          <a:prstGeom prst="rect">
            <a:avLst/>
          </a:prstGeom>
        </p:spPr>
      </p:pic>
      <p:pic>
        <p:nvPicPr>
          <p:cNvPr id="9" name="Graphic 8" descr="Full battery with solid fill">
            <a:extLst>
              <a:ext uri="{FF2B5EF4-FFF2-40B4-BE49-F238E27FC236}">
                <a16:creationId xmlns:a16="http://schemas.microsoft.com/office/drawing/2014/main" id="{CCE2AE26-F2B6-418E-7237-A3BDA0FAF4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79905" y="2874530"/>
            <a:ext cx="914400" cy="914400"/>
          </a:xfrm>
          <a:prstGeom prst="rect">
            <a:avLst/>
          </a:prstGeom>
        </p:spPr>
      </p:pic>
      <p:pic>
        <p:nvPicPr>
          <p:cNvPr id="11" name="Graphic 10" descr="Repeat with solid fill">
            <a:extLst>
              <a:ext uri="{FF2B5EF4-FFF2-40B4-BE49-F238E27FC236}">
                <a16:creationId xmlns:a16="http://schemas.microsoft.com/office/drawing/2014/main" id="{F636068D-114E-64C1-F713-1287DAB388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52502" y="2874530"/>
            <a:ext cx="914400" cy="914400"/>
          </a:xfrm>
          <a:prstGeom prst="rect">
            <a:avLst/>
          </a:prstGeom>
        </p:spPr>
      </p:pic>
      <p:sp>
        <p:nvSpPr>
          <p:cNvPr id="12" name="TextBox 11">
            <a:extLst>
              <a:ext uri="{FF2B5EF4-FFF2-40B4-BE49-F238E27FC236}">
                <a16:creationId xmlns:a16="http://schemas.microsoft.com/office/drawing/2014/main" id="{67E6056A-9D12-7A98-7D92-312D4ECFABA0}"/>
              </a:ext>
            </a:extLst>
          </p:cNvPr>
          <p:cNvSpPr txBox="1"/>
          <p:nvPr/>
        </p:nvSpPr>
        <p:spPr>
          <a:xfrm>
            <a:off x="764064" y="3757823"/>
            <a:ext cx="1581664" cy="369332"/>
          </a:xfrm>
          <a:prstGeom prst="rect">
            <a:avLst/>
          </a:prstGeom>
          <a:noFill/>
        </p:spPr>
        <p:txBody>
          <a:bodyPr wrap="square" rtlCol="0">
            <a:spAutoFit/>
          </a:bodyPr>
          <a:lstStyle/>
          <a:p>
            <a:pPr algn="ctr"/>
            <a:r>
              <a:rPr lang="en-US" dirty="0"/>
              <a:t>Motion</a:t>
            </a:r>
          </a:p>
        </p:txBody>
      </p:sp>
      <p:sp>
        <p:nvSpPr>
          <p:cNvPr id="13" name="TextBox 12">
            <a:extLst>
              <a:ext uri="{FF2B5EF4-FFF2-40B4-BE49-F238E27FC236}">
                <a16:creationId xmlns:a16="http://schemas.microsoft.com/office/drawing/2014/main" id="{28F653AA-DD69-68A8-1F1E-AC8265588D70}"/>
              </a:ext>
            </a:extLst>
          </p:cNvPr>
          <p:cNvSpPr txBox="1"/>
          <p:nvPr/>
        </p:nvSpPr>
        <p:spPr>
          <a:xfrm>
            <a:off x="3791467" y="3761942"/>
            <a:ext cx="1581664" cy="646331"/>
          </a:xfrm>
          <a:prstGeom prst="rect">
            <a:avLst/>
          </a:prstGeom>
          <a:noFill/>
        </p:spPr>
        <p:txBody>
          <a:bodyPr wrap="square" rtlCol="0">
            <a:spAutoFit/>
          </a:bodyPr>
          <a:lstStyle/>
          <a:p>
            <a:pPr algn="ctr"/>
            <a:r>
              <a:rPr lang="en-US" dirty="0"/>
              <a:t>Charging Battery</a:t>
            </a:r>
          </a:p>
        </p:txBody>
      </p:sp>
      <p:sp>
        <p:nvSpPr>
          <p:cNvPr id="14" name="TextBox 13">
            <a:extLst>
              <a:ext uri="{FF2B5EF4-FFF2-40B4-BE49-F238E27FC236}">
                <a16:creationId xmlns:a16="http://schemas.microsoft.com/office/drawing/2014/main" id="{1B6354FD-1797-8749-FFD8-F573F1EB5AC2}"/>
              </a:ext>
            </a:extLst>
          </p:cNvPr>
          <p:cNvSpPr txBox="1"/>
          <p:nvPr/>
        </p:nvSpPr>
        <p:spPr>
          <a:xfrm>
            <a:off x="6818870" y="3766061"/>
            <a:ext cx="1581664" cy="646331"/>
          </a:xfrm>
          <a:prstGeom prst="rect">
            <a:avLst/>
          </a:prstGeom>
          <a:noFill/>
        </p:spPr>
        <p:txBody>
          <a:bodyPr wrap="square" rtlCol="0">
            <a:spAutoFit/>
          </a:bodyPr>
          <a:lstStyle/>
          <a:p>
            <a:pPr algn="ctr"/>
            <a:r>
              <a:rPr lang="en-US" dirty="0"/>
              <a:t>Restarting Engine</a:t>
            </a:r>
          </a:p>
        </p:txBody>
      </p:sp>
      <p:sp>
        <p:nvSpPr>
          <p:cNvPr id="15" name="TextBox 14">
            <a:extLst>
              <a:ext uri="{FF2B5EF4-FFF2-40B4-BE49-F238E27FC236}">
                <a16:creationId xmlns:a16="http://schemas.microsoft.com/office/drawing/2014/main" id="{CCBDE075-359A-EB53-E9CE-72C8F475FF08}"/>
              </a:ext>
            </a:extLst>
          </p:cNvPr>
          <p:cNvSpPr txBox="1"/>
          <p:nvPr/>
        </p:nvSpPr>
        <p:spPr>
          <a:xfrm>
            <a:off x="9831864" y="3761942"/>
            <a:ext cx="1581664" cy="646331"/>
          </a:xfrm>
          <a:prstGeom prst="rect">
            <a:avLst/>
          </a:prstGeom>
          <a:noFill/>
        </p:spPr>
        <p:txBody>
          <a:bodyPr wrap="square" rtlCol="0">
            <a:spAutoFit/>
          </a:bodyPr>
          <a:lstStyle/>
          <a:p>
            <a:pPr algn="ctr"/>
            <a:r>
              <a:rPr lang="en-US" dirty="0"/>
              <a:t>Overcharging Battery</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7881AD5-EFAC-95EC-8F98-BD73F732FDAF}"/>
                  </a:ext>
                </a:extLst>
              </p:cNvPr>
              <p:cNvSpPr txBox="1"/>
              <p:nvPr/>
            </p:nvSpPr>
            <p:spPr>
              <a:xfrm>
                <a:off x="6848734" y="4412392"/>
                <a:ext cx="1581664"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𝑗</m:t>
                          </m:r>
                        </m:e>
                        <m:sub>
                          <m:r>
                            <a:rPr lang="en-US" b="0" i="1" dirty="0" smtClean="0">
                              <a:latin typeface="Cambria Math" panose="02040503050406030204" pitchFamily="18" charset="0"/>
                            </a:rPr>
                            <m:t>𝑠𝑡𝑎𝑟𝑡</m:t>
                          </m:r>
                        </m:sub>
                      </m:sSub>
                      <m:r>
                        <a:rPr lang="en-US" b="0" i="1" dirty="0" smtClean="0">
                          <a:latin typeface="Cambria Math" panose="02040503050406030204" pitchFamily="18" charset="0"/>
                        </a:rPr>
                        <m:t>=0.2</m:t>
                      </m:r>
                    </m:oMath>
                  </m:oMathPara>
                </a14:m>
                <a:endParaRPr lang="en-US" dirty="0"/>
              </a:p>
            </p:txBody>
          </p:sp>
        </mc:Choice>
        <mc:Fallback xmlns="">
          <p:sp>
            <p:nvSpPr>
              <p:cNvPr id="16" name="TextBox 15">
                <a:extLst>
                  <a:ext uri="{FF2B5EF4-FFF2-40B4-BE49-F238E27FC236}">
                    <a16:creationId xmlns:a16="http://schemas.microsoft.com/office/drawing/2014/main" id="{47881AD5-EFAC-95EC-8F98-BD73F732FDAF}"/>
                  </a:ext>
                </a:extLst>
              </p:cNvPr>
              <p:cNvSpPr txBox="1">
                <a:spLocks noRot="1" noChangeAspect="1" noMove="1" noResize="1" noEditPoints="1" noAdjustHandles="1" noChangeArrowheads="1" noChangeShapeType="1" noTextEdit="1"/>
              </p:cNvSpPr>
              <p:nvPr/>
            </p:nvSpPr>
            <p:spPr>
              <a:xfrm>
                <a:off x="6848734" y="4412392"/>
                <a:ext cx="1581664" cy="369332"/>
              </a:xfrm>
              <a:prstGeom prst="rect">
                <a:avLst/>
              </a:prstGeom>
              <a:blipFill>
                <a:blip r:embed="rId13"/>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2234421-15FE-39E3-90FE-6C51A34EAA6C}"/>
                  </a:ext>
                </a:extLst>
              </p:cNvPr>
              <p:cNvSpPr txBox="1"/>
              <p:nvPr/>
            </p:nvSpPr>
            <p:spPr>
              <a:xfrm>
                <a:off x="762004" y="4416179"/>
                <a:ext cx="1581664"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𝑗</m:t>
                          </m:r>
                        </m:e>
                        <m:sub>
                          <m:r>
                            <a:rPr lang="en-US" b="0" i="1" dirty="0" smtClean="0">
                              <a:latin typeface="Cambria Math" panose="02040503050406030204" pitchFamily="18" charset="0"/>
                            </a:rPr>
                            <m:t>𝑚𝑜𝑡𝑖𝑜𝑛</m:t>
                          </m:r>
                        </m:sub>
                      </m:sSub>
                      <m:r>
                        <a:rPr lang="en-US" b="0" i="1" dirty="0" smtClean="0">
                          <a:latin typeface="Cambria Math" panose="02040503050406030204" pitchFamily="18" charset="0"/>
                        </a:rPr>
                        <m:t>=1</m:t>
                      </m:r>
                    </m:oMath>
                  </m:oMathPara>
                </a14:m>
                <a:endParaRPr lang="en-US" dirty="0"/>
              </a:p>
            </p:txBody>
          </p:sp>
        </mc:Choice>
        <mc:Fallback xmlns="">
          <p:sp>
            <p:nvSpPr>
              <p:cNvPr id="17" name="TextBox 16">
                <a:extLst>
                  <a:ext uri="{FF2B5EF4-FFF2-40B4-BE49-F238E27FC236}">
                    <a16:creationId xmlns:a16="http://schemas.microsoft.com/office/drawing/2014/main" id="{72234421-15FE-39E3-90FE-6C51A34EAA6C}"/>
                  </a:ext>
                </a:extLst>
              </p:cNvPr>
              <p:cNvSpPr txBox="1">
                <a:spLocks noRot="1" noChangeAspect="1" noMove="1" noResize="1" noEditPoints="1" noAdjustHandles="1" noChangeArrowheads="1" noChangeShapeType="1" noTextEdit="1"/>
              </p:cNvSpPr>
              <p:nvPr/>
            </p:nvSpPr>
            <p:spPr>
              <a:xfrm>
                <a:off x="762004" y="4416179"/>
                <a:ext cx="1581664" cy="369332"/>
              </a:xfrm>
              <a:prstGeom prst="rect">
                <a:avLst/>
              </a:prstGeom>
              <a:blipFill>
                <a:blip r:embed="rId14"/>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2DF978A-C88D-BAE0-939B-CE524EA66A9D}"/>
                  </a:ext>
                </a:extLst>
              </p:cNvPr>
              <p:cNvSpPr txBox="1"/>
              <p:nvPr/>
            </p:nvSpPr>
            <p:spPr>
              <a:xfrm>
                <a:off x="3789408" y="4419966"/>
                <a:ext cx="1581664" cy="39190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𝑗</m:t>
                          </m:r>
                        </m:e>
                        <m:sub>
                          <m:r>
                            <a:rPr lang="en-US" b="0" i="1" dirty="0" smtClean="0">
                              <a:latin typeface="Cambria Math" panose="02040503050406030204" pitchFamily="18" charset="0"/>
                            </a:rPr>
                            <m:t>𝑐h𝑎𝑟𝑔𝑒</m:t>
                          </m:r>
                        </m:sub>
                      </m:sSub>
                      <m:r>
                        <a:rPr lang="en-US" b="0" i="1" dirty="0" smtClean="0">
                          <a:latin typeface="Cambria Math" panose="02040503050406030204" pitchFamily="18" charset="0"/>
                        </a:rPr>
                        <m:t>=0.05</m:t>
                      </m:r>
                    </m:oMath>
                  </m:oMathPara>
                </a14:m>
                <a:endParaRPr lang="en-US" dirty="0"/>
              </a:p>
            </p:txBody>
          </p:sp>
        </mc:Choice>
        <mc:Fallback xmlns="">
          <p:sp>
            <p:nvSpPr>
              <p:cNvPr id="18" name="TextBox 17">
                <a:extLst>
                  <a:ext uri="{FF2B5EF4-FFF2-40B4-BE49-F238E27FC236}">
                    <a16:creationId xmlns:a16="http://schemas.microsoft.com/office/drawing/2014/main" id="{62DF978A-C88D-BAE0-939B-CE524EA66A9D}"/>
                  </a:ext>
                </a:extLst>
              </p:cNvPr>
              <p:cNvSpPr txBox="1">
                <a:spLocks noRot="1" noChangeAspect="1" noMove="1" noResize="1" noEditPoints="1" noAdjustHandles="1" noChangeArrowheads="1" noChangeShapeType="1" noTextEdit="1"/>
              </p:cNvSpPr>
              <p:nvPr/>
            </p:nvSpPr>
            <p:spPr>
              <a:xfrm>
                <a:off x="3789408" y="4419966"/>
                <a:ext cx="1581664" cy="391902"/>
              </a:xfrm>
              <a:prstGeom prst="rect">
                <a:avLst/>
              </a:prstGeom>
              <a:blipFill>
                <a:blip r:embed="rId15"/>
                <a:stretch>
                  <a:fillRect l="-3089" b="-10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B423015-FB17-85C6-F356-16DADBAA1631}"/>
                  </a:ext>
                </a:extLst>
              </p:cNvPr>
              <p:cNvSpPr txBox="1"/>
              <p:nvPr/>
            </p:nvSpPr>
            <p:spPr>
              <a:xfrm>
                <a:off x="9846273" y="4431251"/>
                <a:ext cx="1581664"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𝑗</m:t>
                          </m:r>
                        </m:e>
                        <m:sub>
                          <m:r>
                            <a:rPr lang="en-US" b="0" i="1" dirty="0" smtClean="0">
                              <a:latin typeface="Cambria Math" panose="02040503050406030204" pitchFamily="18" charset="0"/>
                            </a:rPr>
                            <m:t>𝑜𝑣𝑒𝑟</m:t>
                          </m:r>
                        </m:sub>
                      </m:sSub>
                      <m:r>
                        <a:rPr lang="en-US" b="0" i="1" dirty="0" smtClean="0">
                          <a:latin typeface="Cambria Math" panose="02040503050406030204" pitchFamily="18" charset="0"/>
                        </a:rPr>
                        <m:t>=1</m:t>
                      </m:r>
                    </m:oMath>
                  </m:oMathPara>
                </a14:m>
                <a:endParaRPr lang="en-US" dirty="0"/>
              </a:p>
            </p:txBody>
          </p:sp>
        </mc:Choice>
        <mc:Fallback xmlns="">
          <p:sp>
            <p:nvSpPr>
              <p:cNvPr id="19" name="TextBox 18">
                <a:extLst>
                  <a:ext uri="{FF2B5EF4-FFF2-40B4-BE49-F238E27FC236}">
                    <a16:creationId xmlns:a16="http://schemas.microsoft.com/office/drawing/2014/main" id="{8B423015-FB17-85C6-F356-16DADBAA1631}"/>
                  </a:ext>
                </a:extLst>
              </p:cNvPr>
              <p:cNvSpPr txBox="1">
                <a:spLocks noRot="1" noChangeAspect="1" noMove="1" noResize="1" noEditPoints="1" noAdjustHandles="1" noChangeArrowheads="1" noChangeShapeType="1" noTextEdit="1"/>
              </p:cNvSpPr>
              <p:nvPr/>
            </p:nvSpPr>
            <p:spPr>
              <a:xfrm>
                <a:off x="9846273" y="4431251"/>
                <a:ext cx="1581664" cy="369332"/>
              </a:xfrm>
              <a:prstGeom prst="rect">
                <a:avLst/>
              </a:prstGeom>
              <a:blipFill>
                <a:blip r:embed="rId16"/>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ontent Placeholder 2">
                <a:extLst>
                  <a:ext uri="{FF2B5EF4-FFF2-40B4-BE49-F238E27FC236}">
                    <a16:creationId xmlns:a16="http://schemas.microsoft.com/office/drawing/2014/main" id="{53631ED0-75F2-D036-6283-51EBB3554F7E}"/>
                  </a:ext>
                </a:extLst>
              </p:cNvPr>
              <p:cNvSpPr txBox="1">
                <a:spLocks/>
              </p:cNvSpPr>
              <p:nvPr/>
            </p:nvSpPr>
            <p:spPr>
              <a:xfrm>
                <a:off x="838200" y="5176076"/>
                <a:ext cx="10515600" cy="1540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     </a:t>
                </a:r>
                <a14:m>
                  <m:oMath xmlns:m="http://schemas.openxmlformats.org/officeDocument/2006/math">
                    <m:r>
                      <a:rPr lang="en-US" b="0" i="1" smtClean="0">
                        <a:latin typeface="Cambria Math" panose="02040503050406030204" pitchFamily="18" charset="0"/>
                      </a:rPr>
                      <m:t>h</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𝑡𝑎𝑟𝑔𝑒𝑡</m:t>
                                    </m:r>
                                  </m:sub>
                                </m:sSub>
                              </m:e>
                            </m:d>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𝑌</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𝑡𝑎𝑟𝑔𝑒𝑡</m:t>
                                    </m:r>
                                  </m:sub>
                                </m:sSub>
                              </m:e>
                            </m:d>
                          </m:e>
                          <m:sup>
                            <m:r>
                              <a:rPr lang="en-US" b="0" i="1" smtClean="0">
                                <a:latin typeface="Cambria Math" panose="02040503050406030204" pitchFamily="18" charset="0"/>
                              </a:rPr>
                              <m:t>2</m:t>
                            </m:r>
                          </m:sup>
                        </m:sSup>
                      </m:e>
                    </m:rad>
                  </m:oMath>
                </a14:m>
                <a:endParaRPr lang="en-US" dirty="0"/>
              </a:p>
              <a:p>
                <a:pPr marL="0" indent="0" algn="ctr">
                  <a:buNone/>
                </a:pPr>
                <a:r>
                  <a:rPr lang="en-US" dirty="0"/>
                  <a:t>Dijkstra’s:   </a:t>
                </a:r>
                <a14:m>
                  <m:oMath xmlns:m="http://schemas.openxmlformats.org/officeDocument/2006/math">
                    <m:r>
                      <a:rPr lang="en-US" b="0" i="1" smtClean="0">
                        <a:latin typeface="Cambria Math" panose="02040503050406030204" pitchFamily="18" charset="0"/>
                      </a:rPr>
                      <m:t>h</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=0</m:t>
                    </m:r>
                  </m:oMath>
                </a14:m>
                <a:endParaRPr lang="en-US" dirty="0"/>
              </a:p>
              <a:p>
                <a:endParaRPr lang="en-US" dirty="0"/>
              </a:p>
              <a:p>
                <a:endParaRPr lang="en-US" dirty="0"/>
              </a:p>
            </p:txBody>
          </p:sp>
        </mc:Choice>
        <mc:Fallback xmlns="">
          <p:sp>
            <p:nvSpPr>
              <p:cNvPr id="20" name="Content Placeholder 2">
                <a:extLst>
                  <a:ext uri="{FF2B5EF4-FFF2-40B4-BE49-F238E27FC236}">
                    <a16:creationId xmlns:a16="http://schemas.microsoft.com/office/drawing/2014/main" id="{53631ED0-75F2-D036-6283-51EBB3554F7E}"/>
                  </a:ext>
                </a:extLst>
              </p:cNvPr>
              <p:cNvSpPr txBox="1">
                <a:spLocks noRot="1" noChangeAspect="1" noMove="1" noResize="1" noEditPoints="1" noAdjustHandles="1" noChangeArrowheads="1" noChangeShapeType="1" noTextEdit="1"/>
              </p:cNvSpPr>
              <p:nvPr/>
            </p:nvSpPr>
            <p:spPr>
              <a:xfrm>
                <a:off x="838200" y="5176076"/>
                <a:ext cx="10515600" cy="1540117"/>
              </a:xfrm>
              <a:prstGeom prst="rect">
                <a:avLst/>
              </a:prstGeom>
              <a:blipFill>
                <a:blip r:embed="rId17"/>
                <a:stretch>
                  <a:fillRect b="-1186"/>
                </a:stretch>
              </a:blipFill>
            </p:spPr>
            <p:txBody>
              <a:bodyPr/>
              <a:lstStyle/>
              <a:p>
                <a:r>
                  <a:rPr lang="en-US">
                    <a:noFill/>
                  </a:rPr>
                  <a:t> </a:t>
                </a:r>
              </a:p>
            </p:txBody>
          </p:sp>
        </mc:Fallback>
      </mc:AlternateContent>
      <p:pic>
        <p:nvPicPr>
          <p:cNvPr id="29" name="Audio 28">
            <a:hlinkClick r:id="" action="ppaction://media"/>
            <a:extLst>
              <a:ext uri="{FF2B5EF4-FFF2-40B4-BE49-F238E27FC236}">
                <a16:creationId xmlns:a16="http://schemas.microsoft.com/office/drawing/2014/main" id="{FB1D02F5-8282-EA93-C9CB-0E5961993323}"/>
              </a:ext>
            </a:extLst>
          </p:cNvPr>
          <p:cNvPicPr>
            <a:picLocks noChangeAspect="1"/>
          </p:cNvPicPr>
          <p:nvPr>
            <a:audioFile r:link="rId2"/>
            <p:extLst>
              <p:ext uri="{DAA4B4D4-6D71-4841-9C94-3DE7FCFB9230}">
                <p14:media xmlns:p14="http://schemas.microsoft.com/office/powerpoint/2010/main" r:embed="rId1"/>
              </p:ext>
            </p:extLst>
          </p:nvPr>
        </p:nvPicPr>
        <p:blipFill>
          <a:blip r:embed="rId18"/>
          <a:srcRect l="-261947" t="-125896" r="-261947" b="-125896"/>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3373974"/>
      </p:ext>
    </p:extLst>
  </p:cSld>
  <p:clrMapOvr>
    <a:masterClrMapping/>
  </p:clrMapOvr>
  <mc:AlternateContent xmlns:mc="http://schemas.openxmlformats.org/markup-compatibility/2006" xmlns:p14="http://schemas.microsoft.com/office/powerpoint/2010/main">
    <mc:Choice Requires="p14">
      <p:transition spd="slow" p14:dur="2000" advTm="76784"/>
    </mc:Choice>
    <mc:Fallback xmlns="">
      <p:transition spd="slow" advTm="76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BD266-E7AE-EBED-1850-F0BECD07192D}"/>
              </a:ext>
            </a:extLst>
          </p:cNvPr>
          <p:cNvSpPr>
            <a:spLocks noGrp="1"/>
          </p:cNvSpPr>
          <p:nvPr>
            <p:ph type="title"/>
          </p:nvPr>
        </p:nvSpPr>
        <p:spPr/>
        <p:txBody>
          <a:bodyPr/>
          <a:lstStyle/>
          <a:p>
            <a:r>
              <a:rPr lang="en-US" dirty="0"/>
              <a:t>Hybrid Vehicle Model</a:t>
            </a:r>
          </a:p>
        </p:txBody>
      </p:sp>
      <mc:AlternateContent xmlns:mc="http://schemas.openxmlformats.org/markup-compatibility/2006" xmlns:a14="http://schemas.microsoft.com/office/drawing/2010/main">
        <mc:Choice Requires="a14">
          <p:sp>
            <p:nvSpPr>
              <p:cNvPr id="19" name="Text Placeholder 18">
                <a:extLst>
                  <a:ext uri="{FF2B5EF4-FFF2-40B4-BE49-F238E27FC236}">
                    <a16:creationId xmlns:a16="http://schemas.microsoft.com/office/drawing/2014/main" id="{5AE86BCA-B97D-A1DA-03DA-C73B2B87F4C1}"/>
                  </a:ext>
                </a:extLst>
              </p:cNvPr>
              <p:cNvSpPr>
                <a:spLocks noGrp="1"/>
              </p:cNvSpPr>
              <p:nvPr>
                <p:ph type="body" idx="1"/>
              </p:nvPr>
            </p:nvSpPr>
            <p:spPr/>
            <p:txBody>
              <a:bodyPr/>
              <a:lstStyle/>
              <a:p>
                <a:r>
                  <a:rPr lang="en-US" dirty="0"/>
                  <a:t>State Definition: </a:t>
                </a:r>
                <a14:m>
                  <m:oMath xmlns:m="http://schemas.openxmlformats.org/officeDocument/2006/math">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 </m:t>
                            </m:r>
                            <m:r>
                              <a:rPr lang="en-US" b="0" i="1" smtClean="0">
                                <a:latin typeface="Cambria Math" panose="02040503050406030204" pitchFamily="18" charset="0"/>
                              </a:rPr>
                              <m:t>𝑌</m:t>
                            </m:r>
                            <m:r>
                              <a:rPr lang="en-US" b="0" i="1" smtClean="0">
                                <a:latin typeface="Cambria Math" panose="02040503050406030204" pitchFamily="18" charset="0"/>
                              </a:rPr>
                              <m:t>, </m:t>
                            </m:r>
                            <m:r>
                              <a:rPr lang="en-US" b="0" i="1" smtClean="0">
                                <a:latin typeface="Cambria Math" panose="02040503050406030204" pitchFamily="18" charset="0"/>
                              </a:rPr>
                              <m:t>𝐵</m:t>
                            </m:r>
                            <m:r>
                              <a:rPr lang="en-US" b="0" i="1" smtClean="0">
                                <a:latin typeface="Cambria Math" panose="02040503050406030204" pitchFamily="18" charset="0"/>
                              </a:rPr>
                              <m:t>, </m:t>
                            </m:r>
                            <m:r>
                              <a:rPr lang="en-US" b="0" i="1" smtClean="0">
                                <a:latin typeface="Cambria Math" panose="02040503050406030204" pitchFamily="18" charset="0"/>
                              </a:rPr>
                              <m:t>𝐻</m:t>
                            </m:r>
                          </m:e>
                        </m:d>
                      </m:e>
                      <m:sup>
                        <m:r>
                          <a:rPr lang="en-US" b="0" i="1" smtClean="0">
                            <a:latin typeface="Cambria Math" panose="02040503050406030204" pitchFamily="18" charset="0"/>
                          </a:rPr>
                          <m:t>𝑇</m:t>
                        </m:r>
                      </m:sup>
                    </m:sSup>
                  </m:oMath>
                </a14:m>
                <a:endParaRPr lang="en-US" dirty="0"/>
              </a:p>
            </p:txBody>
          </p:sp>
        </mc:Choice>
        <mc:Fallback xmlns="">
          <p:sp>
            <p:nvSpPr>
              <p:cNvPr id="19" name="Text Placeholder 18">
                <a:extLst>
                  <a:ext uri="{FF2B5EF4-FFF2-40B4-BE49-F238E27FC236}">
                    <a16:creationId xmlns:a16="http://schemas.microsoft.com/office/drawing/2014/main" id="{5AE86BCA-B97D-A1DA-03DA-C73B2B87F4C1}"/>
                  </a:ext>
                </a:extLst>
              </p:cNvPr>
              <p:cNvSpPr>
                <a:spLocks noGrp="1" noRot="1" noChangeAspect="1" noMove="1" noResize="1" noEditPoints="1" noAdjustHandles="1" noChangeArrowheads="1" noChangeShapeType="1" noTextEdit="1"/>
              </p:cNvSpPr>
              <p:nvPr>
                <p:ph type="body" idx="1"/>
              </p:nvPr>
            </p:nvSpPr>
            <p:spPr>
              <a:blipFill>
                <a:blip r:embed="rId5"/>
                <a:stretch>
                  <a:fillRect l="-1891" b="-170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910285CC-4BD2-568E-31EE-3FA70B36172B}"/>
                  </a:ext>
                </a:extLst>
              </p:cNvPr>
              <p:cNvSpPr>
                <a:spLocks noGrp="1"/>
              </p:cNvSpPr>
              <p:nvPr>
                <p:ph sz="half" idx="2"/>
              </p:nvPr>
            </p:nvSpPr>
            <p:spPr/>
            <p:txBody>
              <a:bodyPr/>
              <a:lstStyle/>
              <a:p>
                <a14:m>
                  <m:oMath xmlns:m="http://schemas.openxmlformats.org/officeDocument/2006/math">
                    <m:r>
                      <a:rPr lang="en-US" sz="2200" b="0" i="1" smtClean="0">
                        <a:effectLst/>
                        <a:latin typeface="Cambria Math" panose="02040503050406030204" pitchFamily="18" charset="0"/>
                        <a:ea typeface="Times New Roman" panose="02020603050405020304" pitchFamily="18" charset="0"/>
                      </a:rPr>
                      <m:t>𝑋</m:t>
                    </m:r>
                    <m:r>
                      <a:rPr lang="en-US" sz="2200" i="1">
                        <a:effectLst/>
                        <a:latin typeface="Cambria Math" panose="02040503050406030204" pitchFamily="18" charset="0"/>
                        <a:ea typeface="Times New Roman" panose="02020603050405020304" pitchFamily="18" charset="0"/>
                      </a:rPr>
                      <m:t>=</m:t>
                    </m:r>
                    <m:d>
                      <m:dPr>
                        <m:begChr m:val="{"/>
                        <m:endChr m:val="}"/>
                        <m:ctrlPr>
                          <a:rPr lang="en-US" sz="2200" i="1">
                            <a:effectLst/>
                            <a:latin typeface="Cambria Math" panose="02040503050406030204" pitchFamily="18" charset="0"/>
                            <a:ea typeface="Times New Roman" panose="02020603050405020304" pitchFamily="18" charset="0"/>
                          </a:rPr>
                        </m:ctrlPr>
                      </m:dPr>
                      <m:e>
                        <m:r>
                          <a:rPr lang="en-US" sz="2200" i="1">
                            <a:effectLst/>
                            <a:latin typeface="Cambria Math" panose="02040503050406030204" pitchFamily="18" charset="0"/>
                            <a:ea typeface="Times New Roman" panose="02020603050405020304" pitchFamily="18" charset="0"/>
                          </a:rPr>
                          <m:t>1, 2, 3,…</m:t>
                        </m:r>
                        <m:r>
                          <a:rPr lang="en-US" sz="2200" i="1">
                            <a:effectLst/>
                            <a:latin typeface="Cambria Math" panose="02040503050406030204" pitchFamily="18" charset="0"/>
                            <a:ea typeface="Times New Roman" panose="02020603050405020304" pitchFamily="18" charset="0"/>
                          </a:rPr>
                          <m:t>𝑚</m:t>
                        </m:r>
                      </m:e>
                    </m:d>
                    <m:r>
                      <a:rPr lang="en-US" sz="2200" b="0" i="0" smtClean="0">
                        <a:effectLst/>
                        <a:latin typeface="Cambria Math" panose="02040503050406030204" pitchFamily="18" charset="0"/>
                        <a:ea typeface="Times New Roman" panose="02020603050405020304" pitchFamily="18" charset="0"/>
                      </a:rPr>
                      <m:t>=</m:t>
                    </m:r>
                    <m:r>
                      <m:rPr>
                        <m:sty m:val="p"/>
                      </m:rPr>
                      <a:rPr lang="en-US" sz="2200" b="0" i="0" smtClean="0">
                        <a:effectLst/>
                        <a:latin typeface="Cambria Math" panose="02040503050406030204" pitchFamily="18" charset="0"/>
                        <a:ea typeface="Times New Roman" panose="02020603050405020304" pitchFamily="18" charset="0"/>
                      </a:rPr>
                      <m:t>x</m:t>
                    </m:r>
                    <m:r>
                      <a:rPr lang="en-US" sz="2200" b="0" i="0" smtClean="0">
                        <a:effectLst/>
                        <a:latin typeface="Cambria Math" panose="02040503050406030204" pitchFamily="18" charset="0"/>
                        <a:ea typeface="Times New Roman" panose="02020603050405020304" pitchFamily="18" charset="0"/>
                      </a:rPr>
                      <m:t> </m:t>
                    </m:r>
                    <m:r>
                      <m:rPr>
                        <m:sty m:val="p"/>
                      </m:rPr>
                      <a:rPr lang="en-US" sz="2200" b="0" i="0" smtClean="0">
                        <a:effectLst/>
                        <a:latin typeface="Cambria Math" panose="02040503050406030204" pitchFamily="18" charset="0"/>
                        <a:ea typeface="Times New Roman" panose="02020603050405020304" pitchFamily="18" charset="0"/>
                      </a:rPr>
                      <m:t>position</m:t>
                    </m:r>
                  </m:oMath>
                </a14:m>
                <a:endParaRPr lang="en-US" sz="2200" b="0" i="0" dirty="0">
                  <a:effectLst/>
                  <a:latin typeface="Cambria Math" panose="02040503050406030204" pitchFamily="18" charset="0"/>
                  <a:ea typeface="Times New Roman" panose="02020603050405020304" pitchFamily="18" charset="0"/>
                </a:endParaRPr>
              </a:p>
              <a:p>
                <a14:m>
                  <m:oMath xmlns:m="http://schemas.openxmlformats.org/officeDocument/2006/math">
                    <m:r>
                      <a:rPr lang="en-US" sz="2200" b="0" i="1" smtClean="0">
                        <a:effectLst/>
                        <a:latin typeface="Cambria Math" panose="02040503050406030204" pitchFamily="18" charset="0"/>
                        <a:ea typeface="Times New Roman" panose="02020603050405020304" pitchFamily="18" charset="0"/>
                      </a:rPr>
                      <m:t>𝑌</m:t>
                    </m:r>
                    <m:r>
                      <a:rPr lang="en-US" sz="2200" i="1">
                        <a:effectLst/>
                        <a:latin typeface="Cambria Math" panose="02040503050406030204" pitchFamily="18" charset="0"/>
                        <a:ea typeface="Times New Roman" panose="02020603050405020304" pitchFamily="18" charset="0"/>
                      </a:rPr>
                      <m:t>=</m:t>
                    </m:r>
                    <m:d>
                      <m:dPr>
                        <m:begChr m:val="{"/>
                        <m:endChr m:val="}"/>
                        <m:ctrlPr>
                          <a:rPr lang="en-US" sz="2200" i="1">
                            <a:effectLst/>
                            <a:latin typeface="Cambria Math" panose="02040503050406030204" pitchFamily="18" charset="0"/>
                            <a:ea typeface="Times New Roman" panose="02020603050405020304" pitchFamily="18" charset="0"/>
                          </a:rPr>
                        </m:ctrlPr>
                      </m:dPr>
                      <m:e>
                        <m:r>
                          <a:rPr lang="en-US" sz="2200" i="1">
                            <a:effectLst/>
                            <a:latin typeface="Cambria Math" panose="02040503050406030204" pitchFamily="18" charset="0"/>
                            <a:ea typeface="Times New Roman" panose="02020603050405020304" pitchFamily="18" charset="0"/>
                          </a:rPr>
                          <m:t>1, 2, 3, …</m:t>
                        </m:r>
                        <m:r>
                          <a:rPr lang="en-US" sz="2200" i="1">
                            <a:effectLst/>
                            <a:latin typeface="Cambria Math" panose="02040503050406030204" pitchFamily="18" charset="0"/>
                            <a:ea typeface="Times New Roman" panose="02020603050405020304" pitchFamily="18" charset="0"/>
                          </a:rPr>
                          <m:t>𝑛</m:t>
                        </m:r>
                      </m:e>
                    </m:d>
                    <m:r>
                      <a:rPr lang="en-US" sz="2200" b="0" i="1" smtClean="0">
                        <a:effectLst/>
                        <a:latin typeface="Cambria Math" panose="02040503050406030204" pitchFamily="18" charset="0"/>
                        <a:ea typeface="Times New Roman" panose="02020603050405020304" pitchFamily="18" charset="0"/>
                      </a:rPr>
                      <m:t>=</m:t>
                    </m:r>
                    <m:r>
                      <m:rPr>
                        <m:sty m:val="p"/>
                      </m:rPr>
                      <a:rPr lang="en-US" sz="2200" b="0" i="0" smtClean="0">
                        <a:effectLst/>
                        <a:latin typeface="Cambria Math" panose="02040503050406030204" pitchFamily="18" charset="0"/>
                        <a:ea typeface="Times New Roman" panose="02020603050405020304" pitchFamily="18" charset="0"/>
                      </a:rPr>
                      <m:t>y</m:t>
                    </m:r>
                    <m:r>
                      <a:rPr lang="en-US" sz="2200" b="0" i="0" smtClean="0">
                        <a:effectLst/>
                        <a:latin typeface="Cambria Math" panose="02040503050406030204" pitchFamily="18" charset="0"/>
                        <a:ea typeface="Times New Roman" panose="02020603050405020304" pitchFamily="18" charset="0"/>
                      </a:rPr>
                      <m:t> </m:t>
                    </m:r>
                    <m:r>
                      <m:rPr>
                        <m:sty m:val="p"/>
                      </m:rPr>
                      <a:rPr lang="en-US" sz="2200" b="0" i="0" smtClean="0">
                        <a:effectLst/>
                        <a:latin typeface="Cambria Math" panose="02040503050406030204" pitchFamily="18" charset="0"/>
                        <a:ea typeface="Times New Roman" panose="02020603050405020304" pitchFamily="18" charset="0"/>
                      </a:rPr>
                      <m:t>position</m:t>
                    </m:r>
                  </m:oMath>
                </a14:m>
                <a:endParaRPr lang="en-US" sz="2200" b="0" i="0" dirty="0">
                  <a:effectLst/>
                  <a:latin typeface="Cambria Math" panose="02040503050406030204" pitchFamily="18" charset="0"/>
                  <a:ea typeface="Times New Roman" panose="02020603050405020304" pitchFamily="18" charset="0"/>
                </a:endParaRPr>
              </a:p>
              <a:p>
                <a14:m>
                  <m:oMath xmlns:m="http://schemas.openxmlformats.org/officeDocument/2006/math">
                    <m:r>
                      <a:rPr lang="en-US" sz="2200" b="0" i="1" smtClean="0">
                        <a:effectLst/>
                        <a:latin typeface="Cambria Math" panose="02040503050406030204" pitchFamily="18" charset="0"/>
                        <a:ea typeface="Times New Roman" panose="02020603050405020304" pitchFamily="18" charset="0"/>
                      </a:rPr>
                      <m:t>𝐵</m:t>
                    </m:r>
                    <m:r>
                      <a:rPr lang="en-US" sz="2200" i="1">
                        <a:effectLst/>
                        <a:latin typeface="Cambria Math" panose="02040503050406030204" pitchFamily="18" charset="0"/>
                        <a:ea typeface="Times New Roman" panose="02020603050405020304" pitchFamily="18" charset="0"/>
                      </a:rPr>
                      <m:t>=</m:t>
                    </m:r>
                    <m:d>
                      <m:dPr>
                        <m:begChr m:val="{"/>
                        <m:endChr m:val="}"/>
                        <m:ctrlPr>
                          <a:rPr lang="en-US" sz="2200" i="1">
                            <a:effectLst/>
                            <a:latin typeface="Cambria Math" panose="02040503050406030204" pitchFamily="18" charset="0"/>
                            <a:ea typeface="Times New Roman" panose="02020603050405020304" pitchFamily="18" charset="0"/>
                          </a:rPr>
                        </m:ctrlPr>
                      </m:dPr>
                      <m:e>
                        <m:r>
                          <a:rPr lang="en-US" sz="2200" i="1">
                            <a:effectLst/>
                            <a:latin typeface="Cambria Math" panose="02040503050406030204" pitchFamily="18" charset="0"/>
                            <a:ea typeface="Times New Roman" panose="02020603050405020304" pitchFamily="18" charset="0"/>
                          </a:rPr>
                          <m:t>1, 2, 3, 4</m:t>
                        </m:r>
                      </m:e>
                    </m:d>
                    <m:r>
                      <a:rPr lang="en-US" sz="2200" b="0" i="1" smtClean="0">
                        <a:effectLst/>
                        <a:latin typeface="Cambria Math" panose="02040503050406030204" pitchFamily="18" charset="0"/>
                        <a:ea typeface="Times New Roman" panose="02020603050405020304" pitchFamily="18" charset="0"/>
                      </a:rPr>
                      <m:t>=</m:t>
                    </m:r>
                    <m:r>
                      <m:rPr>
                        <m:sty m:val="p"/>
                      </m:rPr>
                      <a:rPr lang="en-US" sz="2200" b="0" i="0" smtClean="0">
                        <a:effectLst/>
                        <a:latin typeface="Cambria Math" panose="02040503050406030204" pitchFamily="18" charset="0"/>
                        <a:ea typeface="Times New Roman" panose="02020603050405020304" pitchFamily="18" charset="0"/>
                      </a:rPr>
                      <m:t>battery</m:t>
                    </m:r>
                    <m:r>
                      <a:rPr lang="en-US" sz="2200" b="0" i="0" smtClean="0">
                        <a:effectLst/>
                        <a:latin typeface="Cambria Math" panose="02040503050406030204" pitchFamily="18" charset="0"/>
                        <a:ea typeface="Times New Roman" panose="02020603050405020304" pitchFamily="18" charset="0"/>
                      </a:rPr>
                      <m:t> </m:t>
                    </m:r>
                    <m:r>
                      <m:rPr>
                        <m:sty m:val="p"/>
                      </m:rPr>
                      <a:rPr lang="en-US" sz="2200" b="0" i="0" smtClean="0">
                        <a:effectLst/>
                        <a:latin typeface="Cambria Math" panose="02040503050406030204" pitchFamily="18" charset="0"/>
                        <a:ea typeface="Times New Roman" panose="02020603050405020304" pitchFamily="18" charset="0"/>
                      </a:rPr>
                      <m:t>state</m:t>
                    </m:r>
                    <m:r>
                      <a:rPr lang="en-US" sz="2200" b="0" i="0" smtClean="0">
                        <a:effectLst/>
                        <a:latin typeface="Cambria Math" panose="02040503050406030204" pitchFamily="18" charset="0"/>
                        <a:ea typeface="Times New Roman" panose="02020603050405020304" pitchFamily="18" charset="0"/>
                      </a:rPr>
                      <m:t> </m:t>
                    </m:r>
                    <m:r>
                      <m:rPr>
                        <m:sty m:val="p"/>
                      </m:rPr>
                      <a:rPr lang="en-US" sz="2200" b="0" i="0" smtClean="0">
                        <a:effectLst/>
                        <a:latin typeface="Cambria Math" panose="02040503050406030204" pitchFamily="18" charset="0"/>
                        <a:ea typeface="Times New Roman" panose="02020603050405020304" pitchFamily="18" charset="0"/>
                      </a:rPr>
                      <m:t>of</m:t>
                    </m:r>
                    <m:r>
                      <a:rPr lang="en-US" sz="2200" b="0" i="0" smtClean="0">
                        <a:effectLst/>
                        <a:latin typeface="Cambria Math" panose="02040503050406030204" pitchFamily="18" charset="0"/>
                        <a:ea typeface="Times New Roman" panose="02020603050405020304" pitchFamily="18" charset="0"/>
                      </a:rPr>
                      <m:t> </m:t>
                    </m:r>
                    <m:r>
                      <m:rPr>
                        <m:sty m:val="p"/>
                      </m:rPr>
                      <a:rPr lang="en-US" sz="2200" b="0" i="0" smtClean="0">
                        <a:effectLst/>
                        <a:latin typeface="Cambria Math" panose="02040503050406030204" pitchFamily="18" charset="0"/>
                        <a:ea typeface="Times New Roman" panose="02020603050405020304" pitchFamily="18" charset="0"/>
                      </a:rPr>
                      <m:t>charge</m:t>
                    </m:r>
                  </m:oMath>
                </a14:m>
                <a:endParaRPr lang="en-US" sz="2200" b="0" i="0" dirty="0">
                  <a:effectLst/>
                  <a:latin typeface="Cambria Math" panose="02040503050406030204" pitchFamily="18" charset="0"/>
                  <a:ea typeface="Times New Roman" panose="02020603050405020304" pitchFamily="18" charset="0"/>
                </a:endParaRPr>
              </a:p>
              <a:p>
                <a14:m>
                  <m:oMath xmlns:m="http://schemas.openxmlformats.org/officeDocument/2006/math">
                    <m:r>
                      <a:rPr lang="en-US" sz="2200" b="0" i="1" smtClean="0">
                        <a:effectLst/>
                        <a:latin typeface="Cambria Math" panose="02040503050406030204" pitchFamily="18" charset="0"/>
                        <a:ea typeface="Times New Roman" panose="02020603050405020304" pitchFamily="18" charset="0"/>
                        <a:cs typeface="Times New Roman" panose="02020603050405020304" pitchFamily="18" charset="0"/>
                      </a:rPr>
                      <m:t>𝐻</m:t>
                    </m:r>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2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1, 2</m:t>
                        </m:r>
                      </m:e>
                    </m:d>
                    <m:r>
                      <a:rPr lang="en-US" sz="2200" b="0" i="1"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200" b="0" i="0" smtClean="0">
                        <a:effectLst/>
                        <a:latin typeface="Cambria Math" panose="02040503050406030204" pitchFamily="18" charset="0"/>
                        <a:ea typeface="Times New Roman" panose="02020603050405020304" pitchFamily="18" charset="0"/>
                        <a:cs typeface="Times New Roman" panose="02020603050405020304" pitchFamily="18" charset="0"/>
                      </a:rPr>
                      <m:t>hybrid</m:t>
                    </m:r>
                    <m:r>
                      <a:rPr lang="en-US" sz="22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200" b="0" i="0" smtClean="0">
                        <a:effectLst/>
                        <a:latin typeface="Cambria Math" panose="02040503050406030204" pitchFamily="18" charset="0"/>
                        <a:ea typeface="Times New Roman" panose="02020603050405020304" pitchFamily="18" charset="0"/>
                        <a:cs typeface="Times New Roman" panose="02020603050405020304" pitchFamily="18" charset="0"/>
                      </a:rPr>
                      <m:t>operation</m:t>
                    </m:r>
                    <m:r>
                      <a:rPr lang="en-US" sz="22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200" b="0" i="0" smtClean="0">
                        <a:effectLst/>
                        <a:latin typeface="Cambria Math" panose="02040503050406030204" pitchFamily="18" charset="0"/>
                        <a:ea typeface="Times New Roman" panose="02020603050405020304" pitchFamily="18" charset="0"/>
                        <a:cs typeface="Times New Roman" panose="02020603050405020304" pitchFamily="18" charset="0"/>
                      </a:rPr>
                      <m:t>mode</m:t>
                    </m:r>
                  </m:oMath>
                </a14:m>
                <a:endParaRPr lang="en-US" dirty="0"/>
              </a:p>
              <a:p>
                <a:pPr lvl="1"/>
                <a14:m>
                  <m:oMath xmlns:m="http://schemas.openxmlformats.org/officeDocument/2006/math">
                    <m:r>
                      <a:rPr lang="en-US" sz="1800" b="0" i="1" smtClean="0">
                        <a:latin typeface="Cambria Math" panose="02040503050406030204" pitchFamily="18" charset="0"/>
                      </a:rPr>
                      <m:t>1 →</m:t>
                    </m:r>
                    <m:r>
                      <m:rPr>
                        <m:sty m:val="p"/>
                      </m:rPr>
                      <a:rPr lang="en-US" sz="1800" b="0" i="0" smtClean="0">
                        <a:latin typeface="Cambria Math" panose="02040503050406030204" pitchFamily="18" charset="0"/>
                      </a:rPr>
                      <m:t>engine</m:t>
                    </m:r>
                    <m:r>
                      <a:rPr lang="en-US" sz="1800" b="0" i="0" smtClean="0">
                        <a:latin typeface="Cambria Math" panose="02040503050406030204" pitchFamily="18" charset="0"/>
                      </a:rPr>
                      <m:t> </m:t>
                    </m:r>
                    <m:r>
                      <m:rPr>
                        <m:sty m:val="p"/>
                      </m:rPr>
                      <a:rPr lang="en-US" sz="1800" b="0" i="0" smtClean="0">
                        <a:latin typeface="Cambria Math" panose="02040503050406030204" pitchFamily="18" charset="0"/>
                      </a:rPr>
                      <m:t>off</m:t>
                    </m:r>
                    <m:r>
                      <a:rPr lang="en-US" sz="1800" b="0" i="0" smtClean="0">
                        <a:latin typeface="Cambria Math" panose="02040503050406030204" pitchFamily="18" charset="0"/>
                      </a:rPr>
                      <m:t> (</m:t>
                    </m:r>
                    <m:r>
                      <m:rPr>
                        <m:sty m:val="p"/>
                      </m:rPr>
                      <a:rPr lang="en-US" sz="1800" b="0" i="0" smtClean="0">
                        <a:latin typeface="Cambria Math" panose="02040503050406030204" pitchFamily="18" charset="0"/>
                      </a:rPr>
                      <m:t>battery</m:t>
                    </m:r>
                    <m:r>
                      <a:rPr lang="en-US" sz="1800" b="0" i="0" smtClean="0">
                        <a:latin typeface="Cambria Math" panose="02040503050406030204" pitchFamily="18" charset="0"/>
                      </a:rPr>
                      <m:t> </m:t>
                    </m:r>
                    <m:r>
                      <m:rPr>
                        <m:sty m:val="p"/>
                      </m:rPr>
                      <a:rPr lang="en-US" sz="1800" b="0" i="0" smtClean="0">
                        <a:latin typeface="Cambria Math" panose="02040503050406030204" pitchFamily="18" charset="0"/>
                      </a:rPr>
                      <m:t>draining</m:t>
                    </m:r>
                    <m:r>
                      <a:rPr lang="en-US" sz="1800" b="0" i="0" smtClean="0">
                        <a:latin typeface="Cambria Math" panose="02040503050406030204" pitchFamily="18" charset="0"/>
                      </a:rPr>
                      <m:t>)</m:t>
                    </m:r>
                  </m:oMath>
                </a14:m>
                <a:endParaRPr lang="en-US" sz="1800" dirty="0"/>
              </a:p>
              <a:p>
                <a:pPr lvl="1"/>
                <a14:m>
                  <m:oMath xmlns:m="http://schemas.openxmlformats.org/officeDocument/2006/math">
                    <m:r>
                      <a:rPr lang="en-US" sz="1800" b="0" i="1" smtClean="0">
                        <a:latin typeface="Cambria Math" panose="02040503050406030204" pitchFamily="18" charset="0"/>
                      </a:rPr>
                      <m:t>2 →</m:t>
                    </m:r>
                    <m:r>
                      <m:rPr>
                        <m:sty m:val="p"/>
                      </m:rPr>
                      <a:rPr lang="en-US" sz="1800" b="0" i="0" smtClean="0">
                        <a:latin typeface="Cambria Math" panose="02040503050406030204" pitchFamily="18" charset="0"/>
                      </a:rPr>
                      <m:t>engine</m:t>
                    </m:r>
                    <m:r>
                      <a:rPr lang="en-US" sz="1800" b="0" i="0" smtClean="0">
                        <a:latin typeface="Cambria Math" panose="02040503050406030204" pitchFamily="18" charset="0"/>
                      </a:rPr>
                      <m:t> </m:t>
                    </m:r>
                    <m:r>
                      <m:rPr>
                        <m:sty m:val="p"/>
                      </m:rPr>
                      <a:rPr lang="en-US" sz="1800" b="0" i="0" smtClean="0">
                        <a:latin typeface="Cambria Math" panose="02040503050406030204" pitchFamily="18" charset="0"/>
                      </a:rPr>
                      <m:t>on</m:t>
                    </m:r>
                    <m:r>
                      <a:rPr lang="en-US" sz="1800" b="0" i="0" smtClean="0">
                        <a:latin typeface="Cambria Math" panose="02040503050406030204" pitchFamily="18" charset="0"/>
                      </a:rPr>
                      <m:t> (</m:t>
                    </m:r>
                    <m:r>
                      <m:rPr>
                        <m:sty m:val="p"/>
                      </m:rPr>
                      <a:rPr lang="en-US" sz="1800" b="0" i="0" smtClean="0">
                        <a:latin typeface="Cambria Math" panose="02040503050406030204" pitchFamily="18" charset="0"/>
                      </a:rPr>
                      <m:t>battery</m:t>
                    </m:r>
                    <m:r>
                      <a:rPr lang="en-US" sz="1800" b="0" i="0" smtClean="0">
                        <a:latin typeface="Cambria Math" panose="02040503050406030204" pitchFamily="18" charset="0"/>
                      </a:rPr>
                      <m:t> </m:t>
                    </m:r>
                    <m:r>
                      <m:rPr>
                        <m:sty m:val="p"/>
                      </m:rPr>
                      <a:rPr lang="en-US" sz="1800" b="0" i="0" smtClean="0">
                        <a:latin typeface="Cambria Math" panose="02040503050406030204" pitchFamily="18" charset="0"/>
                      </a:rPr>
                      <m:t>charging</m:t>
                    </m:r>
                    <m:r>
                      <a:rPr lang="en-US" sz="1800" b="0" i="0" smtClean="0">
                        <a:latin typeface="Cambria Math" panose="02040503050406030204" pitchFamily="18" charset="0"/>
                      </a:rPr>
                      <m:t>)</m:t>
                    </m:r>
                  </m:oMath>
                </a14:m>
                <a:endParaRPr lang="en-US" sz="1800" dirty="0"/>
              </a:p>
              <a:p>
                <a:endParaRPr lang="en-US" dirty="0"/>
              </a:p>
            </p:txBody>
          </p:sp>
        </mc:Choice>
        <mc:Fallback xmlns="">
          <p:sp>
            <p:nvSpPr>
              <p:cNvPr id="4" name="Content Placeholder 3">
                <a:extLst>
                  <a:ext uri="{FF2B5EF4-FFF2-40B4-BE49-F238E27FC236}">
                    <a16:creationId xmlns:a16="http://schemas.microsoft.com/office/drawing/2014/main" id="{910285CC-4BD2-568E-31EE-3FA70B36172B}"/>
                  </a:ext>
                </a:extLst>
              </p:cNvPr>
              <p:cNvSpPr>
                <a:spLocks noGrp="1" noRot="1" noChangeAspect="1" noMove="1" noResize="1" noEditPoints="1" noAdjustHandles="1" noChangeArrowheads="1" noChangeShapeType="1" noTextEdit="1"/>
              </p:cNvSpPr>
              <p:nvPr>
                <p:ph sz="half" idx="2"/>
              </p:nvPr>
            </p:nvSpPr>
            <p:spPr>
              <a:blipFill>
                <a:blip r:embed="rId6"/>
                <a:stretch>
                  <a:fillRect l="-1418" t="-1490" r="-473"/>
                </a:stretch>
              </a:blipFill>
            </p:spPr>
            <p:txBody>
              <a:bodyPr/>
              <a:lstStyle/>
              <a:p>
                <a:r>
                  <a:rPr lang="en-US">
                    <a:noFill/>
                  </a:rPr>
                  <a:t> </a:t>
                </a:r>
              </a:p>
            </p:txBody>
          </p:sp>
        </mc:Fallback>
      </mc:AlternateContent>
      <p:sp>
        <p:nvSpPr>
          <p:cNvPr id="20" name="Text Placeholder 19">
            <a:extLst>
              <a:ext uri="{FF2B5EF4-FFF2-40B4-BE49-F238E27FC236}">
                <a16:creationId xmlns:a16="http://schemas.microsoft.com/office/drawing/2014/main" id="{FBC04D40-BF4D-C77E-6AD3-7071F2705FF0}"/>
              </a:ext>
            </a:extLst>
          </p:cNvPr>
          <p:cNvSpPr>
            <a:spLocks noGrp="1"/>
          </p:cNvSpPr>
          <p:nvPr>
            <p:ph type="body" sz="quarter" idx="3"/>
          </p:nvPr>
        </p:nvSpPr>
        <p:spPr/>
        <p:txBody>
          <a:bodyPr/>
          <a:lstStyle/>
          <a:p>
            <a:r>
              <a:rPr lang="en-US" dirty="0"/>
              <a:t>Transitions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84DBE709-11CE-ADA0-70A5-C17B513F932B}"/>
                  </a:ext>
                </a:extLst>
              </p:cNvPr>
              <p:cNvSpPr>
                <a:spLocks noGrp="1"/>
              </p:cNvSpPr>
              <p:nvPr>
                <p:ph sz="quarter" idx="4"/>
              </p:nvPr>
            </p:nvSpPr>
            <p:spPr/>
            <p:txBody>
              <a:bodyPr/>
              <a:lstStyle/>
              <a:p>
                <a:r>
                  <a:rPr lang="en-US" sz="2200" dirty="0"/>
                  <a:t>Motion</a:t>
                </a:r>
              </a:p>
              <a:p>
                <a:pPr lvl="1"/>
                <a:r>
                  <a:rPr lang="en-US" sz="1800" dirty="0"/>
                  <a:t>N/S/E/W</a:t>
                </a:r>
              </a:p>
              <a:p>
                <a:r>
                  <a:rPr lang="en-US" sz="2200" dirty="0"/>
                  <a:t>Hybrid Action</a:t>
                </a:r>
              </a:p>
              <a:p>
                <a:pPr lvl="1"/>
                <a:r>
                  <a:rPr lang="en-US" sz="1800" dirty="0"/>
                  <a:t>Engine Off</a:t>
                </a:r>
              </a:p>
              <a:p>
                <a:pPr lvl="2"/>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𝐵</m:t>
                        </m:r>
                      </m:e>
                      <m:sup>
                        <m:r>
                          <a:rPr lang="en-US" sz="1800" b="0" i="1" smtClean="0">
                            <a:latin typeface="Cambria Math" panose="02040503050406030204" pitchFamily="18" charset="0"/>
                          </a:rPr>
                          <m:t>′</m:t>
                        </m:r>
                      </m:sup>
                    </m:sSup>
                    <m:r>
                      <a:rPr lang="en-US" sz="1800" b="0" i="1" smtClean="0">
                        <a:latin typeface="Cambria Math" panose="02040503050406030204" pitchFamily="18" charset="0"/>
                      </a:rPr>
                      <m:t>=</m:t>
                    </m:r>
                    <m:r>
                      <a:rPr lang="en-US" sz="1800" b="0" i="1" smtClean="0">
                        <a:latin typeface="Cambria Math" panose="02040503050406030204" pitchFamily="18" charset="0"/>
                      </a:rPr>
                      <m:t>𝐵</m:t>
                    </m:r>
                    <m:r>
                      <a:rPr lang="en-US" sz="1800" b="0" i="1" smtClean="0">
                        <a:latin typeface="Cambria Math" panose="02040503050406030204" pitchFamily="18" charset="0"/>
                      </a:rPr>
                      <m:t>−1</m:t>
                    </m:r>
                  </m:oMath>
                </a14:m>
                <a:endParaRPr lang="en-US" sz="1800" b="0" dirty="0"/>
              </a:p>
              <a:p>
                <a:pPr lvl="2"/>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𝐻</m:t>
                        </m:r>
                      </m:e>
                      <m:sup>
                        <m:r>
                          <a:rPr lang="en-US" sz="1800" b="0" i="1" smtClean="0">
                            <a:latin typeface="Cambria Math" panose="02040503050406030204" pitchFamily="18" charset="0"/>
                          </a:rPr>
                          <m:t>′</m:t>
                        </m:r>
                      </m:sup>
                    </m:sSup>
                    <m:r>
                      <a:rPr lang="en-US" sz="1800" b="0" i="1" smtClean="0">
                        <a:latin typeface="Cambria Math" panose="02040503050406030204" pitchFamily="18" charset="0"/>
                      </a:rPr>
                      <m:t>=1</m:t>
                    </m:r>
                  </m:oMath>
                </a14:m>
                <a:endParaRPr lang="en-US" sz="1800" dirty="0"/>
              </a:p>
              <a:p>
                <a:pPr lvl="1"/>
                <a:r>
                  <a:rPr lang="en-US" sz="1800" dirty="0"/>
                  <a:t>Engine On</a:t>
                </a:r>
              </a:p>
              <a:p>
                <a:pPr lvl="2"/>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𝐵</m:t>
                        </m:r>
                      </m:e>
                      <m:sup>
                        <m:r>
                          <a:rPr lang="en-US" sz="1800" b="0" i="1" smtClean="0">
                            <a:latin typeface="Cambria Math" panose="02040503050406030204" pitchFamily="18" charset="0"/>
                          </a:rPr>
                          <m:t>′</m:t>
                        </m:r>
                      </m:sup>
                    </m:sSup>
                    <m:r>
                      <a:rPr lang="en-US" sz="1800" b="0" i="1" smtClean="0">
                        <a:latin typeface="Cambria Math" panose="02040503050406030204" pitchFamily="18" charset="0"/>
                      </a:rPr>
                      <m:t>=</m:t>
                    </m:r>
                    <m:r>
                      <a:rPr lang="en-US" sz="1800" b="0" i="1" smtClean="0">
                        <a:latin typeface="Cambria Math" panose="02040503050406030204" pitchFamily="18" charset="0"/>
                      </a:rPr>
                      <m:t>𝐵</m:t>
                    </m:r>
                    <m:r>
                      <a:rPr lang="en-US" sz="1800" b="0" i="1" smtClean="0">
                        <a:latin typeface="Cambria Math" panose="02040503050406030204" pitchFamily="18" charset="0"/>
                      </a:rPr>
                      <m:t>+1</m:t>
                    </m:r>
                  </m:oMath>
                </a14:m>
                <a:endParaRPr lang="en-US" sz="1800" b="0" dirty="0"/>
              </a:p>
              <a:p>
                <a:pPr lvl="2"/>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𝐻</m:t>
                        </m:r>
                      </m:e>
                      <m:sup>
                        <m:r>
                          <a:rPr lang="en-US" sz="1800" b="0" i="1" smtClean="0">
                            <a:latin typeface="Cambria Math" panose="02040503050406030204" pitchFamily="18" charset="0"/>
                          </a:rPr>
                          <m:t>′</m:t>
                        </m:r>
                      </m:sup>
                    </m:sSup>
                    <m:r>
                      <a:rPr lang="en-US" sz="1800" b="0" i="1" smtClean="0">
                        <a:latin typeface="Cambria Math" panose="02040503050406030204" pitchFamily="18" charset="0"/>
                      </a:rPr>
                      <m:t>=2</m:t>
                    </m:r>
                  </m:oMath>
                </a14:m>
                <a:endParaRPr lang="en-US" sz="1800" dirty="0"/>
              </a:p>
              <a:p>
                <a:pPr marL="457200" lvl="1" indent="0">
                  <a:buNone/>
                </a:pPr>
                <a:endParaRPr lang="en-US" dirty="0"/>
              </a:p>
              <a:p>
                <a:pPr lvl="1"/>
                <a:endParaRPr lang="en-US" dirty="0"/>
              </a:p>
            </p:txBody>
          </p:sp>
        </mc:Choice>
        <mc:Fallback xmlns="">
          <p:sp>
            <p:nvSpPr>
              <p:cNvPr id="5" name="Content Placeholder 4">
                <a:extLst>
                  <a:ext uri="{FF2B5EF4-FFF2-40B4-BE49-F238E27FC236}">
                    <a16:creationId xmlns:a16="http://schemas.microsoft.com/office/drawing/2014/main" id="{84DBE709-11CE-ADA0-70A5-C17B513F932B}"/>
                  </a:ext>
                </a:extLst>
              </p:cNvPr>
              <p:cNvSpPr>
                <a:spLocks noGrp="1" noRot="1" noChangeAspect="1" noMove="1" noResize="1" noEditPoints="1" noAdjustHandles="1" noChangeArrowheads="1" noChangeShapeType="1" noTextEdit="1"/>
              </p:cNvSpPr>
              <p:nvPr>
                <p:ph sz="quarter" idx="4"/>
              </p:nvPr>
            </p:nvSpPr>
            <p:spPr>
              <a:blipFill>
                <a:blip r:embed="rId7"/>
                <a:stretch>
                  <a:fillRect l="-1412" t="-2152"/>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521F15B4-B490-762F-3735-6F79EC1CF8FE}"/>
              </a:ext>
            </a:extLst>
          </p:cNvPr>
          <p:cNvPicPr>
            <a:picLocks noChangeAspect="1"/>
          </p:cNvPicPr>
          <p:nvPr/>
        </p:nvPicPr>
        <p:blipFill>
          <a:blip r:embed="rId8"/>
          <a:stretch>
            <a:fillRect/>
          </a:stretch>
        </p:blipFill>
        <p:spPr>
          <a:xfrm>
            <a:off x="8863915" y="1381769"/>
            <a:ext cx="2578785" cy="2536310"/>
          </a:xfrm>
          <a:prstGeom prst="rect">
            <a:avLst/>
          </a:prstGeom>
        </p:spPr>
      </p:pic>
      <p:pic>
        <p:nvPicPr>
          <p:cNvPr id="8" name="Audio 7">
            <a:hlinkClick r:id="" action="ppaction://media"/>
            <a:extLst>
              <a:ext uri="{FF2B5EF4-FFF2-40B4-BE49-F238E27FC236}">
                <a16:creationId xmlns:a16="http://schemas.microsoft.com/office/drawing/2014/main" id="{0D3D35BC-0891-7BC4-711B-62B33F14E84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1947" t="-125896" r="-261947" b="-125896"/>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1012395"/>
      </p:ext>
    </p:extLst>
  </p:cSld>
  <p:clrMapOvr>
    <a:masterClrMapping/>
  </p:clrMapOvr>
  <mc:AlternateContent xmlns:mc="http://schemas.openxmlformats.org/markup-compatibility/2006" xmlns:p14="http://schemas.microsoft.com/office/powerpoint/2010/main">
    <mc:Choice Requires="p14">
      <p:transition spd="slow" p14:dur="2000" advTm="51184"/>
    </mc:Choice>
    <mc:Fallback xmlns="">
      <p:transition spd="slow" advTm="51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C60C13-E582-AD3D-C251-3E74CF57ACAC}"/>
              </a:ext>
            </a:extLst>
          </p:cNvPr>
          <p:cNvPicPr>
            <a:picLocks noChangeAspect="1"/>
          </p:cNvPicPr>
          <p:nvPr/>
        </p:nvPicPr>
        <p:blipFill>
          <a:blip r:embed="rId5"/>
          <a:stretch>
            <a:fillRect/>
          </a:stretch>
        </p:blipFill>
        <p:spPr>
          <a:xfrm>
            <a:off x="337744" y="0"/>
            <a:ext cx="4572000" cy="3429000"/>
          </a:xfrm>
          <a:prstGeom prst="rect">
            <a:avLst/>
          </a:prstGeom>
        </p:spPr>
      </p:pic>
      <p:pic>
        <p:nvPicPr>
          <p:cNvPr id="11" name="Picture 10">
            <a:extLst>
              <a:ext uri="{FF2B5EF4-FFF2-40B4-BE49-F238E27FC236}">
                <a16:creationId xmlns:a16="http://schemas.microsoft.com/office/drawing/2014/main" id="{D964DEC3-8AD9-2EEF-C72E-088FF8A36F1F}"/>
              </a:ext>
            </a:extLst>
          </p:cNvPr>
          <p:cNvPicPr>
            <a:picLocks noChangeAspect="1"/>
          </p:cNvPicPr>
          <p:nvPr/>
        </p:nvPicPr>
        <p:blipFill>
          <a:blip r:embed="rId6"/>
          <a:stretch>
            <a:fillRect/>
          </a:stretch>
        </p:blipFill>
        <p:spPr>
          <a:xfrm>
            <a:off x="337744" y="3429000"/>
            <a:ext cx="4572000" cy="3429000"/>
          </a:xfrm>
          <a:prstGeom prst="rect">
            <a:avLst/>
          </a:prstGeom>
        </p:spPr>
      </p:pic>
      <p:pic>
        <p:nvPicPr>
          <p:cNvPr id="13" name="Picture 12">
            <a:extLst>
              <a:ext uri="{FF2B5EF4-FFF2-40B4-BE49-F238E27FC236}">
                <a16:creationId xmlns:a16="http://schemas.microsoft.com/office/drawing/2014/main" id="{FC2B89C1-6EA1-A4D9-9AE7-EE246CF3F1FC}"/>
              </a:ext>
            </a:extLst>
          </p:cNvPr>
          <p:cNvPicPr>
            <a:picLocks noChangeAspect="1"/>
          </p:cNvPicPr>
          <p:nvPr/>
        </p:nvPicPr>
        <p:blipFill>
          <a:blip r:embed="rId7"/>
          <a:stretch>
            <a:fillRect/>
          </a:stretch>
        </p:blipFill>
        <p:spPr>
          <a:xfrm>
            <a:off x="4909744" y="0"/>
            <a:ext cx="4572000" cy="3429000"/>
          </a:xfrm>
          <a:prstGeom prst="rect">
            <a:avLst/>
          </a:prstGeom>
        </p:spPr>
      </p:pic>
      <p:pic>
        <p:nvPicPr>
          <p:cNvPr id="15" name="Picture 14">
            <a:extLst>
              <a:ext uri="{FF2B5EF4-FFF2-40B4-BE49-F238E27FC236}">
                <a16:creationId xmlns:a16="http://schemas.microsoft.com/office/drawing/2014/main" id="{1D4EB917-11EF-8E50-1DB9-338826D0C062}"/>
              </a:ext>
            </a:extLst>
          </p:cNvPr>
          <p:cNvPicPr>
            <a:picLocks noChangeAspect="1"/>
          </p:cNvPicPr>
          <p:nvPr/>
        </p:nvPicPr>
        <p:blipFill>
          <a:blip r:embed="rId8"/>
          <a:stretch>
            <a:fillRect/>
          </a:stretch>
        </p:blipFill>
        <p:spPr>
          <a:xfrm>
            <a:off x="4909744" y="3429000"/>
            <a:ext cx="4572000" cy="3429000"/>
          </a:xfrm>
          <a:prstGeom prst="rect">
            <a:avLst/>
          </a:prstGeom>
        </p:spPr>
      </p:pic>
      <p:pic>
        <p:nvPicPr>
          <p:cNvPr id="16" name="Picture 15">
            <a:extLst>
              <a:ext uri="{FF2B5EF4-FFF2-40B4-BE49-F238E27FC236}">
                <a16:creationId xmlns:a16="http://schemas.microsoft.com/office/drawing/2014/main" id="{F8969A63-42B2-EE53-B017-05E452790046}"/>
              </a:ext>
            </a:extLst>
          </p:cNvPr>
          <p:cNvPicPr>
            <a:picLocks noChangeAspect="1"/>
          </p:cNvPicPr>
          <p:nvPr/>
        </p:nvPicPr>
        <p:blipFill rotWithShape="1">
          <a:blip r:embed="rId9"/>
          <a:srcRect l="57347" t="8694" r="10980" b="63660"/>
          <a:stretch/>
        </p:blipFill>
        <p:spPr>
          <a:xfrm>
            <a:off x="9885056" y="1161505"/>
            <a:ext cx="1689463" cy="1105989"/>
          </a:xfrm>
          <a:prstGeom prst="rect">
            <a:avLst/>
          </a:prstGeom>
        </p:spPr>
      </p:pic>
      <p:sp>
        <p:nvSpPr>
          <p:cNvPr id="17" name="TextBox 16">
            <a:extLst>
              <a:ext uri="{FF2B5EF4-FFF2-40B4-BE49-F238E27FC236}">
                <a16:creationId xmlns:a16="http://schemas.microsoft.com/office/drawing/2014/main" id="{DC07B8B5-4432-949D-70C5-D5CBFC5438CB}"/>
              </a:ext>
            </a:extLst>
          </p:cNvPr>
          <p:cNvSpPr txBox="1"/>
          <p:nvPr/>
        </p:nvSpPr>
        <p:spPr>
          <a:xfrm>
            <a:off x="9885056" y="234779"/>
            <a:ext cx="1952368" cy="769441"/>
          </a:xfrm>
          <a:prstGeom prst="rect">
            <a:avLst/>
          </a:prstGeom>
          <a:noFill/>
        </p:spPr>
        <p:txBody>
          <a:bodyPr wrap="square" rtlCol="0">
            <a:spAutoFit/>
          </a:bodyPr>
          <a:lstStyle/>
          <a:p>
            <a:r>
              <a:rPr lang="en-US" sz="4400" dirty="0">
                <a:latin typeface="+mj-lt"/>
              </a:rPr>
              <a:t>Results</a:t>
            </a:r>
          </a:p>
        </p:txBody>
      </p:sp>
      <p:pic>
        <p:nvPicPr>
          <p:cNvPr id="27" name="Audio 26">
            <a:hlinkClick r:id="" action="ppaction://media"/>
            <a:extLst>
              <a:ext uri="{FF2B5EF4-FFF2-40B4-BE49-F238E27FC236}">
                <a16:creationId xmlns:a16="http://schemas.microsoft.com/office/drawing/2014/main" id="{65E17530-0B01-BE61-BA37-B7846ADC1BB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61947" t="-125896" r="-261947" b="-125896"/>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51119437"/>
      </p:ext>
    </p:extLst>
  </p:cSld>
  <p:clrMapOvr>
    <a:masterClrMapping/>
  </p:clrMapOvr>
  <mc:AlternateContent xmlns:mc="http://schemas.openxmlformats.org/markup-compatibility/2006" xmlns:p14="http://schemas.microsoft.com/office/powerpoint/2010/main">
    <mc:Choice Requires="p14">
      <p:transition spd="slow" p14:dur="2000" advTm="67865"/>
    </mc:Choice>
    <mc:Fallback xmlns="">
      <p:transition spd="slow" advTm="67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4447C8-4E97-E65A-9AF6-53F137F98F88}"/>
              </a:ext>
            </a:extLst>
          </p:cNvPr>
          <p:cNvPicPr>
            <a:picLocks noChangeAspect="1"/>
          </p:cNvPicPr>
          <p:nvPr/>
        </p:nvPicPr>
        <p:blipFill>
          <a:blip r:embed="rId5"/>
          <a:stretch>
            <a:fillRect/>
          </a:stretch>
        </p:blipFill>
        <p:spPr>
          <a:xfrm>
            <a:off x="838200" y="1371600"/>
            <a:ext cx="5670070" cy="5486400"/>
          </a:xfrm>
          <a:prstGeom prst="rect">
            <a:avLst/>
          </a:prstGeom>
        </p:spPr>
      </p:pic>
      <p:sp>
        <p:nvSpPr>
          <p:cNvPr id="2" name="Title 1">
            <a:extLst>
              <a:ext uri="{FF2B5EF4-FFF2-40B4-BE49-F238E27FC236}">
                <a16:creationId xmlns:a16="http://schemas.microsoft.com/office/drawing/2014/main" id="{C4F633BC-9C5C-36FF-8535-0B27437E5CF0}"/>
              </a:ext>
            </a:extLst>
          </p:cNvPr>
          <p:cNvSpPr>
            <a:spLocks noGrp="1"/>
          </p:cNvSpPr>
          <p:nvPr>
            <p:ph type="title"/>
          </p:nvPr>
        </p:nvSpPr>
        <p:spPr/>
        <p:txBody>
          <a:bodyPr/>
          <a:lstStyle/>
          <a:p>
            <a:r>
              <a:rPr lang="en-US" dirty="0"/>
              <a:t>Algorithm Performance</a:t>
            </a:r>
          </a:p>
        </p:txBody>
      </p:sp>
      <p:pic>
        <p:nvPicPr>
          <p:cNvPr id="4" name="Picture 3">
            <a:extLst>
              <a:ext uri="{FF2B5EF4-FFF2-40B4-BE49-F238E27FC236}">
                <a16:creationId xmlns:a16="http://schemas.microsoft.com/office/drawing/2014/main" id="{C1FBBF2C-4A40-439F-B228-4C08972D50C4}"/>
              </a:ext>
            </a:extLst>
          </p:cNvPr>
          <p:cNvPicPr>
            <a:picLocks noChangeAspect="1"/>
          </p:cNvPicPr>
          <p:nvPr/>
        </p:nvPicPr>
        <p:blipFill>
          <a:blip r:embed="rId6"/>
          <a:stretch>
            <a:fillRect/>
          </a:stretch>
        </p:blipFill>
        <p:spPr>
          <a:xfrm>
            <a:off x="6096000" y="1371600"/>
            <a:ext cx="5670070" cy="5486400"/>
          </a:xfrm>
          <a:prstGeom prst="rect">
            <a:avLst/>
          </a:prstGeom>
        </p:spPr>
      </p:pic>
      <p:pic>
        <p:nvPicPr>
          <p:cNvPr id="14" name="Audio 13">
            <a:hlinkClick r:id="" action="ppaction://media"/>
            <a:extLst>
              <a:ext uri="{FF2B5EF4-FFF2-40B4-BE49-F238E27FC236}">
                <a16:creationId xmlns:a16="http://schemas.microsoft.com/office/drawing/2014/main" id="{484D8B21-BD6B-F880-8BEA-2108F5865F2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1947" t="-125896" r="-261947" b="-125896"/>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2181281"/>
      </p:ext>
    </p:extLst>
  </p:cSld>
  <p:clrMapOvr>
    <a:masterClrMapping/>
  </p:clrMapOvr>
  <mc:AlternateContent xmlns:mc="http://schemas.openxmlformats.org/markup-compatibility/2006" xmlns:p14="http://schemas.microsoft.com/office/powerpoint/2010/main">
    <mc:Choice Requires="p14">
      <p:transition spd="slow" p14:dur="2000" advTm="78719"/>
    </mc:Choice>
    <mc:Fallback xmlns="">
      <p:transition spd="slow" advTm="78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BEAB-4266-A275-75D6-CBF3DA5D3265}"/>
              </a:ext>
            </a:extLst>
          </p:cNvPr>
          <p:cNvSpPr>
            <a:spLocks noGrp="1"/>
          </p:cNvSpPr>
          <p:nvPr>
            <p:ph type="title"/>
          </p:nvPr>
        </p:nvSpPr>
        <p:spPr/>
        <p:txBody>
          <a:bodyPr/>
          <a:lstStyle/>
          <a:p>
            <a:r>
              <a:rPr lang="en-US" dirty="0"/>
              <a:t>Large Map Testing</a:t>
            </a:r>
          </a:p>
        </p:txBody>
      </p:sp>
      <p:pic>
        <p:nvPicPr>
          <p:cNvPr id="4" name="Picture 3">
            <a:extLst>
              <a:ext uri="{FF2B5EF4-FFF2-40B4-BE49-F238E27FC236}">
                <a16:creationId xmlns:a16="http://schemas.microsoft.com/office/drawing/2014/main" id="{D883E8CD-13F5-9978-407A-EDDC9CBEF74A}"/>
              </a:ext>
            </a:extLst>
          </p:cNvPr>
          <p:cNvPicPr>
            <a:picLocks noChangeAspect="1"/>
          </p:cNvPicPr>
          <p:nvPr/>
        </p:nvPicPr>
        <p:blipFill rotWithShape="1">
          <a:blip r:embed="rId5"/>
          <a:srcRect l="9358" t="3539" r="7992" b="6923"/>
          <a:stretch/>
        </p:blipFill>
        <p:spPr>
          <a:xfrm>
            <a:off x="37071" y="1828801"/>
            <a:ext cx="7767856" cy="4102443"/>
          </a:xfrm>
          <a:prstGeom prst="rect">
            <a:avLst/>
          </a:prstGeom>
        </p:spPr>
      </p:pic>
      <p:pic>
        <p:nvPicPr>
          <p:cNvPr id="6" name="Picture 5">
            <a:extLst>
              <a:ext uri="{FF2B5EF4-FFF2-40B4-BE49-F238E27FC236}">
                <a16:creationId xmlns:a16="http://schemas.microsoft.com/office/drawing/2014/main" id="{FEA7ADC1-9695-6559-1E07-A2DD877DD66E}"/>
              </a:ext>
            </a:extLst>
          </p:cNvPr>
          <p:cNvPicPr>
            <a:picLocks noChangeAspect="1"/>
          </p:cNvPicPr>
          <p:nvPr/>
        </p:nvPicPr>
        <p:blipFill rotWithShape="1">
          <a:blip r:embed="rId6"/>
          <a:srcRect l="4372" r="4359"/>
          <a:stretch/>
        </p:blipFill>
        <p:spPr>
          <a:xfrm>
            <a:off x="7797116" y="1690688"/>
            <a:ext cx="4312508" cy="4572000"/>
          </a:xfrm>
          <a:prstGeom prst="rect">
            <a:avLst/>
          </a:prstGeom>
        </p:spPr>
      </p:pic>
      <p:pic>
        <p:nvPicPr>
          <p:cNvPr id="13" name="Audio 12">
            <a:hlinkClick r:id="" action="ppaction://media"/>
            <a:extLst>
              <a:ext uri="{FF2B5EF4-FFF2-40B4-BE49-F238E27FC236}">
                <a16:creationId xmlns:a16="http://schemas.microsoft.com/office/drawing/2014/main" id="{52A4B671-4F39-F6D4-B4D5-ABD9BA8E8CE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1947" t="-125896" r="-261947" b="-125896"/>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57120679"/>
      </p:ext>
    </p:extLst>
  </p:cSld>
  <p:clrMapOvr>
    <a:masterClrMapping/>
  </p:clrMapOvr>
  <mc:AlternateContent xmlns:mc="http://schemas.openxmlformats.org/markup-compatibility/2006" xmlns:p14="http://schemas.microsoft.com/office/powerpoint/2010/main">
    <mc:Choice Requires="p14">
      <p:transition spd="slow" p14:dur="2000" advTm="44331"/>
    </mc:Choice>
    <mc:Fallback xmlns="">
      <p:transition spd="slow" advTm="44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C5203-2006-9D1A-C2A3-3C05D20F36D6}"/>
              </a:ext>
            </a:extLst>
          </p:cNvPr>
          <p:cNvSpPr>
            <a:spLocks noGrp="1"/>
          </p:cNvSpPr>
          <p:nvPr>
            <p:ph type="title"/>
          </p:nvPr>
        </p:nvSpPr>
        <p:spPr/>
        <p:txBody>
          <a:bodyPr/>
          <a:lstStyle/>
          <a:p>
            <a:r>
              <a:rPr lang="en-US" dirty="0"/>
              <a:t>Observations</a:t>
            </a:r>
          </a:p>
        </p:txBody>
      </p:sp>
      <p:sp>
        <p:nvSpPr>
          <p:cNvPr id="3" name="Text Placeholder 2">
            <a:extLst>
              <a:ext uri="{FF2B5EF4-FFF2-40B4-BE49-F238E27FC236}">
                <a16:creationId xmlns:a16="http://schemas.microsoft.com/office/drawing/2014/main" id="{C024D5ED-7DF0-B27C-D191-4B8C1B033AEC}"/>
              </a:ext>
            </a:extLst>
          </p:cNvPr>
          <p:cNvSpPr>
            <a:spLocks noGrp="1"/>
          </p:cNvSpPr>
          <p:nvPr>
            <p:ph type="body" idx="1"/>
          </p:nvPr>
        </p:nvSpPr>
        <p:spPr/>
        <p:txBody>
          <a:bodyPr/>
          <a:lstStyle/>
          <a:p>
            <a:r>
              <a:rPr lang="en-US" dirty="0"/>
              <a:t>Optimal Route/Energy Management</a:t>
            </a:r>
          </a:p>
        </p:txBody>
      </p:sp>
      <p:sp>
        <p:nvSpPr>
          <p:cNvPr id="4" name="Content Placeholder 3">
            <a:extLst>
              <a:ext uri="{FF2B5EF4-FFF2-40B4-BE49-F238E27FC236}">
                <a16:creationId xmlns:a16="http://schemas.microsoft.com/office/drawing/2014/main" id="{7EA8676E-6580-B503-DB7F-A3DE642B5D0B}"/>
              </a:ext>
            </a:extLst>
          </p:cNvPr>
          <p:cNvSpPr>
            <a:spLocks noGrp="1"/>
          </p:cNvSpPr>
          <p:nvPr>
            <p:ph sz="half" idx="2"/>
          </p:nvPr>
        </p:nvSpPr>
        <p:spPr/>
        <p:txBody>
          <a:bodyPr>
            <a:normAutofit/>
          </a:bodyPr>
          <a:lstStyle/>
          <a:p>
            <a:r>
              <a:rPr lang="en-US" sz="2200" dirty="0"/>
              <a:t>Avoided running engine in green zone.</a:t>
            </a:r>
          </a:p>
          <a:p>
            <a:r>
              <a:rPr lang="en-US" sz="2200" dirty="0"/>
              <a:t>Used full discharge/recharge cycles whenever possible.</a:t>
            </a:r>
          </a:p>
          <a:p>
            <a:r>
              <a:rPr lang="en-US" sz="2200" dirty="0"/>
              <a:t>Avoided overcharging the battery.</a:t>
            </a:r>
          </a:p>
          <a:p>
            <a:r>
              <a:rPr lang="en-US" sz="2200" dirty="0"/>
              <a:t>Complex maze solving.</a:t>
            </a:r>
          </a:p>
          <a:p>
            <a:endParaRPr lang="en-US" dirty="0"/>
          </a:p>
        </p:txBody>
      </p:sp>
      <p:sp>
        <p:nvSpPr>
          <p:cNvPr id="5" name="Text Placeholder 4">
            <a:extLst>
              <a:ext uri="{FF2B5EF4-FFF2-40B4-BE49-F238E27FC236}">
                <a16:creationId xmlns:a16="http://schemas.microsoft.com/office/drawing/2014/main" id="{229BB8A6-422C-04C7-C6FF-4CEF595DA4FE}"/>
              </a:ext>
            </a:extLst>
          </p:cNvPr>
          <p:cNvSpPr>
            <a:spLocks noGrp="1"/>
          </p:cNvSpPr>
          <p:nvPr>
            <p:ph type="body" sz="quarter" idx="3"/>
          </p:nvPr>
        </p:nvSpPr>
        <p:spPr/>
        <p:txBody>
          <a:bodyPr/>
          <a:lstStyle/>
          <a:p>
            <a:r>
              <a:rPr lang="en-US" dirty="0"/>
              <a:t>Algorithm Performance</a:t>
            </a:r>
          </a:p>
        </p:txBody>
      </p:sp>
      <p:sp>
        <p:nvSpPr>
          <p:cNvPr id="6" name="Content Placeholder 5">
            <a:extLst>
              <a:ext uri="{FF2B5EF4-FFF2-40B4-BE49-F238E27FC236}">
                <a16:creationId xmlns:a16="http://schemas.microsoft.com/office/drawing/2014/main" id="{E2FC8B81-E0C3-0C84-852B-6A290F42F0A6}"/>
              </a:ext>
            </a:extLst>
          </p:cNvPr>
          <p:cNvSpPr>
            <a:spLocks noGrp="1"/>
          </p:cNvSpPr>
          <p:nvPr>
            <p:ph sz="quarter" idx="4"/>
          </p:nvPr>
        </p:nvSpPr>
        <p:spPr/>
        <p:txBody>
          <a:bodyPr>
            <a:normAutofit/>
          </a:bodyPr>
          <a:lstStyle/>
          <a:p>
            <a:r>
              <a:rPr lang="en-US" sz="2200" dirty="0"/>
              <a:t>All achieved optimal solutions.</a:t>
            </a:r>
          </a:p>
          <a:p>
            <a:r>
              <a:rPr lang="en-US" sz="2200" dirty="0"/>
              <a:t>A*/Dijkstra’s algorithms all perform faster than Dynamic Programming.</a:t>
            </a:r>
          </a:p>
          <a:p>
            <a:r>
              <a:rPr lang="en-US" sz="2200" dirty="0"/>
              <a:t>The larger the map, the faster in comparison A*/Dijkstra’s algorithms are to Dynamic Programing and Q-Learning</a:t>
            </a:r>
          </a:p>
          <a:p>
            <a:endParaRPr lang="en-US" dirty="0"/>
          </a:p>
        </p:txBody>
      </p:sp>
      <p:pic>
        <p:nvPicPr>
          <p:cNvPr id="23" name="Audio 22">
            <a:hlinkClick r:id="" action="ppaction://media"/>
            <a:extLst>
              <a:ext uri="{FF2B5EF4-FFF2-40B4-BE49-F238E27FC236}">
                <a16:creationId xmlns:a16="http://schemas.microsoft.com/office/drawing/2014/main" id="{C3C2EC3C-2280-AB36-DFB8-CAD63A8897F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1947" t="-125896" r="-261947" b="-125896"/>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8201082"/>
      </p:ext>
    </p:extLst>
  </p:cSld>
  <p:clrMapOvr>
    <a:masterClrMapping/>
  </p:clrMapOvr>
  <mc:AlternateContent xmlns:mc="http://schemas.openxmlformats.org/markup-compatibility/2006" xmlns:p14="http://schemas.microsoft.com/office/powerpoint/2010/main">
    <mc:Choice Requires="p14">
      <p:transition spd="slow" p14:dur="2000" advTm="64254"/>
    </mc:Choice>
    <mc:Fallback xmlns="">
      <p:transition spd="slow" advTm="64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2623</TotalTime>
  <Words>1640</Words>
  <Application>Microsoft Office PowerPoint</Application>
  <PresentationFormat>Widescreen</PresentationFormat>
  <Paragraphs>173</Paragraphs>
  <Slides>10</Slides>
  <Notes>10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Cambria Math</vt:lpstr>
      <vt:lpstr>Office Theme</vt:lpstr>
      <vt:lpstr>PowerPoint Presentation</vt:lpstr>
      <vt:lpstr>Route Planning and Energy Management</vt:lpstr>
      <vt:lpstr>Solution Algorithms</vt:lpstr>
      <vt:lpstr>Defining Optimality</vt:lpstr>
      <vt:lpstr>Hybrid Vehicle Model</vt:lpstr>
      <vt:lpstr>PowerPoint Presentation</vt:lpstr>
      <vt:lpstr>Algorithm Performance</vt:lpstr>
      <vt:lpstr>Large Map Testing</vt:lpstr>
      <vt:lpstr>Observations</vt:lpstr>
      <vt:lpstr>Future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Tye</dc:creator>
  <cp:lastModifiedBy>Jadischke, Jacob H</cp:lastModifiedBy>
  <cp:revision>59</cp:revision>
  <dcterms:created xsi:type="dcterms:W3CDTF">2021-07-16T13:59:28Z</dcterms:created>
  <dcterms:modified xsi:type="dcterms:W3CDTF">2022-11-16T21:57:44Z</dcterms:modified>
</cp:coreProperties>
</file>