
<file path=[Content_Types].xml><?xml version="1.0" encoding="utf-8"?>
<Types xmlns="http://schemas.openxmlformats.org/package/2006/content-types"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11"/>
  </p:notesMasterIdLst>
  <p:sldIdLst>
    <p:sldId id="26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67819-D977-4122-5A60-7057F25D0F6A}" v="4" dt="2022-11-18T15:01:31.829"/>
    <p1510:client id="{43B96392-0864-608C-8227-D6CE78317CF4}" v="92" dt="2022-11-18T15:11:03.2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3" d="100"/>
          <a:sy n="233" d="100"/>
        </p:scale>
        <p:origin x="-1094" y="2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8B71-99E4-43B4-9254-C3EB9935C8D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118C-7235-4BDF-9936-D649EDBC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5980-D562-FBB8-649B-30BC02824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C580B-FA36-3814-A191-C48200DD5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7440-512F-28DD-D3C5-4638B8AC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C1066-AEF2-0DB2-E93C-1443F52E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D470A-5D5D-4E20-AF31-E60D361A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4597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5C5C-5182-EE84-05D1-E6FDD3C0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DE27-E91D-C397-3234-2767D7961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7CB7E-5A99-B921-C851-A998D15D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C555-921A-B306-B126-DED444D1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8DCC-0306-14F8-9F0E-B4683C94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9837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4A9DC-152A-59DB-93EC-6E7EC0CAA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E131F-A788-E10B-026E-96C298CCC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F699-360E-FDEA-C896-F35ABEAD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5ECB8-1B8E-9BFC-2B1E-8184FA57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5B40-8DB5-2CE0-426B-8D69960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8685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6044-CA8E-78BC-F5FD-F7A61E37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E1D2-9C2A-2E24-809C-83DBDAFE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BF0EA-8EAB-C830-798C-00ED14E0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AEED3-E047-FD57-3ADC-32A86FC1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24EA6-E422-DE36-F193-D762EFF0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5093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3388-E354-894A-38FD-1B4F1F2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D037F-CFE1-0ECC-D8B4-FED7D37B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FC9D-D456-F438-6E91-91FB82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DF3F-87B2-8632-A752-1475C38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23CC-51AA-25C3-2AAA-9D1514D1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778F-33A5-4472-F346-0ED85A4A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FB73-BA1D-F21D-497F-5DD3F052E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DC9BA-C8B0-30A7-657B-08CF9F540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D6BB1-5F94-AD7E-FD84-F9A75F4A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13795-0FFE-2316-70F4-5484EA57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A6C01-CA6F-9820-8B5A-AF3CB8C7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66994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962D-F66B-CE5B-A864-64E1E112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E89FD-FEC0-C7D8-3594-C47B25CE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3494C-09E2-384D-FF64-67A8BFB6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D71C4-DAA3-E497-E41B-560698EF2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A19D8-6BB7-1D21-5AA3-F2E4A6B88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64983-CECE-6133-3FFA-4338B223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04D86-6BE0-3EC1-D6F8-014645EA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05742-16A6-1184-BB05-42F2E21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7591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87D-24FF-C3A3-9110-68CD7934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50E5D-4076-EC35-CCB2-DEDB506E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27B7C-6E66-1D1D-5309-9F1EC700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897E1-450B-F8B0-029E-482251E2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8683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30188-6C22-BA05-7AE2-5B702B32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C2C19-26A3-F3C3-394B-8BB0D758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83D2-774E-9718-83AB-8884AD42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6371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1F29-9620-F207-C234-FD2F0383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02B6-D8A5-C1A4-67B9-6E8C635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A1F2-98C6-D410-D38B-66524ECBC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5B81D-932A-5A60-47EA-66AD530F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2602E-91CB-8A5A-99FB-78BFCFCB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11F6A-7846-9097-C9D9-20DB1D3F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6296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5950-7C6B-7FEB-33B9-46570601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53DD7-31FA-DDEA-C042-13E464DAA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32BF4-1AA4-D425-5065-186E68B56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4EA51-5E39-9B6D-D046-2F9C61B2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CBCF-987D-40D2-075B-ECE80EA8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C3762-2136-BBFA-DAE1-E4ED3E0D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947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EDFF9-49D9-E9C4-DC32-B377C865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DFDF8-79FA-3308-E906-0BE92A5E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ABE66-BAFF-A067-951E-A674C4685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A11E-FF28-1A2D-D23A-ABF1D73D3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CF3A-1F8B-38E0-1B75-6612DF087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10"/>
              <a:t> </a:t>
            </a:r>
            <a:r>
              <a:rPr lang="en-US" spc="85"/>
              <a:t>/</a:t>
            </a:r>
            <a:r>
              <a:rPr lang="en-US" spc="-5"/>
              <a:t> </a:t>
            </a:r>
            <a:r>
              <a:rPr lang="en-US" spc="-50"/>
              <a:t>9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6393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julian.norato@uco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ollis.smith@uconn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slide" Target="slide4.xml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slide" Target="slide9.xml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2.mp4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slide" Target="slide2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slide" Target="slide9.xml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19" Type="http://schemas.openxmlformats.org/officeDocument/2006/relationships/image" Target="../media/image29.jpg"/><Relationship Id="rId4" Type="http://schemas.openxmlformats.org/officeDocument/2006/relationships/slide" Target="slide5.xml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g"/><Relationship Id="rId3" Type="http://schemas.openxmlformats.org/officeDocument/2006/relationships/slide" Target="slide9.xml"/><Relationship Id="rId21" Type="http://schemas.openxmlformats.org/officeDocument/2006/relationships/image" Target="../media/image46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jpg"/><Relationship Id="rId2" Type="http://schemas.openxmlformats.org/officeDocument/2006/relationships/slide" Target="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slide" Target="slide4.xml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19" Type="http://schemas.openxmlformats.org/officeDocument/2006/relationships/image" Target="../media/image44.jpg"/><Relationship Id="rId4" Type="http://schemas.openxmlformats.org/officeDocument/2006/relationships/slide" Target="slide2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3" Type="http://schemas.openxmlformats.org/officeDocument/2006/relationships/slide" Target="slide4.xml"/><Relationship Id="rId7" Type="http://schemas.openxmlformats.org/officeDocument/2006/relationships/image" Target="../media/image47.png"/><Relationship Id="rId12" Type="http://schemas.openxmlformats.org/officeDocument/2006/relationships/image" Target="../media/image5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1.png"/><Relationship Id="rId5" Type="http://schemas.openxmlformats.org/officeDocument/2006/relationships/slide" Target="slide9.xml"/><Relationship Id="rId10" Type="http://schemas.openxmlformats.org/officeDocument/2006/relationships/image" Target="../media/image50.jpg"/><Relationship Id="rId4" Type="http://schemas.openxmlformats.org/officeDocument/2006/relationships/slide" Target="slide5.xml"/><Relationship Id="rId9" Type="http://schemas.openxmlformats.org/officeDocument/2006/relationships/image" Target="../media/image49.jp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3" Type="http://schemas.openxmlformats.org/officeDocument/2006/relationships/slide" Target="slide4.xml"/><Relationship Id="rId7" Type="http://schemas.openxmlformats.org/officeDocument/2006/relationships/image" Target="../media/image55.jpg"/><Relationship Id="rId12" Type="http://schemas.openxmlformats.org/officeDocument/2006/relationships/image" Target="../media/image6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59.jpg"/><Relationship Id="rId5" Type="http://schemas.openxmlformats.org/officeDocument/2006/relationships/slide" Target="slide9.xml"/><Relationship Id="rId10" Type="http://schemas.openxmlformats.org/officeDocument/2006/relationships/image" Target="../media/image58.jpg"/><Relationship Id="rId4" Type="http://schemas.openxmlformats.org/officeDocument/2006/relationships/slide" Target="slide5.xml"/><Relationship Id="rId9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8.jpg"/><Relationship Id="rId3" Type="http://schemas.openxmlformats.org/officeDocument/2006/relationships/slide" Target="slide4.xml"/><Relationship Id="rId7" Type="http://schemas.openxmlformats.org/officeDocument/2006/relationships/image" Target="../media/image62.jpg"/><Relationship Id="rId12" Type="http://schemas.openxmlformats.org/officeDocument/2006/relationships/image" Target="../media/image6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66.png"/><Relationship Id="rId5" Type="http://schemas.openxmlformats.org/officeDocument/2006/relationships/slide" Target="slide9.xml"/><Relationship Id="rId10" Type="http://schemas.openxmlformats.org/officeDocument/2006/relationships/image" Target="../media/image65.jpg"/><Relationship Id="rId4" Type="http://schemas.openxmlformats.org/officeDocument/2006/relationships/slide" Target="slide5.xml"/><Relationship Id="rId9" Type="http://schemas.openxmlformats.org/officeDocument/2006/relationships/image" Target="../media/image6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1137363" y="894493"/>
            <a:ext cx="1078867" cy="186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normAutofit fontScale="92500"/>
          </a:bodyPr>
          <a:lstStyle/>
          <a:p>
            <a:pPr marL="0" indent="0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>
                <a:solidFill>
                  <a:srgbClr val="3F3F3F"/>
                </a:solidFill>
              </a:rPr>
              <a:t>Student:</a:t>
            </a:r>
            <a:endParaRPr/>
          </a:p>
          <a:p>
            <a:pPr marL="0" indent="0" rtl="0">
              <a:lnSpc>
                <a:spcPct val="150000"/>
              </a:lnSpc>
              <a:buClr>
                <a:srgbClr val="3F3F3F"/>
              </a:buClr>
              <a:buSzPct val="100000"/>
            </a:pPr>
            <a:r>
              <a:rPr lang="en-US">
                <a:solidFill>
                  <a:srgbClr val="3F3F3F"/>
                </a:solidFill>
              </a:rPr>
              <a:t>Student Email:</a:t>
            </a:r>
            <a:endParaRPr/>
          </a:p>
          <a:p>
            <a:pPr marL="0" indent="0" rtl="0">
              <a:lnSpc>
                <a:spcPct val="150000"/>
              </a:lnSpc>
              <a:buClr>
                <a:srgbClr val="3F3F3F"/>
              </a:buClr>
              <a:buSzPct val="100000"/>
            </a:pPr>
            <a:r>
              <a:rPr lang="en-US">
                <a:solidFill>
                  <a:srgbClr val="3F3F3F"/>
                </a:solidFill>
              </a:rPr>
              <a:t>Faculty:</a:t>
            </a:r>
            <a:endParaRPr/>
          </a:p>
          <a:p>
            <a:pPr marL="0" indent="0" rtl="0">
              <a:lnSpc>
                <a:spcPct val="150000"/>
              </a:lnSpc>
              <a:buClr>
                <a:srgbClr val="3F3F3F"/>
              </a:buClr>
              <a:buSzPct val="100000"/>
            </a:pPr>
            <a:r>
              <a:rPr lang="en-US">
                <a:solidFill>
                  <a:srgbClr val="3F3F3F"/>
                </a:solidFill>
              </a:rPr>
              <a:t>Faculty Email:</a:t>
            </a:r>
            <a:endParaRPr/>
          </a:p>
          <a:p>
            <a:pPr marL="0" indent="0" rtl="0">
              <a:lnSpc>
                <a:spcPct val="150000"/>
              </a:lnSpc>
              <a:buClr>
                <a:srgbClr val="3F3F3F"/>
              </a:buClr>
              <a:buSzPct val="100000"/>
            </a:pPr>
            <a:r>
              <a:rPr lang="en-US">
                <a:solidFill>
                  <a:srgbClr val="3F3F3F"/>
                </a:solidFill>
              </a:rPr>
              <a:t>AFRL Sponsor:</a:t>
            </a:r>
            <a:endParaRPr/>
          </a:p>
          <a:p>
            <a:pPr marL="0" indent="0" rtl="0">
              <a:lnSpc>
                <a:spcPct val="150000"/>
              </a:lnSpc>
              <a:buClr>
                <a:srgbClr val="3F3F3F"/>
              </a:buClr>
              <a:buSzPct val="237036"/>
            </a:pPr>
            <a:r>
              <a:rPr lang="en-US">
                <a:solidFill>
                  <a:srgbClr val="3F3F3F"/>
                </a:solidFill>
              </a:rPr>
              <a:t>AFRL Directorate:</a:t>
            </a:r>
            <a:endParaRPr sz="851">
              <a:solidFill>
                <a:srgbClr val="3F3F3F"/>
              </a:solidFill>
            </a:endParaRPr>
          </a:p>
        </p:txBody>
      </p:sp>
      <p:pic>
        <p:nvPicPr>
          <p:cNvPr id="85" name="Google Shape;85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0" y="2945472"/>
            <a:ext cx="951357" cy="26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0" y="35113"/>
            <a:ext cx="951357" cy="38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0123" y="35113"/>
            <a:ext cx="951357" cy="3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137363" y="343584"/>
            <a:ext cx="3483173" cy="56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3600"/>
            </a:pPr>
            <a:r>
              <a:rPr lang="en-US" sz="1702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Topology Optimization of Aerospace Structures with Geometric Primitives</a:t>
            </a:r>
            <a:endParaRPr sz="4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685870" y="894494"/>
            <a:ext cx="2934669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992962" y="1203517"/>
            <a:ext cx="2627577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685870" y="1497787"/>
            <a:ext cx="2934668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992961" y="1792058"/>
            <a:ext cx="2635476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143373" y="2101081"/>
            <a:ext cx="2485065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143373" y="2395352"/>
            <a:ext cx="2485064" cy="258743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236" tIns="21612" rIns="43236" bIns="21612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800"/>
            </a:pPr>
            <a:endParaRPr sz="8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85870" y="936661"/>
            <a:ext cx="2826495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Hollis Smith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992961" y="1252592"/>
            <a:ext cx="2519404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hollis.smith@uconn.edu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89003" y="1549925"/>
            <a:ext cx="2823362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Julián Norato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92961" y="1848013"/>
            <a:ext cx="2519404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julian.norato@uconn.edu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143372" y="2152540"/>
            <a:ext cx="2368993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Joshua Deaton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143372" y="2449872"/>
            <a:ext cx="2368993" cy="1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36" tIns="21612" rIns="43236" bIns="21612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en-US" sz="85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AFRL/RQ</a:t>
            </a:r>
            <a:endParaRPr sz="66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"/>
          <p:cNvGrpSpPr/>
          <p:nvPr/>
        </p:nvGrpSpPr>
        <p:grpSpPr>
          <a:xfrm>
            <a:off x="2194802" y="2901820"/>
            <a:ext cx="1317374" cy="174579"/>
            <a:chOff x="3190620" y="6321364"/>
            <a:chExt cx="2785636" cy="369155"/>
          </a:xfrm>
        </p:grpSpPr>
        <p:sp>
          <p:nvSpPr>
            <p:cNvPr id="102" name="Google Shape;102;p1"/>
            <p:cNvSpPr txBox="1"/>
            <p:nvPr/>
          </p:nvSpPr>
          <p:spPr>
            <a:xfrm>
              <a:off x="3190620" y="6321364"/>
              <a:ext cx="662922" cy="369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51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sz="66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3820331" y="6321364"/>
              <a:ext cx="2155925" cy="369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5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5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04" name="Google Shape;10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1304" y="2836826"/>
            <a:ext cx="985677" cy="3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D9085E1-5B5D-5F90-38D4-2BF4210CC68E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/>
          <p:nvPr/>
        </p:nvSpPr>
        <p:spPr>
          <a:xfrm>
            <a:off x="120649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solidFill>
            <a:schemeClr val="bg1"/>
          </a:solidFill>
          <a:ln w="50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13" name="object 13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1505" y="557062"/>
            <a:ext cx="680161" cy="476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505" y="1107986"/>
            <a:ext cx="680161" cy="3769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505" y="1559151"/>
            <a:ext cx="680161" cy="38882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505" y="2022202"/>
            <a:ext cx="680324" cy="45108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1505" y="2547512"/>
            <a:ext cx="680335" cy="47921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103401" y="812003"/>
            <a:ext cx="2218690" cy="21672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5"/>
              </a:spcBef>
            </a:pPr>
            <a:r>
              <a:rPr sz="1000" dirty="0">
                <a:latin typeface="Calibri"/>
                <a:cs typeface="Calibri"/>
              </a:rPr>
              <a:t>Preliminary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Design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(Sizing)</a:t>
            </a:r>
            <a:endParaRPr sz="1000" dirty="0">
              <a:latin typeface="Calibri"/>
              <a:cs typeface="Calibri"/>
            </a:endParaRPr>
          </a:p>
          <a:p>
            <a:pPr marL="276860" marR="93980">
              <a:lnSpc>
                <a:spcPts val="700"/>
              </a:lnSpc>
              <a:spcBef>
                <a:spcPts val="434"/>
              </a:spcBef>
            </a:pP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Displacement</a:t>
            </a:r>
            <a:r>
              <a:rPr sz="600" dirty="0">
                <a:solidFill>
                  <a:schemeClr val="accent1"/>
                </a:solidFill>
                <a:latin typeface="Calibri"/>
                <a:cs typeface="Calibri"/>
              </a:rPr>
              <a:t>,</a:t>
            </a:r>
            <a:r>
              <a:rPr sz="600" spc="44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stress</a:t>
            </a:r>
            <a:r>
              <a:rPr sz="600" dirty="0">
                <a:solidFill>
                  <a:schemeClr val="accent1"/>
                </a:solidFill>
                <a:latin typeface="Calibri"/>
                <a:cs typeface="Calibri"/>
              </a:rPr>
              <a:t>,</a:t>
            </a:r>
            <a:r>
              <a:rPr sz="600" spc="44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skin</a:t>
            </a:r>
            <a:r>
              <a:rPr sz="600" i="1" u="sng" spc="445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buckling</a:t>
            </a:r>
            <a:r>
              <a:rPr sz="600" i="1" spc="44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aeroelastic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divergence,</a:t>
            </a:r>
            <a:r>
              <a:rPr sz="600" spc="28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and</a:t>
            </a:r>
            <a:r>
              <a:rPr sz="600" spc="28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controls</a:t>
            </a:r>
            <a:r>
              <a:rPr sz="600" spc="28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</a:t>
            </a:r>
            <a:r>
              <a:rPr sz="600" spc="280" dirty="0">
                <a:latin typeface="Calibri"/>
                <a:cs typeface="Calibri"/>
              </a:rPr>
              <a:t> </a:t>
            </a:r>
            <a:r>
              <a:rPr sz="600" i="1" dirty="0">
                <a:latin typeface="Verdana"/>
                <a:cs typeface="Verdana"/>
              </a:rPr>
              <a:t>&gt;</a:t>
            </a:r>
            <a:r>
              <a:rPr sz="600" dirty="0">
                <a:latin typeface="Calibri"/>
                <a:cs typeface="Calibri"/>
              </a:rPr>
              <a:t>100</a:t>
            </a:r>
            <a:r>
              <a:rPr sz="600" spc="28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load</a:t>
            </a:r>
            <a:r>
              <a:rPr sz="600" spc="28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conditions</a:t>
            </a:r>
            <a:endParaRPr sz="600" dirty="0">
              <a:latin typeface="Calibri"/>
              <a:cs typeface="Calibri"/>
            </a:endParaRPr>
          </a:p>
          <a:p>
            <a:pPr marL="276860" marR="674370">
              <a:lnSpc>
                <a:spcPts val="1000"/>
              </a:lnSpc>
              <a:spcBef>
                <a:spcPts val="55"/>
              </a:spcBef>
            </a:pPr>
            <a:r>
              <a:rPr sz="600" dirty="0">
                <a:latin typeface="Calibri"/>
                <a:cs typeface="Calibri"/>
              </a:rPr>
              <a:t>Flutter,</a:t>
            </a:r>
            <a:r>
              <a:rPr sz="600" spc="3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vibration,</a:t>
            </a:r>
            <a:r>
              <a:rPr sz="600" spc="34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dynamic</a:t>
            </a:r>
            <a:r>
              <a:rPr sz="600" spc="34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effects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Tight-</a:t>
            </a:r>
            <a:r>
              <a:rPr sz="600" dirty="0">
                <a:latin typeface="Calibri"/>
                <a:cs typeface="Calibri"/>
              </a:rPr>
              <a:t>aeroelastic</a:t>
            </a:r>
            <a:r>
              <a:rPr sz="600" spc="245" dirty="0">
                <a:latin typeface="Calibri"/>
                <a:cs typeface="Calibri"/>
              </a:rPr>
              <a:t>  </a:t>
            </a:r>
            <a:r>
              <a:rPr sz="600" spc="-10" dirty="0">
                <a:latin typeface="Calibri"/>
                <a:cs typeface="Calibri"/>
              </a:rPr>
              <a:t>coupling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lang="en-US" sz="600" spc="60" dirty="0">
                <a:latin typeface="Calibri"/>
                <a:cs typeface="Calibri"/>
              </a:rPr>
              <a:t>Thermal</a:t>
            </a:r>
            <a:r>
              <a:rPr lang="en-US" sz="600" spc="180" dirty="0">
                <a:latin typeface="Calibri"/>
                <a:cs typeface="Calibri"/>
              </a:rPr>
              <a:t> </a:t>
            </a:r>
            <a:r>
              <a:rPr lang="en-US" sz="600" dirty="0">
                <a:latin typeface="Calibri"/>
                <a:cs typeface="Calibri"/>
              </a:rPr>
              <a:t>effects</a:t>
            </a:r>
            <a:r>
              <a:rPr lang="en-US" sz="600" spc="185" dirty="0">
                <a:latin typeface="Calibri"/>
                <a:cs typeface="Calibri"/>
              </a:rPr>
              <a:t> </a:t>
            </a:r>
            <a:r>
              <a:rPr lang="en-US" sz="600" spc="50" dirty="0">
                <a:latin typeface="Calibri"/>
                <a:cs typeface="Calibri"/>
              </a:rPr>
              <a:t>(hot</a:t>
            </a:r>
            <a:r>
              <a:rPr lang="en-US" sz="600" spc="185" dirty="0">
                <a:latin typeface="Calibri"/>
                <a:cs typeface="Calibri"/>
              </a:rPr>
              <a:t> </a:t>
            </a:r>
            <a:r>
              <a:rPr lang="en-US" sz="600" dirty="0">
                <a:latin typeface="Calibri"/>
                <a:cs typeface="Calibri"/>
              </a:rPr>
              <a:t>and</a:t>
            </a:r>
            <a:r>
              <a:rPr lang="en-US" sz="600" spc="180" dirty="0">
                <a:latin typeface="Calibri"/>
                <a:cs typeface="Calibri"/>
              </a:rPr>
              <a:t> </a:t>
            </a:r>
            <a:r>
              <a:rPr lang="en-US" sz="600" spc="-10" dirty="0">
                <a:latin typeface="Calibri"/>
                <a:cs typeface="Calibri"/>
              </a:rPr>
              <a:t>cold)</a:t>
            </a:r>
            <a:endParaRPr lang="en-US" sz="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lang="en-US" sz="1000" dirty="0">
                <a:latin typeface="Calibri"/>
                <a:cs typeface="Calibri"/>
              </a:rPr>
              <a:t>Additional</a:t>
            </a:r>
            <a:r>
              <a:rPr lang="en-US" sz="1000" spc="75" dirty="0">
                <a:latin typeface="Calibri"/>
                <a:cs typeface="Calibri"/>
              </a:rPr>
              <a:t> </a:t>
            </a:r>
            <a:r>
              <a:rPr lang="en-US" sz="1000" spc="-10" dirty="0">
                <a:latin typeface="Calibri"/>
                <a:cs typeface="Calibri"/>
              </a:rPr>
              <a:t>Requirements</a:t>
            </a:r>
            <a:endParaRPr lang="en-US" sz="1000" dirty="0">
              <a:latin typeface="Calibri"/>
              <a:cs typeface="Calibri"/>
            </a:endParaRPr>
          </a:p>
          <a:p>
            <a:pPr marL="276860">
              <a:lnSpc>
                <a:spcPct val="100000"/>
              </a:lnSpc>
              <a:spcBef>
                <a:spcPts val="340"/>
              </a:spcBef>
            </a:pPr>
            <a:r>
              <a:rPr sz="600" spc="45" dirty="0">
                <a:latin typeface="Calibri"/>
                <a:cs typeface="Calibri"/>
              </a:rPr>
              <a:t>Fatigue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(airworthiness)</a:t>
            </a:r>
            <a:endParaRPr sz="600" dirty="0">
              <a:latin typeface="Calibri"/>
              <a:cs typeface="Calibri"/>
            </a:endParaRPr>
          </a:p>
          <a:p>
            <a:pPr marL="276860" marR="237490">
              <a:lnSpc>
                <a:spcPts val="1210"/>
              </a:lnSpc>
              <a:spcBef>
                <a:spcPts val="15"/>
              </a:spcBef>
            </a:pPr>
            <a:r>
              <a:rPr sz="600" dirty="0">
                <a:latin typeface="Calibri"/>
                <a:cs typeface="Calibri"/>
              </a:rPr>
              <a:t>Load-</a:t>
            </a:r>
            <a:r>
              <a:rPr sz="600" spc="50" dirty="0">
                <a:latin typeface="Calibri"/>
                <a:cs typeface="Calibri"/>
              </a:rPr>
              <a:t>path</a:t>
            </a:r>
            <a:r>
              <a:rPr sz="600" spc="365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redundancy</a:t>
            </a:r>
            <a:r>
              <a:rPr sz="600" dirty="0">
                <a:latin typeface="Calibri"/>
                <a:cs typeface="Calibri"/>
              </a:rPr>
              <a:t>,</a:t>
            </a:r>
            <a:r>
              <a:rPr sz="600" spc="3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robustness</a:t>
            </a:r>
            <a:r>
              <a:rPr sz="600" spc="3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to</a:t>
            </a:r>
            <a:r>
              <a:rPr sz="600" spc="3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damage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Actuator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store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attachments</a:t>
            </a:r>
            <a:endParaRPr sz="600" dirty="0">
              <a:latin typeface="Calibri"/>
              <a:cs typeface="Calibri"/>
            </a:endParaRPr>
          </a:p>
          <a:p>
            <a:pPr marL="276860">
              <a:lnSpc>
                <a:spcPct val="100000"/>
              </a:lnSpc>
              <a:spcBef>
                <a:spcPts val="150"/>
              </a:spcBef>
            </a:pPr>
            <a:r>
              <a:rPr sz="600" spc="50" dirty="0">
                <a:latin typeface="Calibri"/>
                <a:cs typeface="Calibri"/>
              </a:rPr>
              <a:t>Fuel</a:t>
            </a:r>
            <a:r>
              <a:rPr sz="600" spc="19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(storage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wet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structure)</a:t>
            </a:r>
            <a:endParaRPr sz="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Calibri"/>
                <a:cs typeface="Calibri"/>
              </a:rPr>
              <a:t>System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Requirements</a:t>
            </a:r>
            <a:endParaRPr sz="1000" dirty="0">
              <a:latin typeface="Calibri"/>
              <a:cs typeface="Calibri"/>
            </a:endParaRPr>
          </a:p>
          <a:p>
            <a:pPr marL="276860" marR="361950">
              <a:lnSpc>
                <a:spcPts val="1100"/>
              </a:lnSpc>
              <a:spcBef>
                <a:spcPts val="65"/>
              </a:spcBef>
            </a:pPr>
            <a:r>
              <a:rPr sz="600" spc="50" dirty="0">
                <a:latin typeface="Calibri"/>
                <a:cs typeface="Calibri"/>
              </a:rPr>
              <a:t>Subsystem/component/wiring</a:t>
            </a:r>
            <a:r>
              <a:rPr sz="600" spc="15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attachment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Cutouts,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maintenance</a:t>
            </a:r>
            <a:endParaRPr sz="600" dirty="0">
              <a:latin typeface="Calibri"/>
              <a:cs typeface="Calibri"/>
            </a:endParaRPr>
          </a:p>
          <a:p>
            <a:pPr marL="276860">
              <a:lnSpc>
                <a:spcPct val="100000"/>
              </a:lnSpc>
              <a:spcBef>
                <a:spcPts val="175"/>
              </a:spcBef>
            </a:pPr>
            <a:r>
              <a:rPr sz="6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Manufacturing</a:t>
            </a:r>
            <a:r>
              <a:rPr sz="600" i="1" spc="240" dirty="0">
                <a:solidFill>
                  <a:srgbClr val="182A5F"/>
                </a:solidFill>
                <a:latin typeface="Calibri"/>
                <a:cs typeface="Calibri"/>
              </a:rPr>
              <a:t>  </a:t>
            </a:r>
            <a:r>
              <a:rPr sz="600" spc="-10" dirty="0">
                <a:latin typeface="Calibri"/>
                <a:cs typeface="Calibri"/>
              </a:rPr>
              <a:t>processes</a:t>
            </a:r>
            <a:endParaRPr sz="600" dirty="0">
              <a:latin typeface="Calibri"/>
              <a:cs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C33C967-A963-E208-B37C-8D851B7F62D9}"/>
              </a:ext>
            </a:extLst>
          </p:cNvPr>
          <p:cNvGrpSpPr/>
          <p:nvPr/>
        </p:nvGrpSpPr>
        <p:grpSpPr>
          <a:xfrm>
            <a:off x="3381412" y="673720"/>
            <a:ext cx="2218690" cy="189865"/>
            <a:chOff x="3380891" y="670560"/>
            <a:chExt cx="2218690" cy="189865"/>
          </a:xfrm>
        </p:grpSpPr>
        <p:sp>
          <p:nvSpPr>
            <p:cNvPr id="43" name="object 43"/>
            <p:cNvSpPr/>
            <p:nvPr/>
          </p:nvSpPr>
          <p:spPr>
            <a:xfrm>
              <a:off x="3380891" y="670560"/>
              <a:ext cx="2218690" cy="189865"/>
            </a:xfrm>
            <a:custGeom>
              <a:avLst/>
              <a:gdLst/>
              <a:ahLst/>
              <a:cxnLst/>
              <a:rect l="l" t="t" r="r" b="b"/>
              <a:pathLst>
                <a:path w="2218690" h="189865">
                  <a:moveTo>
                    <a:pt x="2167618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9462"/>
                  </a:lnTo>
                  <a:lnTo>
                    <a:pt x="2218419" y="189462"/>
                  </a:lnTo>
                  <a:lnTo>
                    <a:pt x="2218419" y="50800"/>
                  </a:lnTo>
                  <a:lnTo>
                    <a:pt x="2214410" y="31075"/>
                  </a:lnTo>
                  <a:lnTo>
                    <a:pt x="2203496" y="14922"/>
                  </a:lnTo>
                  <a:lnTo>
                    <a:pt x="2187343" y="4008"/>
                  </a:lnTo>
                  <a:lnTo>
                    <a:pt x="216761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431692" y="685430"/>
              <a:ext cx="2048510" cy="1410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sz="1000" b="1" dirty="0">
                  <a:solidFill>
                    <a:srgbClr val="FFFFFF"/>
                  </a:solidFill>
                  <a:latin typeface="Calibri"/>
                  <a:cs typeface="Calibri"/>
                </a:rPr>
                <a:t>Current/Commercial</a:t>
              </a:r>
              <a:r>
                <a:rPr sz="1000" b="1" spc="4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000" b="1" spc="165" dirty="0">
                  <a:solidFill>
                    <a:srgbClr val="FFFFFF"/>
                  </a:solidFill>
                  <a:latin typeface="Calibri"/>
                  <a:cs typeface="Calibri"/>
                </a:rPr>
                <a:t>TO</a:t>
              </a:r>
              <a:r>
                <a:rPr sz="1000" b="1" spc="4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Capability</a:t>
              </a:r>
              <a:endParaRPr sz="1000" dirty="0">
                <a:latin typeface="Calibri"/>
                <a:cs typeface="Calibri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431692" y="905948"/>
            <a:ext cx="2082800" cy="36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29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Topology</a:t>
            </a:r>
            <a:r>
              <a:rPr sz="1000" b="1" spc="140" dirty="0">
                <a:latin typeface="Calibri"/>
                <a:cs typeface="Calibri"/>
              </a:rPr>
              <a:t>  </a:t>
            </a:r>
            <a:r>
              <a:rPr sz="1000" b="1" dirty="0">
                <a:latin typeface="Calibri"/>
                <a:cs typeface="Calibri"/>
              </a:rPr>
              <a:t>Optimization</a:t>
            </a:r>
            <a:r>
              <a:rPr sz="1000" b="1" spc="4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methods </a:t>
            </a:r>
            <a:r>
              <a:rPr sz="1000" dirty="0">
                <a:latin typeface="Calibri"/>
                <a:cs typeface="Calibri"/>
              </a:rPr>
              <a:t>achieve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stiff</a:t>
            </a:r>
            <a:r>
              <a:rPr sz="1000" i="1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lightweight</a:t>
            </a:r>
            <a:r>
              <a:rPr sz="1000" i="1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structures.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02583" y="1274733"/>
            <a:ext cx="1899412" cy="370450"/>
            <a:chOff x="3502583" y="1274733"/>
            <a:chExt cx="1899412" cy="370450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2583" y="1274741"/>
              <a:ext cx="370442" cy="37044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3626" y="1274733"/>
              <a:ext cx="351771" cy="3704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6000" y="1274757"/>
              <a:ext cx="442774" cy="3704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9383" y="1274758"/>
              <a:ext cx="432612" cy="370424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3624389" y="1647679"/>
            <a:ext cx="1780539" cy="13277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sz="600" dirty="0">
                <a:latin typeface="Calibri"/>
                <a:cs typeface="Calibri"/>
              </a:rPr>
              <a:t>However,</a:t>
            </a:r>
            <a:r>
              <a:rPr sz="600" spc="4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current</a:t>
            </a:r>
            <a:r>
              <a:rPr sz="600" spc="40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methods</a:t>
            </a:r>
            <a:r>
              <a:rPr lang="en-US" sz="600" dirty="0">
                <a:latin typeface="Calibri"/>
                <a:cs typeface="Calibri"/>
              </a:rPr>
              <a:t>:</a:t>
            </a:r>
            <a:endParaRPr sz="600" dirty="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275"/>
              </a:spcBef>
            </a:pPr>
            <a:r>
              <a:rPr sz="600" dirty="0">
                <a:latin typeface="Calibri"/>
                <a:cs typeface="Calibri"/>
              </a:rPr>
              <a:t>are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ideal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single</a:t>
            </a:r>
            <a:r>
              <a:rPr sz="600" i="1" u="sng" spc="21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components</a:t>
            </a:r>
            <a:r>
              <a:rPr sz="600" spc="-10" dirty="0">
                <a:latin typeface="Calibri"/>
                <a:cs typeface="Calibri"/>
              </a:rPr>
              <a:t>.</a:t>
            </a:r>
            <a:endParaRPr sz="600" dirty="0">
              <a:latin typeface="Calibri"/>
              <a:cs typeface="Calibri"/>
            </a:endParaRPr>
          </a:p>
          <a:p>
            <a:pPr marL="83820" marR="419734">
              <a:lnSpc>
                <a:spcPct val="168100"/>
              </a:lnSpc>
            </a:pPr>
            <a:r>
              <a:rPr sz="600" dirty="0">
                <a:latin typeface="Calibri"/>
                <a:cs typeface="Calibri"/>
              </a:rPr>
              <a:t>require</a:t>
            </a:r>
            <a:r>
              <a:rPr sz="600" spc="310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manual</a:t>
            </a:r>
            <a:r>
              <a:rPr sz="600" i="1" u="sng" spc="3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interpretation</a:t>
            </a:r>
            <a:r>
              <a:rPr sz="600" spc="-10" dirty="0">
                <a:latin typeface="Calibri"/>
                <a:cs typeface="Calibri"/>
              </a:rPr>
              <a:t>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neglect</a:t>
            </a:r>
            <a:r>
              <a:rPr sz="600" spc="190" dirty="0">
                <a:latin typeface="Calibri"/>
                <a:cs typeface="Calibri"/>
              </a:rPr>
              <a:t> 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manufacturing</a:t>
            </a:r>
            <a:r>
              <a:rPr sz="600" i="1" spc="190" dirty="0">
                <a:solidFill>
                  <a:srgbClr val="CC0000"/>
                </a:solidFill>
                <a:latin typeface="Calibri"/>
                <a:cs typeface="Calibri"/>
              </a:rPr>
              <a:t>  </a:t>
            </a:r>
            <a:r>
              <a:rPr sz="600" spc="-10" dirty="0">
                <a:latin typeface="Calibri"/>
                <a:cs typeface="Calibri"/>
              </a:rPr>
              <a:t>limitations.</a:t>
            </a:r>
            <a:endParaRPr sz="600" dirty="0">
              <a:latin typeface="Calibri"/>
              <a:cs typeface="Calibri"/>
            </a:endParaRPr>
          </a:p>
          <a:p>
            <a:pPr marL="83820" marR="71755">
              <a:lnSpc>
                <a:spcPct val="168100"/>
              </a:lnSpc>
            </a:pPr>
            <a:r>
              <a:rPr sz="600" dirty="0">
                <a:latin typeface="Calibri"/>
                <a:cs typeface="Calibri"/>
              </a:rPr>
              <a:t>struggle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with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thin</a:t>
            </a:r>
            <a:r>
              <a:rPr sz="600" i="1" u="sng" spc="2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features</a:t>
            </a:r>
            <a:r>
              <a:rPr sz="600" i="1" spc="27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and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i="1" u="sng" spc="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many</a:t>
            </a:r>
            <a:r>
              <a:rPr sz="600" i="1" u="sng" spc="2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loads</a:t>
            </a:r>
            <a:r>
              <a:rPr sz="600" spc="-10" dirty="0">
                <a:latin typeface="Calibri"/>
                <a:cs typeface="Calibri"/>
              </a:rPr>
              <a:t>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have</a:t>
            </a:r>
            <a:r>
              <a:rPr sz="600" spc="3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rudimentary</a:t>
            </a:r>
            <a:r>
              <a:rPr sz="600" spc="345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stress</a:t>
            </a:r>
            <a:r>
              <a:rPr sz="600" i="1" spc="35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treatment.</a:t>
            </a:r>
            <a:endParaRPr sz="600" dirty="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latin typeface="Calibri"/>
                <a:cs typeface="Calibri"/>
              </a:rPr>
              <a:t>have</a:t>
            </a:r>
            <a:r>
              <a:rPr sz="600" spc="3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limited</a:t>
            </a:r>
            <a:r>
              <a:rPr sz="600" spc="3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support</a:t>
            </a:r>
            <a:r>
              <a:rPr sz="600" spc="3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</a:t>
            </a:r>
            <a:r>
              <a:rPr sz="600" spc="325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composite</a:t>
            </a:r>
            <a:r>
              <a:rPr sz="600" i="1" u="sng" spc="3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 </a:t>
            </a:r>
            <a:r>
              <a:rPr sz="600" i="1" u="sng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materials</a:t>
            </a:r>
            <a:r>
              <a:rPr sz="600" spc="-10" dirty="0">
                <a:latin typeface="Calibri"/>
                <a:cs typeface="Calibri"/>
              </a:rPr>
              <a:t>.</a:t>
            </a:r>
            <a:endParaRPr sz="600" dirty="0">
              <a:latin typeface="Calibri"/>
              <a:cs typeface="Calibri"/>
            </a:endParaRPr>
          </a:p>
          <a:p>
            <a:pPr marL="83820" marR="77470">
              <a:lnSpc>
                <a:spcPct val="168100"/>
              </a:lnSpc>
            </a:pPr>
            <a:r>
              <a:rPr sz="600" dirty="0">
                <a:latin typeface="Calibri"/>
                <a:cs typeface="Calibri"/>
              </a:rPr>
              <a:t>remove</a:t>
            </a:r>
            <a:r>
              <a:rPr sz="600" spc="38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structural</a:t>
            </a:r>
            <a:r>
              <a:rPr sz="600" spc="380" dirty="0">
                <a:latin typeface="Calibri"/>
                <a:cs typeface="Calibri"/>
              </a:rPr>
              <a:t> </a:t>
            </a:r>
            <a:r>
              <a:rPr sz="600" i="1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redundancy</a:t>
            </a:r>
            <a:r>
              <a:rPr sz="600" i="1" spc="38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and</a:t>
            </a:r>
            <a:r>
              <a:rPr sz="600" spc="380" dirty="0">
                <a:latin typeface="Calibri"/>
                <a:cs typeface="Calibri"/>
              </a:rPr>
              <a:t> </a:t>
            </a:r>
            <a:r>
              <a:rPr sz="600" i="1" u="sng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Calibri"/>
                <a:cs typeface="Calibri"/>
              </a:rPr>
              <a:t>stability</a:t>
            </a:r>
            <a:r>
              <a:rPr sz="600" spc="-10" dirty="0">
                <a:latin typeface="Calibri"/>
                <a:cs typeface="Calibri"/>
              </a:rPr>
              <a:t>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have</a:t>
            </a:r>
            <a:r>
              <a:rPr sz="600" spc="3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limited</a:t>
            </a:r>
            <a:r>
              <a:rPr sz="600" spc="3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capability</a:t>
            </a:r>
            <a:r>
              <a:rPr sz="600" spc="30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for</a:t>
            </a:r>
            <a:r>
              <a:rPr sz="600" spc="3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aeroelasticity.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2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DF72F88-271A-4CC7-112F-0F09A1728580}"/>
              </a:ext>
            </a:extLst>
          </p:cNvPr>
          <p:cNvGrpSpPr/>
          <p:nvPr/>
        </p:nvGrpSpPr>
        <p:grpSpPr>
          <a:xfrm>
            <a:off x="1027454" y="673720"/>
            <a:ext cx="2218690" cy="179705"/>
            <a:chOff x="1026933" y="666380"/>
            <a:chExt cx="2218690" cy="179705"/>
          </a:xfrm>
        </p:grpSpPr>
        <p:sp>
          <p:nvSpPr>
            <p:cNvPr id="66" name="object 25">
              <a:extLst>
                <a:ext uri="{FF2B5EF4-FFF2-40B4-BE49-F238E27FC236}">
                  <a16:creationId xmlns:a16="http://schemas.microsoft.com/office/drawing/2014/main" id="{55917F30-C143-65C6-495A-E432E51999F4}"/>
                </a:ext>
              </a:extLst>
            </p:cNvPr>
            <p:cNvSpPr/>
            <p:nvPr/>
          </p:nvSpPr>
          <p:spPr>
            <a:xfrm>
              <a:off x="1026933" y="666380"/>
              <a:ext cx="2218690" cy="179705"/>
            </a:xfrm>
            <a:custGeom>
              <a:avLst/>
              <a:gdLst/>
              <a:ahLst/>
              <a:cxnLst/>
              <a:rect l="l" t="t" r="r" b="b"/>
              <a:pathLst>
                <a:path w="2218690" h="179705">
                  <a:moveTo>
                    <a:pt x="2167618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79222"/>
                  </a:lnTo>
                  <a:lnTo>
                    <a:pt x="2218419" y="179222"/>
                  </a:lnTo>
                  <a:lnTo>
                    <a:pt x="2218419" y="50800"/>
                  </a:lnTo>
                  <a:lnTo>
                    <a:pt x="2214410" y="31075"/>
                  </a:lnTo>
                  <a:lnTo>
                    <a:pt x="2203496" y="14922"/>
                  </a:lnTo>
                  <a:lnTo>
                    <a:pt x="2187343" y="4008"/>
                  </a:lnTo>
                  <a:lnTo>
                    <a:pt x="216761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6">
              <a:extLst>
                <a:ext uri="{FF2B5EF4-FFF2-40B4-BE49-F238E27FC236}">
                  <a16:creationId xmlns:a16="http://schemas.microsoft.com/office/drawing/2014/main" id="{48FD4A03-E4F2-FCD2-AF77-00D248C5BF1C}"/>
                </a:ext>
              </a:extLst>
            </p:cNvPr>
            <p:cNvSpPr txBox="1"/>
            <p:nvPr/>
          </p:nvSpPr>
          <p:spPr>
            <a:xfrm>
              <a:off x="1077734" y="678037"/>
              <a:ext cx="2045335" cy="160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sz="1000" b="1" dirty="0">
                  <a:solidFill>
                    <a:srgbClr val="FFFFFF"/>
                  </a:solidFill>
                  <a:latin typeface="Calibri"/>
                  <a:cs typeface="Calibri"/>
                </a:rPr>
                <a:t>Aerospace</a:t>
              </a:r>
              <a:r>
                <a:rPr sz="1000" b="1" spc="45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Calibri"/>
                  <a:cs typeface="Calibri"/>
                </a:rPr>
                <a:t>Structural</a:t>
              </a:r>
              <a:r>
                <a:rPr sz="1000" b="1" spc="459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Requirements</a:t>
              </a:r>
              <a:endParaRPr sz="10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oogle Shape;101;p1">
            <a:extLst>
              <a:ext uri="{FF2B5EF4-FFF2-40B4-BE49-F238E27FC236}">
                <a16:creationId xmlns:a16="http://schemas.microsoft.com/office/drawing/2014/main" id="{799A5999-54DC-D5F9-FF4E-D221C40D9CA9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5" name="Google Shape;102;p1">
              <a:extLst>
                <a:ext uri="{FF2B5EF4-FFF2-40B4-BE49-F238E27FC236}">
                  <a16:creationId xmlns:a16="http://schemas.microsoft.com/office/drawing/2014/main" id="{55C4F87F-ABE1-E915-1251-5739EC907F85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03;p1">
              <a:extLst>
                <a:ext uri="{FF2B5EF4-FFF2-40B4-BE49-F238E27FC236}">
                  <a16:creationId xmlns:a16="http://schemas.microsoft.com/office/drawing/2014/main" id="{850440A4-D711-D465-A7B6-0294CFB1CAA3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2429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EBCF05F-EA1E-72FF-3404-09D565297CB0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168525" y="119315"/>
            <a:ext cx="41275" cy="41275"/>
            <a:chOff x="168525" y="119315"/>
            <a:chExt cx="41275" cy="41275"/>
          </a:xfrm>
        </p:grpSpPr>
        <p:sp>
          <p:nvSpPr>
            <p:cNvPr id="3" name="object 3"/>
            <p:cNvSpPr/>
            <p:nvPr/>
          </p:nvSpPr>
          <p:spPr>
            <a:xfrm>
              <a:off x="171056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056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7500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9" name="object 9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8" action="ppaction://hlinksldjump"/>
              </a:rPr>
              <a:t>Methods</a:t>
            </a:r>
            <a:r>
              <a:rPr sz="600" b="1" spc="235" dirty="0">
                <a:solidFill>
                  <a:srgbClr val="7F7F7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8" action="ppaction://hlinksldjump"/>
              </a:rPr>
              <a:t>and</a:t>
            </a:r>
            <a:r>
              <a:rPr sz="600" b="1" spc="240" dirty="0">
                <a:solidFill>
                  <a:srgbClr val="7F7F7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8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9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22818"/>
            <a:ext cx="5760085" cy="289540"/>
          </a:xfrm>
          <a:custGeom>
            <a:avLst/>
            <a:gdLst/>
            <a:ahLst/>
            <a:cxnLst/>
            <a:rect l="l" t="t" r="r" b="b"/>
            <a:pathLst>
              <a:path w="5760085" h="227965">
                <a:moveTo>
                  <a:pt x="0" y="227749"/>
                </a:moveTo>
                <a:lnTo>
                  <a:pt x="5759996" y="227749"/>
                </a:lnTo>
                <a:lnTo>
                  <a:pt x="5759996" y="0"/>
                </a:lnTo>
                <a:lnTo>
                  <a:pt x="0" y="0"/>
                </a:lnTo>
                <a:lnTo>
                  <a:pt x="0" y="22774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5300" y="322818"/>
            <a:ext cx="29349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2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Geometry</a:t>
            </a:r>
            <a:r>
              <a:rPr sz="14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Projection</a:t>
            </a:r>
            <a:r>
              <a:rPr sz="14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198" y="865023"/>
            <a:ext cx="294890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latin typeface="Calibri"/>
                <a:cs typeface="Calibri"/>
              </a:rPr>
              <a:t>Geometry</a:t>
            </a:r>
            <a:r>
              <a:rPr sz="1100" b="1" spc="30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projection</a:t>
            </a:r>
            <a:r>
              <a:rPr sz="1100" b="1" spc="30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enables</a:t>
            </a:r>
            <a:r>
              <a:rPr sz="1100" b="1" spc="30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topology</a:t>
            </a:r>
            <a:r>
              <a:rPr lang="en-US" sz="1100" b="1" spc="-10" dirty="0">
                <a:latin typeface="Calibri"/>
                <a:cs typeface="Calibri"/>
              </a:rPr>
              <a:t> </a:t>
            </a:r>
            <a:r>
              <a:rPr lang="en-US"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ptimization</a:t>
            </a:r>
            <a:r>
              <a:rPr lang="en-US" sz="1100" b="1" spc="434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Calibri"/>
                <a:cs typeface="Calibri"/>
              </a:rPr>
              <a:t>to</a:t>
            </a:r>
            <a:r>
              <a:rPr lang="en-US" sz="1100" b="1" spc="-25" dirty="0">
                <a:latin typeface="Calibri"/>
                <a:cs typeface="Calibri"/>
              </a:rPr>
              <a:t>: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8498" y="1222614"/>
            <a:ext cx="3138805" cy="158774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1010" marR="99060" indent="-171450">
              <a:lnSpc>
                <a:spcPct val="102600"/>
              </a:lnSpc>
              <a:spcBef>
                <a:spcPts val="55"/>
              </a:spcBef>
              <a:buFont typeface="Wingdings" panose="05000000000000000000" pitchFamily="2" charset="2"/>
              <a:buChar char="Ø"/>
            </a:pPr>
            <a:r>
              <a:rPr sz="1050" spc="-10" dirty="0">
                <a:latin typeface="Calibri"/>
                <a:cs typeface="Calibri"/>
              </a:rPr>
              <a:t>design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assemblies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multiple</a:t>
            </a:r>
            <a:r>
              <a:rPr sz="1050" i="1" u="sng" spc="3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components</a:t>
            </a:r>
            <a:r>
              <a:rPr sz="1050" i="1" spc="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made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stock</a:t>
            </a:r>
            <a:r>
              <a:rPr sz="1050" i="1" u="sng" spc="1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materials</a:t>
            </a:r>
            <a:r>
              <a:rPr sz="1050" spc="-10" dirty="0">
                <a:latin typeface="Calibri"/>
                <a:cs typeface="Calibri"/>
              </a:rPr>
              <a:t>.</a:t>
            </a:r>
            <a:endParaRPr lang="en-US" sz="1050" spc="-10" dirty="0">
              <a:latin typeface="Calibri"/>
              <a:cs typeface="Calibri"/>
            </a:endParaRPr>
          </a:p>
          <a:p>
            <a:pPr marL="461010" marR="99060" indent="-171450">
              <a:lnSpc>
                <a:spcPct val="102600"/>
              </a:lnSpc>
              <a:spcBef>
                <a:spcPts val="55"/>
              </a:spcBef>
              <a:buFont typeface="Wingdings" panose="05000000000000000000" pitchFamily="2" charset="2"/>
              <a:buChar char="Ø"/>
            </a:pPr>
            <a:r>
              <a:rPr sz="1050" dirty="0">
                <a:latin typeface="Calibri"/>
                <a:cs typeface="Calibri"/>
              </a:rPr>
              <a:t>automatically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produce</a:t>
            </a:r>
            <a:r>
              <a:rPr sz="1050" spc="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parametric</a:t>
            </a:r>
            <a:r>
              <a:rPr lang="en-US" sz="1050" dirty="0">
                <a:latin typeface="Calibri"/>
                <a:cs typeface="Calibri"/>
              </a:rPr>
              <a:t> </a:t>
            </a:r>
            <a:r>
              <a:rPr sz="1050" i="1" u="sng" spc="95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CAD</a:t>
            </a:r>
            <a:r>
              <a:rPr sz="1050" i="1" u="sng" spc="1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geometry</a:t>
            </a:r>
            <a:r>
              <a:rPr lang="en-US" sz="105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289560">
              <a:lnSpc>
                <a:spcPct val="100000"/>
              </a:lnSpc>
              <a:spcBef>
                <a:spcPts val="35"/>
              </a:spcBef>
            </a:pPr>
            <a:r>
              <a:rPr lang="en-US" sz="11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endParaRPr sz="1500" dirty="0">
              <a:latin typeface="Calibri"/>
              <a:cs typeface="Calibri"/>
            </a:endParaRPr>
          </a:p>
          <a:p>
            <a:pPr marL="12700" marR="94615">
              <a:lnSpc>
                <a:spcPct val="112900"/>
              </a:lnSpc>
              <a:spcBef>
                <a:spcPts val="5"/>
              </a:spcBef>
            </a:pPr>
            <a:r>
              <a:rPr sz="1000" dirty="0">
                <a:latin typeface="Calibri"/>
                <a:cs typeface="Calibri"/>
              </a:rPr>
              <a:t>Our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research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leverages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geometry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projection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technique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develop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new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computational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design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methods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can </a:t>
            </a:r>
            <a:r>
              <a:rPr sz="1000" dirty="0">
                <a:latin typeface="Calibri"/>
                <a:cs typeface="Calibri"/>
              </a:rPr>
              <a:t>design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manufacturing</a:t>
            </a:r>
            <a:r>
              <a:rPr sz="1000" i="1" u="sng" spc="3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0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constraints</a:t>
            </a:r>
            <a:r>
              <a:rPr sz="1000" spc="-10" dirty="0">
                <a:latin typeface="Calibri"/>
                <a:cs typeface="Calibri"/>
              </a:rPr>
              <a:t>,</a:t>
            </a:r>
            <a:r>
              <a:rPr lang="en-US" sz="1000" spc="-10" dirty="0">
                <a:latin typeface="Calibri"/>
                <a:cs typeface="Calibri"/>
              </a:rPr>
              <a:t> </a:t>
            </a:r>
            <a:r>
              <a:rPr sz="10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composite</a:t>
            </a:r>
            <a:r>
              <a:rPr lang="en-US" sz="10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0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materials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redundancy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stability</a:t>
            </a:r>
            <a:r>
              <a:rPr sz="1000" spc="-10" dirty="0"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3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A8745A68-3088-9EBC-A134-6FD9273706B0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CA8416A0">
            <a:hlinkClick r:id="" action="ppaction://media"/>
            <a:extLst>
              <a:ext uri="{FF2B5EF4-FFF2-40B4-BE49-F238E27FC236}">
                <a16:creationId xmlns:a16="http://schemas.microsoft.com/office/drawing/2014/main" id="{B3576FE1-C3A2-C89D-A3AC-30195AA98D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35064" y="710404"/>
            <a:ext cx="1860349" cy="1168219"/>
          </a:xfrm>
          <a:prstGeom prst="rect">
            <a:avLst/>
          </a:prstGeom>
        </p:spPr>
      </p:pic>
      <p:pic>
        <p:nvPicPr>
          <p:cNvPr id="44" name="47F42D32">
            <a:hlinkClick r:id="" action="ppaction://media"/>
            <a:extLst>
              <a:ext uri="{FF2B5EF4-FFF2-40B4-BE49-F238E27FC236}">
                <a16:creationId xmlns:a16="http://schemas.microsoft.com/office/drawing/2014/main" id="{1D8C085B-A7D2-D702-56C0-9022CB524E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35064" y="1878623"/>
            <a:ext cx="1860350" cy="1168219"/>
          </a:xfrm>
          <a:prstGeom prst="rect">
            <a:avLst/>
          </a:prstGeom>
        </p:spPr>
      </p:pic>
      <p:grpSp>
        <p:nvGrpSpPr>
          <p:cNvPr id="21" name="Google Shape;101;p1">
            <a:extLst>
              <a:ext uri="{FF2B5EF4-FFF2-40B4-BE49-F238E27FC236}">
                <a16:creationId xmlns:a16="http://schemas.microsoft.com/office/drawing/2014/main" id="{909EBDB3-4DE5-5F9A-DB74-DAFE70FC61AC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7" name="Google Shape;102;p1">
              <a:extLst>
                <a:ext uri="{FF2B5EF4-FFF2-40B4-BE49-F238E27FC236}">
                  <a16:creationId xmlns:a16="http://schemas.microsoft.com/office/drawing/2014/main" id="{947762F5-42F3-9301-ABC0-667FA6BB741F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3;p1">
              <a:extLst>
                <a:ext uri="{FF2B5EF4-FFF2-40B4-BE49-F238E27FC236}">
                  <a16:creationId xmlns:a16="http://schemas.microsoft.com/office/drawing/2014/main" id="{358F1D3B-CECE-B710-2BD4-B91F4F89F078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709C47F-71AE-232E-3440-C09EF5163103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2797" y="119315"/>
            <a:ext cx="41275" cy="41275"/>
            <a:chOff x="1582797" y="119315"/>
            <a:chExt cx="41275" cy="41275"/>
          </a:xfrm>
        </p:grpSpPr>
        <p:sp>
          <p:nvSpPr>
            <p:cNvPr id="5" name="object 5"/>
            <p:cNvSpPr/>
            <p:nvPr/>
          </p:nvSpPr>
          <p:spPr>
            <a:xfrm>
              <a:off x="158532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532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9" name="object 9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193" y="399300"/>
            <a:ext cx="5142230" cy="189865"/>
          </a:xfrm>
          <a:custGeom>
            <a:avLst/>
            <a:gdLst/>
            <a:ahLst/>
            <a:cxnLst/>
            <a:rect l="l" t="t" r="r" b="b"/>
            <a:pathLst>
              <a:path w="5142230" h="189865">
                <a:moveTo>
                  <a:pt x="50908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303"/>
                </a:lnTo>
                <a:lnTo>
                  <a:pt x="5141666" y="189303"/>
                </a:lnTo>
                <a:lnTo>
                  <a:pt x="5141666" y="50800"/>
                </a:lnTo>
                <a:lnTo>
                  <a:pt x="5137657" y="31075"/>
                </a:lnTo>
                <a:lnTo>
                  <a:pt x="5126743" y="14922"/>
                </a:lnTo>
                <a:lnTo>
                  <a:pt x="5110590" y="4008"/>
                </a:lnTo>
                <a:lnTo>
                  <a:pt x="509086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9994" y="409893"/>
            <a:ext cx="19189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Geometry</a:t>
            </a:r>
            <a:r>
              <a:rPr sz="1100" b="1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Projection</a:t>
            </a:r>
            <a:r>
              <a:rPr sz="1100" b="1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Mapping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294" y="626877"/>
            <a:ext cx="229362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Each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component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mapped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pixel/voxel</a:t>
            </a:r>
            <a:endParaRPr lang="en-US" sz="1000" spc="-10" dirty="0"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</a:pPr>
            <a:r>
              <a:rPr lang="en-US" sz="1000" spc="-10" dirty="0">
                <a:latin typeface="Calibri"/>
                <a:cs typeface="Calibri"/>
              </a:rPr>
              <a:t>density</a:t>
            </a:r>
            <a:r>
              <a:rPr lang="en-US" sz="1000" spc="45" dirty="0">
                <a:latin typeface="Calibri"/>
                <a:cs typeface="Calibri"/>
              </a:rPr>
              <a:t> </a:t>
            </a:r>
            <a:r>
              <a:rPr lang="en-US" sz="1000" spc="-10" dirty="0">
                <a:latin typeface="Calibri"/>
                <a:cs typeface="Calibri"/>
              </a:rPr>
              <a:t>representation</a:t>
            </a:r>
            <a:endParaRPr lang="en-US" sz="1000" dirty="0">
              <a:latin typeface="Calibri"/>
              <a:cs typeface="Calibri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D2194A-80E3-04E3-6422-9325DD505068}"/>
              </a:ext>
            </a:extLst>
          </p:cNvPr>
          <p:cNvGrpSpPr/>
          <p:nvPr/>
        </p:nvGrpSpPr>
        <p:grpSpPr>
          <a:xfrm>
            <a:off x="359994" y="888471"/>
            <a:ext cx="2340000" cy="609284"/>
            <a:chOff x="359994" y="888471"/>
            <a:chExt cx="2340000" cy="609284"/>
          </a:xfrm>
        </p:grpSpPr>
        <p:grpSp>
          <p:nvGrpSpPr>
            <p:cNvPr id="24" name="object 24"/>
            <p:cNvGrpSpPr/>
            <p:nvPr/>
          </p:nvGrpSpPr>
          <p:grpSpPr>
            <a:xfrm>
              <a:off x="359994" y="936415"/>
              <a:ext cx="2268220" cy="561340"/>
              <a:chOff x="359994" y="936415"/>
              <a:chExt cx="2268220" cy="56134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59994" y="936415"/>
                <a:ext cx="2268220" cy="561340"/>
              </a:xfrm>
              <a:custGeom>
                <a:avLst/>
                <a:gdLst/>
                <a:ahLst/>
                <a:cxnLst/>
                <a:rect l="l" t="t" r="r" b="b"/>
                <a:pathLst>
                  <a:path w="2268220" h="561340">
                    <a:moveTo>
                      <a:pt x="2267638" y="0"/>
                    </a:moveTo>
                    <a:lnTo>
                      <a:pt x="0" y="0"/>
                    </a:lnTo>
                    <a:lnTo>
                      <a:pt x="0" y="561159"/>
                    </a:lnTo>
                    <a:lnTo>
                      <a:pt x="2267638" y="561159"/>
                    </a:lnTo>
                    <a:lnTo>
                      <a:pt x="22676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22434" y="1000711"/>
                <a:ext cx="818515" cy="363855"/>
              </a:xfrm>
              <a:custGeom>
                <a:avLst/>
                <a:gdLst/>
                <a:ahLst/>
                <a:cxnLst/>
                <a:rect l="l" t="t" r="r" b="b"/>
                <a:pathLst>
                  <a:path w="818515" h="363855">
                    <a:moveTo>
                      <a:pt x="728544" y="0"/>
                    </a:moveTo>
                    <a:lnTo>
                      <a:pt x="57460" y="188110"/>
                    </a:lnTo>
                    <a:lnTo>
                      <a:pt x="21564" y="213849"/>
                    </a:lnTo>
                    <a:lnTo>
                      <a:pt x="2020" y="253463"/>
                    </a:lnTo>
                    <a:lnTo>
                      <a:pt x="0" y="271165"/>
                    </a:lnTo>
                    <a:lnTo>
                      <a:pt x="296" y="280073"/>
                    </a:lnTo>
                    <a:lnTo>
                      <a:pt x="14496" y="321901"/>
                    </a:lnTo>
                    <a:lnTo>
                      <a:pt x="46726" y="352094"/>
                    </a:lnTo>
                    <a:lnTo>
                      <a:pt x="89395" y="363519"/>
                    </a:lnTo>
                    <a:lnTo>
                      <a:pt x="98304" y="363220"/>
                    </a:lnTo>
                    <a:lnTo>
                      <a:pt x="752031" y="178251"/>
                    </a:lnTo>
                    <a:lnTo>
                      <a:pt x="790279" y="156174"/>
                    </a:lnTo>
                    <a:lnTo>
                      <a:pt x="813602" y="118651"/>
                    </a:lnTo>
                    <a:lnTo>
                      <a:pt x="817940" y="92340"/>
                    </a:lnTo>
                    <a:lnTo>
                      <a:pt x="817645" y="83429"/>
                    </a:lnTo>
                    <a:lnTo>
                      <a:pt x="803444" y="41617"/>
                    </a:lnTo>
                    <a:lnTo>
                      <a:pt x="771197" y="11423"/>
                    </a:lnTo>
                    <a:lnTo>
                      <a:pt x="728544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22434" y="1000711"/>
                <a:ext cx="818515" cy="363855"/>
              </a:xfrm>
              <a:custGeom>
                <a:avLst/>
                <a:gdLst/>
                <a:ahLst/>
                <a:cxnLst/>
                <a:rect l="l" t="t" r="r" b="b"/>
                <a:pathLst>
                  <a:path w="818515" h="363855">
                    <a:moveTo>
                      <a:pt x="115841" y="360034"/>
                    </a:moveTo>
                    <a:lnTo>
                      <a:pt x="107148" y="362054"/>
                    </a:lnTo>
                    <a:lnTo>
                      <a:pt x="98304" y="363220"/>
                    </a:lnTo>
                    <a:lnTo>
                      <a:pt x="89395" y="363519"/>
                    </a:lnTo>
                    <a:lnTo>
                      <a:pt x="80489" y="362926"/>
                    </a:lnTo>
                    <a:lnTo>
                      <a:pt x="39152" y="347377"/>
                    </a:lnTo>
                    <a:lnTo>
                      <a:pt x="10027" y="314174"/>
                    </a:lnTo>
                    <a:lnTo>
                      <a:pt x="0" y="271165"/>
                    </a:lnTo>
                    <a:lnTo>
                      <a:pt x="577" y="262270"/>
                    </a:lnTo>
                    <a:lnTo>
                      <a:pt x="16124" y="220935"/>
                    </a:lnTo>
                    <a:lnTo>
                      <a:pt x="49323" y="191792"/>
                    </a:lnTo>
                    <a:lnTo>
                      <a:pt x="702099" y="3483"/>
                    </a:lnTo>
                    <a:lnTo>
                      <a:pt x="728544" y="0"/>
                    </a:lnTo>
                    <a:lnTo>
                      <a:pt x="737439" y="576"/>
                    </a:lnTo>
                    <a:lnTo>
                      <a:pt x="778775" y="16123"/>
                    </a:lnTo>
                    <a:lnTo>
                      <a:pt x="807900" y="49326"/>
                    </a:lnTo>
                    <a:lnTo>
                      <a:pt x="817940" y="92340"/>
                    </a:lnTo>
                    <a:lnTo>
                      <a:pt x="817351" y="101248"/>
                    </a:lnTo>
                    <a:lnTo>
                      <a:pt x="801799" y="142584"/>
                    </a:lnTo>
                    <a:lnTo>
                      <a:pt x="768601" y="171708"/>
                    </a:lnTo>
                    <a:lnTo>
                      <a:pt x="115841" y="360034"/>
                    </a:lnTo>
                  </a:path>
                </a:pathLst>
              </a:custGeom>
              <a:ln w="59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2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72997" y="955254"/>
                <a:ext cx="983383" cy="46083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488137" y="1078318"/>
                <a:ext cx="6794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679450" h="210819">
                    <a:moveTo>
                      <a:pt x="23863" y="191808"/>
                    </a:moveTo>
                    <a:lnTo>
                      <a:pt x="18529" y="186461"/>
                    </a:lnTo>
                    <a:lnTo>
                      <a:pt x="5346" y="186461"/>
                    </a:lnTo>
                    <a:lnTo>
                      <a:pt x="0" y="191808"/>
                    </a:lnTo>
                    <a:lnTo>
                      <a:pt x="0" y="204978"/>
                    </a:lnTo>
                    <a:lnTo>
                      <a:pt x="5346" y="210324"/>
                    </a:lnTo>
                    <a:lnTo>
                      <a:pt x="18529" y="210324"/>
                    </a:lnTo>
                    <a:lnTo>
                      <a:pt x="23863" y="204978"/>
                    </a:lnTo>
                    <a:lnTo>
                      <a:pt x="23863" y="191808"/>
                    </a:lnTo>
                    <a:close/>
                  </a:path>
                  <a:path w="679450" h="210819">
                    <a:moveTo>
                      <a:pt x="679437" y="5334"/>
                    </a:moveTo>
                    <a:lnTo>
                      <a:pt x="674090" y="0"/>
                    </a:lnTo>
                    <a:lnTo>
                      <a:pt x="660908" y="0"/>
                    </a:lnTo>
                    <a:lnTo>
                      <a:pt x="655586" y="5334"/>
                    </a:lnTo>
                    <a:lnTo>
                      <a:pt x="655586" y="18503"/>
                    </a:lnTo>
                    <a:lnTo>
                      <a:pt x="660908" y="23850"/>
                    </a:lnTo>
                    <a:lnTo>
                      <a:pt x="674090" y="23850"/>
                    </a:lnTo>
                    <a:lnTo>
                      <a:pt x="679437" y="18503"/>
                    </a:lnTo>
                    <a:lnTo>
                      <a:pt x="679437" y="53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498320" y="1088680"/>
                <a:ext cx="662305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662305" h="187959">
                    <a:moveTo>
                      <a:pt x="0" y="187811"/>
                    </a:moveTo>
                    <a:lnTo>
                      <a:pt x="662176" y="0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53693" y="1175249"/>
                <a:ext cx="20955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20954" h="78740">
                    <a:moveTo>
                      <a:pt x="20922" y="78118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552607" y="1172517"/>
                <a:ext cx="1143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20955">
                    <a:moveTo>
                      <a:pt x="345" y="0"/>
                    </a:moveTo>
                    <a:lnTo>
                      <a:pt x="0" y="20579"/>
                    </a:lnTo>
                    <a:lnTo>
                      <a:pt x="4010" y="13658"/>
                    </a:lnTo>
                    <a:lnTo>
                      <a:pt x="10931" y="17655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552608" y="1172517"/>
                <a:ext cx="1143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20955">
                    <a:moveTo>
                      <a:pt x="4009" y="13661"/>
                    </a:moveTo>
                    <a:lnTo>
                      <a:pt x="10928" y="17652"/>
                    </a:lnTo>
                    <a:lnTo>
                      <a:pt x="345" y="0"/>
                    </a:lnTo>
                    <a:lnTo>
                      <a:pt x="0" y="20581"/>
                    </a:lnTo>
                    <a:lnTo>
                      <a:pt x="4009" y="1366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4" name="object 3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2577" y="1229897"/>
                <a:ext cx="218927" cy="84972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48872" y="1135142"/>
                <a:ext cx="161072" cy="94641"/>
              </a:xfrm>
              <a:prstGeom prst="rect">
                <a:avLst/>
              </a:prstGeom>
            </p:spPr>
          </p:pic>
          <p:sp>
            <p:nvSpPr>
              <p:cNvPr id="36" name="object 36"/>
              <p:cNvSpPr/>
              <p:nvPr/>
            </p:nvSpPr>
            <p:spPr>
              <a:xfrm>
                <a:off x="2511952" y="958619"/>
                <a:ext cx="4445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55294">
                    <a:moveTo>
                      <a:pt x="43869" y="0"/>
                    </a:moveTo>
                    <a:lnTo>
                      <a:pt x="0" y="0"/>
                    </a:lnTo>
                    <a:lnTo>
                      <a:pt x="0" y="455001"/>
                    </a:lnTo>
                    <a:lnTo>
                      <a:pt x="43869" y="455001"/>
                    </a:lnTo>
                    <a:lnTo>
                      <a:pt x="4386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510719" y="957386"/>
                <a:ext cx="45720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456565">
                    <a:moveTo>
                      <a:pt x="0" y="456234"/>
                    </a:moveTo>
                    <a:lnTo>
                      <a:pt x="45102" y="456234"/>
                    </a:lnTo>
                    <a:lnTo>
                      <a:pt x="45102" y="0"/>
                    </a:lnTo>
                    <a:lnTo>
                      <a:pt x="0" y="0"/>
                    </a:lnTo>
                    <a:lnTo>
                      <a:pt x="0" y="456234"/>
                    </a:lnTo>
                    <a:close/>
                  </a:path>
                </a:pathLst>
              </a:custGeom>
              <a:ln w="351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" name="object 38"/>
            <p:cNvSpPr txBox="1"/>
            <p:nvPr/>
          </p:nvSpPr>
          <p:spPr>
            <a:xfrm>
              <a:off x="440423" y="1252326"/>
              <a:ext cx="15811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600" spc="-25" dirty="0">
                  <a:latin typeface="Calibri"/>
                  <a:cs typeface="Calibri"/>
                </a:rPr>
                <a:t>x</a:t>
              </a:r>
              <a:r>
                <a:rPr sz="750" spc="-37" baseline="-16666" dirty="0">
                  <a:latin typeface="Lucida Sans Unicode"/>
                  <a:cs typeface="Lucida Sans Unicode"/>
                </a:rPr>
                <a:t>1</a:t>
              </a:r>
              <a:endParaRPr sz="750" baseline="-16666">
                <a:latin typeface="Lucida Sans Unicode"/>
                <a:cs typeface="Lucida Sans Unicode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1080897" y="1084826"/>
              <a:ext cx="19240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900" spc="-37" baseline="13888" dirty="0">
                  <a:latin typeface="Calibri"/>
                  <a:cs typeface="Calibri"/>
                </a:rPr>
                <a:t>x</a:t>
              </a:r>
              <a:r>
                <a:rPr sz="500" spc="-25" dirty="0">
                  <a:latin typeface="Lucida Sans Unicode"/>
                  <a:cs typeface="Lucida Sans Unicode"/>
                </a:rPr>
                <a:t>2</a:t>
              </a:r>
              <a:r>
                <a:rPr sz="500" i="1" spc="-25" dirty="0">
                  <a:latin typeface="Arial"/>
                  <a:cs typeface="Arial"/>
                </a:rPr>
                <a:t>b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521843" y="1140477"/>
              <a:ext cx="149860" cy="243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8895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25" dirty="0">
                  <a:latin typeface="Arial"/>
                  <a:cs typeface="Arial"/>
                </a:rPr>
                <a:t>r</a:t>
              </a:r>
              <a:r>
                <a:rPr sz="750" i="1" spc="-37" baseline="-16666" dirty="0">
                  <a:latin typeface="Arial"/>
                  <a:cs typeface="Arial"/>
                </a:rPr>
                <a:t>b</a:t>
              </a:r>
              <a:endParaRPr sz="750" baseline="-16666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400"/>
                </a:spcBef>
              </a:pPr>
              <a:r>
                <a:rPr sz="500" i="1" spc="-10" dirty="0">
                  <a:latin typeface="Arial"/>
                  <a:cs typeface="Arial"/>
                </a:rPr>
                <a:t>b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162075" y="1269598"/>
              <a:ext cx="13906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25" dirty="0">
                  <a:latin typeface="Verdana"/>
                  <a:cs typeface="Verdana"/>
                </a:rPr>
                <a:t>∂</a:t>
              </a:r>
              <a:r>
                <a:rPr sz="600" spc="-25" dirty="0">
                  <a:latin typeface="Verdana"/>
                  <a:cs typeface="Verdana"/>
                </a:rPr>
                <a:t>Ω</a:t>
              </a:r>
              <a:endParaRPr sz="600">
                <a:latin typeface="Verdana"/>
                <a:cs typeface="Verdana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275257" y="1300031"/>
              <a:ext cx="60325" cy="1016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500" i="1" spc="-10" dirty="0">
                  <a:latin typeface="Arial"/>
                  <a:cs typeface="Arial"/>
                </a:rPr>
                <a:t>b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465235" y="1376227"/>
              <a:ext cx="15938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25" dirty="0">
                  <a:latin typeface="Verdana"/>
                  <a:cs typeface="Verdana"/>
                </a:rPr>
                <a:t>ρ</a:t>
              </a:r>
              <a:r>
                <a:rPr sz="750" i="1" spc="-37" baseline="-16666" dirty="0">
                  <a:latin typeface="Arial"/>
                  <a:cs typeface="Arial"/>
                </a:rPr>
                <a:t>b</a:t>
              </a:r>
              <a:endParaRPr sz="750" baseline="-16666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556484" y="1328260"/>
              <a:ext cx="7048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45" dirty="0">
                  <a:latin typeface="Calibri"/>
                  <a:cs typeface="Calibri"/>
                </a:rPr>
                <a:t>0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556484" y="1108372"/>
              <a:ext cx="143510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-25" dirty="0">
                  <a:latin typeface="Calibri"/>
                  <a:cs typeface="Calibri"/>
                </a:rPr>
                <a:t>0</a:t>
              </a:r>
              <a:r>
                <a:rPr sz="600" i="1" spc="-25" dirty="0">
                  <a:latin typeface="Verdana"/>
                  <a:cs typeface="Verdana"/>
                </a:rPr>
                <a:t>.</a:t>
              </a:r>
              <a:r>
                <a:rPr sz="600" spc="-25" dirty="0">
                  <a:latin typeface="Calibri"/>
                  <a:cs typeface="Calibri"/>
                </a:rPr>
                <a:t>5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2556484" y="888471"/>
              <a:ext cx="7048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45" dirty="0">
                  <a:latin typeface="Calibri"/>
                  <a:cs typeface="Calibri"/>
                </a:rPr>
                <a:t>1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734923" y="1179898"/>
              <a:ext cx="83820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-35" dirty="0">
                  <a:latin typeface="Verdana"/>
                  <a:cs typeface="Verdana"/>
                </a:rPr>
                <a:t>Ω</a:t>
              </a:r>
              <a:endParaRPr sz="600">
                <a:latin typeface="Verdana"/>
                <a:cs typeface="Verdana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793178" y="1210331"/>
              <a:ext cx="60325" cy="1016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500" i="1" spc="-10" dirty="0">
                  <a:latin typeface="Arial"/>
                  <a:cs typeface="Arial"/>
                </a:rPr>
                <a:t>b</a:t>
              </a:r>
              <a:endParaRPr sz="500" dirty="0">
                <a:latin typeface="Arial"/>
                <a:cs typeface="Arial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867304" y="597679"/>
            <a:ext cx="2545715" cy="306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285"/>
              </a:spcBef>
            </a:pPr>
            <a:r>
              <a:rPr sz="1000" dirty="0">
                <a:latin typeface="Calibri"/>
                <a:cs typeface="Calibri"/>
              </a:rPr>
              <a:t>Component</a:t>
            </a:r>
            <a:r>
              <a:rPr sz="1000" spc="3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densities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3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combined,</a:t>
            </a:r>
            <a:r>
              <a:rPr sz="1000" spc="4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allowing variable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membership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design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C88A61-9592-6341-5FA7-7FD923B572FD}"/>
              </a:ext>
            </a:extLst>
          </p:cNvPr>
          <p:cNvGrpSpPr/>
          <p:nvPr/>
        </p:nvGrpSpPr>
        <p:grpSpPr>
          <a:xfrm>
            <a:off x="2880004" y="856010"/>
            <a:ext cx="2575598" cy="667452"/>
            <a:chOff x="2880004" y="856010"/>
            <a:chExt cx="2575598" cy="667452"/>
          </a:xfrm>
        </p:grpSpPr>
        <p:grpSp>
          <p:nvGrpSpPr>
            <p:cNvPr id="50" name="object 50"/>
            <p:cNvGrpSpPr/>
            <p:nvPr/>
          </p:nvGrpSpPr>
          <p:grpSpPr>
            <a:xfrm>
              <a:off x="2880004" y="899892"/>
              <a:ext cx="2519680" cy="623570"/>
              <a:chOff x="2880004" y="899892"/>
              <a:chExt cx="2519680" cy="623570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2880004" y="899892"/>
                <a:ext cx="2519680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2519679" h="623569">
                    <a:moveTo>
                      <a:pt x="2519651" y="0"/>
                    </a:moveTo>
                    <a:lnTo>
                      <a:pt x="0" y="0"/>
                    </a:lnTo>
                    <a:lnTo>
                      <a:pt x="0" y="623524"/>
                    </a:lnTo>
                    <a:lnTo>
                      <a:pt x="2519651" y="623524"/>
                    </a:lnTo>
                    <a:lnTo>
                      <a:pt x="251965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object 5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968898" y="1120248"/>
                <a:ext cx="178991" cy="105156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257934" y="920784"/>
                <a:ext cx="54025" cy="512085"/>
              </a:xfrm>
              <a:prstGeom prst="rect">
                <a:avLst/>
              </a:prstGeom>
            </p:spPr>
          </p:pic>
          <p:pic>
            <p:nvPicPr>
              <p:cNvPr id="54" name="object 5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68834" y="1002734"/>
                <a:ext cx="847658" cy="341305"/>
              </a:xfrm>
              <a:prstGeom prst="rect">
                <a:avLst/>
              </a:prstGeom>
            </p:spPr>
          </p:pic>
          <p:pic>
            <p:nvPicPr>
              <p:cNvPr id="55" name="object 5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203100" y="920365"/>
                <a:ext cx="1007965" cy="503154"/>
              </a:xfrm>
              <a:prstGeom prst="rect">
                <a:avLst/>
              </a:prstGeom>
            </p:spPr>
          </p:pic>
        </p:grpSp>
        <p:sp>
          <p:nvSpPr>
            <p:cNvPr id="56" name="object 56"/>
            <p:cNvSpPr txBox="1"/>
            <p:nvPr/>
          </p:nvSpPr>
          <p:spPr>
            <a:xfrm>
              <a:off x="5244414" y="1397957"/>
              <a:ext cx="7429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5" dirty="0">
                  <a:latin typeface="Verdana"/>
                  <a:cs typeface="Verdana"/>
                </a:rPr>
                <a:t>ρ</a:t>
              </a:r>
              <a:endParaRPr sz="600">
                <a:latin typeface="Verdana"/>
                <a:cs typeface="Verdana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5312092" y="1344668"/>
              <a:ext cx="7048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45" dirty="0">
                  <a:latin typeface="Calibri"/>
                  <a:cs typeface="Calibri"/>
                </a:rPr>
                <a:t>0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5312092" y="1100345"/>
              <a:ext cx="143510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-25" dirty="0">
                  <a:latin typeface="Calibri"/>
                  <a:cs typeface="Calibri"/>
                </a:rPr>
                <a:t>0</a:t>
              </a:r>
              <a:r>
                <a:rPr sz="600" i="1" spc="-25" dirty="0">
                  <a:latin typeface="Verdana"/>
                  <a:cs typeface="Verdana"/>
                </a:rPr>
                <a:t>.</a:t>
              </a:r>
              <a:r>
                <a:rPr sz="600" spc="-25" dirty="0">
                  <a:latin typeface="Calibri"/>
                  <a:cs typeface="Calibri"/>
                </a:rPr>
                <a:t>5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5312092" y="856010"/>
              <a:ext cx="7048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45" dirty="0">
                  <a:latin typeface="Calibri"/>
                  <a:cs typeface="Calibri"/>
                </a:rPr>
                <a:t>1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2992247" y="1031244"/>
              <a:ext cx="415290" cy="28321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600" i="1" dirty="0">
                  <a:latin typeface="Verdana"/>
                  <a:cs typeface="Verdana"/>
                </a:rPr>
                <a:t>α</a:t>
              </a:r>
              <a:r>
                <a:rPr sz="750" i="1" baseline="-16666" dirty="0">
                  <a:latin typeface="Arial"/>
                  <a:cs typeface="Arial"/>
                </a:rPr>
                <a:t>b</a:t>
              </a:r>
              <a:r>
                <a:rPr sz="750" i="1" spc="292" baseline="-16666" dirty="0">
                  <a:latin typeface="Arial"/>
                  <a:cs typeface="Arial"/>
                </a:rPr>
                <a:t> </a:t>
              </a:r>
              <a:r>
                <a:rPr sz="600" dirty="0">
                  <a:latin typeface="Verdana"/>
                  <a:cs typeface="Verdana"/>
                </a:rPr>
                <a:t>=</a:t>
              </a:r>
              <a:r>
                <a:rPr sz="600" spc="40" dirty="0">
                  <a:latin typeface="Verdana"/>
                  <a:cs typeface="Verdana"/>
                </a:rPr>
                <a:t> </a:t>
              </a:r>
              <a:r>
                <a:rPr sz="600" spc="-25" dirty="0">
                  <a:latin typeface="Calibri"/>
                  <a:cs typeface="Calibri"/>
                </a:rPr>
                <a:t>0</a:t>
              </a:r>
              <a:r>
                <a:rPr sz="600" i="1" spc="-25" dirty="0">
                  <a:latin typeface="Verdana"/>
                  <a:cs typeface="Verdana"/>
                </a:rPr>
                <a:t>.</a:t>
              </a:r>
              <a:r>
                <a:rPr sz="600" spc="-25" dirty="0">
                  <a:latin typeface="Calibri"/>
                  <a:cs typeface="Calibri"/>
                </a:rPr>
                <a:t>5</a:t>
              </a:r>
              <a:endParaRPr sz="600" dirty="0">
                <a:latin typeface="Calibri"/>
                <a:cs typeface="Calibri"/>
              </a:endParaRPr>
            </a:p>
            <a:p>
              <a:pPr marL="38100">
                <a:lnSpc>
                  <a:spcPct val="100000"/>
                </a:lnSpc>
                <a:spcBef>
                  <a:spcPts val="590"/>
                </a:spcBef>
              </a:pPr>
              <a:r>
                <a:rPr sz="600" i="1" dirty="0">
                  <a:latin typeface="Verdana"/>
                  <a:cs typeface="Verdana"/>
                </a:rPr>
                <a:t>α</a:t>
              </a:r>
              <a:r>
                <a:rPr sz="750" i="1" baseline="-16666" dirty="0">
                  <a:latin typeface="Arial"/>
                  <a:cs typeface="Arial"/>
                </a:rPr>
                <a:t>b</a:t>
              </a:r>
              <a:r>
                <a:rPr sz="750" i="1" spc="292" baseline="-16666" dirty="0">
                  <a:latin typeface="Arial"/>
                  <a:cs typeface="Arial"/>
                </a:rPr>
                <a:t> </a:t>
              </a:r>
              <a:r>
                <a:rPr sz="600" dirty="0">
                  <a:latin typeface="Verdana"/>
                  <a:cs typeface="Verdana"/>
                </a:rPr>
                <a:t>=</a:t>
              </a:r>
              <a:r>
                <a:rPr sz="600" spc="40" dirty="0">
                  <a:latin typeface="Verdana"/>
                  <a:cs typeface="Verdana"/>
                </a:rPr>
                <a:t> </a:t>
              </a:r>
              <a:r>
                <a:rPr sz="600" spc="-50" dirty="0">
                  <a:latin typeface="Calibri"/>
                  <a:cs typeface="Calibri"/>
                </a:rPr>
                <a:t>1</a:t>
              </a:r>
              <a:endParaRPr sz="600" dirty="0">
                <a:latin typeface="Calibri"/>
                <a:cs typeface="Calibri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47293" y="1494236"/>
            <a:ext cx="49646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The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combined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density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defines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solid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fraction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each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pixel/voxel’s</a:t>
            </a:r>
            <a:r>
              <a:rPr sz="1000" spc="1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volume.</a:t>
            </a:r>
            <a:r>
              <a:rPr lang="en-US" sz="1000" spc="-10" dirty="0">
                <a:latin typeface="Calibri"/>
                <a:cs typeface="Calibri"/>
              </a:rPr>
              <a:t>  Finite element </a:t>
            </a:r>
            <a:r>
              <a:rPr lang="en-US" sz="1000" dirty="0">
                <a:latin typeface="Calibri"/>
                <a:cs typeface="Calibri"/>
              </a:rPr>
              <a:t>analysis</a:t>
            </a:r>
            <a:r>
              <a:rPr lang="en-US" sz="1000" spc="6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is</a:t>
            </a:r>
            <a:r>
              <a:rPr lang="en-US" sz="1000" spc="70" dirty="0">
                <a:latin typeface="Calibri"/>
                <a:cs typeface="Calibri"/>
              </a:rPr>
              <a:t> </a:t>
            </a:r>
            <a:r>
              <a:rPr lang="en-US" sz="1000" spc="-20" dirty="0">
                <a:latin typeface="Calibri"/>
                <a:cs typeface="Calibri"/>
              </a:rPr>
              <a:t>performed</a:t>
            </a:r>
            <a:r>
              <a:rPr lang="en-US" sz="1000" spc="6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on</a:t>
            </a:r>
            <a:r>
              <a:rPr lang="en-US" sz="1000" spc="70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the</a:t>
            </a:r>
            <a:r>
              <a:rPr lang="en-US" sz="1000" spc="6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fixed</a:t>
            </a:r>
            <a:r>
              <a:rPr lang="en-US" sz="1000" spc="70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pixel/voxel</a:t>
            </a:r>
            <a:r>
              <a:rPr lang="en-US" sz="1000" spc="65" dirty="0">
                <a:latin typeface="Calibri"/>
                <a:cs typeface="Calibri"/>
              </a:rPr>
              <a:t> </a:t>
            </a:r>
            <a:r>
              <a:rPr lang="en-US" sz="1000" spc="-10" dirty="0">
                <a:latin typeface="Calibri"/>
                <a:cs typeface="Calibri"/>
              </a:rPr>
              <a:t>grid.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9193" y="1927225"/>
            <a:ext cx="5142230" cy="191135"/>
          </a:xfrm>
          <a:custGeom>
            <a:avLst/>
            <a:gdLst/>
            <a:ahLst/>
            <a:cxnLst/>
            <a:rect l="l" t="t" r="r" b="b"/>
            <a:pathLst>
              <a:path w="5142230" h="191135">
                <a:moveTo>
                  <a:pt x="50908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119"/>
                </a:lnTo>
                <a:lnTo>
                  <a:pt x="5141666" y="191119"/>
                </a:lnTo>
                <a:lnTo>
                  <a:pt x="5141666" y="50800"/>
                </a:lnTo>
                <a:lnTo>
                  <a:pt x="5137657" y="31075"/>
                </a:lnTo>
                <a:lnTo>
                  <a:pt x="5126743" y="14922"/>
                </a:lnTo>
                <a:lnTo>
                  <a:pt x="5110590" y="4008"/>
                </a:lnTo>
                <a:lnTo>
                  <a:pt x="509086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59994" y="1939622"/>
            <a:ext cx="10763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1100" b="1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Evolution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9994" y="2175270"/>
            <a:ext cx="1209633" cy="40518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6788" y="2175270"/>
            <a:ext cx="1209633" cy="40518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13583" y="2175270"/>
            <a:ext cx="1209633" cy="40518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90377" y="2175270"/>
            <a:ext cx="1209633" cy="40518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9994" y="2627517"/>
            <a:ext cx="1209633" cy="40518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788" y="2627517"/>
            <a:ext cx="1209633" cy="40518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13583" y="2627517"/>
            <a:ext cx="1209633" cy="40518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90377" y="2627517"/>
            <a:ext cx="1209633" cy="405180"/>
          </a:xfrm>
          <a:prstGeom prst="rect">
            <a:avLst/>
          </a:prstGeom>
        </p:spPr>
      </p:pic>
      <p:sp>
        <p:nvSpPr>
          <p:cNvPr id="78" name="object 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4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sp>
        <p:nvSpPr>
          <p:cNvPr id="80" name="object 6">
            <a:extLst>
              <a:ext uri="{FF2B5EF4-FFF2-40B4-BE49-F238E27FC236}">
                <a16:creationId xmlns:a16="http://schemas.microsoft.com/office/drawing/2014/main" id="{C02C76F4-DD4A-3CC9-E909-65EE56A86615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oogle Shape;101;p1">
            <a:extLst>
              <a:ext uri="{FF2B5EF4-FFF2-40B4-BE49-F238E27FC236}">
                <a16:creationId xmlns:a16="http://schemas.microsoft.com/office/drawing/2014/main" id="{B925CE42-2A53-8100-E39A-C1D4A04B700C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9" name="Google Shape;102;p1">
              <a:extLst>
                <a:ext uri="{FF2B5EF4-FFF2-40B4-BE49-F238E27FC236}">
                  <a16:creationId xmlns:a16="http://schemas.microsoft.com/office/drawing/2014/main" id="{810C175D-482B-24E6-9B87-690C3923C769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3;p1">
              <a:extLst>
                <a:ext uri="{FF2B5EF4-FFF2-40B4-BE49-F238E27FC236}">
                  <a16:creationId xmlns:a16="http://schemas.microsoft.com/office/drawing/2014/main" id="{E4249E2A-81CC-C575-967C-4F0CA6815BF2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61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34E9718-657D-0F52-9BB8-F301D90DF91B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406762" y="121846"/>
            <a:ext cx="187401" cy="36195"/>
            <a:chOff x="3406762" y="121846"/>
            <a:chExt cx="187401" cy="36195"/>
          </a:xfrm>
        </p:grpSpPr>
        <p:sp>
          <p:nvSpPr>
            <p:cNvPr id="5" name="object 5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Methods</a:t>
            </a:r>
            <a:r>
              <a:rPr sz="600" b="1" spc="23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and</a:t>
            </a:r>
            <a:r>
              <a:rPr sz="600" b="1" spc="24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00" y="-9964"/>
            <a:ext cx="224091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77010" algn="l"/>
              </a:tabLst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Motivation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Projection</a:t>
            </a:r>
            <a:endParaRPr sz="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Preliminary</a:t>
            </a:r>
            <a:r>
              <a:rPr sz="600" b="1" spc="33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Wingbox</a:t>
            </a:r>
            <a:r>
              <a:rPr sz="600" b="1" spc="34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Design</a:t>
            </a:r>
            <a:r>
              <a:rPr sz="600" b="1" spc="34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and</a:t>
            </a:r>
            <a:r>
              <a:rPr sz="600" b="1" spc="34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Manufacturing</a:t>
            </a:r>
            <a:r>
              <a:rPr sz="600" b="1" spc="34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Constraints</a:t>
            </a:r>
            <a:endParaRPr sz="600" dirty="0">
              <a:latin typeface="Calibri"/>
              <a:cs typeface="Calibri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4AECF13-A065-A3B1-CBC8-0882029CDF1B}"/>
              </a:ext>
            </a:extLst>
          </p:cNvPr>
          <p:cNvGrpSpPr/>
          <p:nvPr/>
        </p:nvGrpSpPr>
        <p:grpSpPr>
          <a:xfrm>
            <a:off x="3201212" y="467651"/>
            <a:ext cx="2117725" cy="1182631"/>
            <a:chOff x="3201212" y="467651"/>
            <a:chExt cx="2117725" cy="11826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AC329D3-8C40-6CCE-4849-D5C441FA8997}"/>
                </a:ext>
              </a:extLst>
            </p:cNvPr>
            <p:cNvGrpSpPr/>
            <p:nvPr/>
          </p:nvGrpSpPr>
          <p:grpSpPr>
            <a:xfrm>
              <a:off x="3201212" y="467651"/>
              <a:ext cx="2117725" cy="191135"/>
              <a:chOff x="3201212" y="467651"/>
              <a:chExt cx="2117725" cy="191135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3201212" y="467651"/>
                <a:ext cx="2117725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2117725" h="191134">
                    <a:moveTo>
                      <a:pt x="2066795" y="0"/>
                    </a:moveTo>
                    <a:lnTo>
                      <a:pt x="50800" y="0"/>
                    </a:lnTo>
                    <a:lnTo>
                      <a:pt x="31075" y="4008"/>
                    </a:lnTo>
                    <a:lnTo>
                      <a:pt x="14922" y="14922"/>
                    </a:lnTo>
                    <a:lnTo>
                      <a:pt x="4008" y="31075"/>
                    </a:lnTo>
                    <a:lnTo>
                      <a:pt x="0" y="50800"/>
                    </a:lnTo>
                    <a:lnTo>
                      <a:pt x="0" y="191119"/>
                    </a:lnTo>
                    <a:lnTo>
                      <a:pt x="2117596" y="191119"/>
                    </a:lnTo>
                    <a:lnTo>
                      <a:pt x="2117596" y="50800"/>
                    </a:lnTo>
                    <a:lnTo>
                      <a:pt x="2113587" y="31075"/>
                    </a:lnTo>
                    <a:lnTo>
                      <a:pt x="2102673" y="14922"/>
                    </a:lnTo>
                    <a:lnTo>
                      <a:pt x="2086520" y="4008"/>
                    </a:lnTo>
                    <a:lnTo>
                      <a:pt x="2066795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3252012" y="480048"/>
                <a:ext cx="1696085" cy="1727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215"/>
                  </a:lnSpc>
                </a:pPr>
                <a:r>
                  <a:rPr sz="11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Manufacturing</a:t>
                </a:r>
                <a:r>
                  <a:rPr sz="1100" b="1" spc="185" dirty="0">
                    <a:solidFill>
                      <a:srgbClr val="FFFFFF"/>
                    </a:solidFill>
                    <a:latin typeface="Calibri"/>
                    <a:cs typeface="Calibri"/>
                  </a:rPr>
                  <a:t>  </a:t>
                </a:r>
                <a:r>
                  <a:rPr sz="11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Constraints</a:t>
                </a:r>
                <a:endParaRPr sz="11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42" name="object 42"/>
            <p:cNvSpPr txBox="1"/>
            <p:nvPr/>
          </p:nvSpPr>
          <p:spPr>
            <a:xfrm>
              <a:off x="3414877" y="673809"/>
              <a:ext cx="1690370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Angle</a:t>
              </a:r>
              <a:r>
                <a:rPr sz="800" spc="190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and</a:t>
              </a:r>
              <a:r>
                <a:rPr sz="800" spc="190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overlap</a:t>
              </a:r>
              <a:r>
                <a:rPr sz="800" spc="195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constraint</a:t>
              </a:r>
              <a:r>
                <a:rPr sz="800" spc="190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for</a:t>
              </a:r>
              <a:r>
                <a:rPr sz="800" spc="190" dirty="0">
                  <a:latin typeface="Calibri"/>
                  <a:cs typeface="Calibri"/>
                </a:rPr>
                <a:t> </a:t>
              </a:r>
              <a:r>
                <a:rPr sz="800" spc="-20" dirty="0">
                  <a:latin typeface="Calibri"/>
                  <a:cs typeface="Calibri"/>
                </a:rPr>
                <a:t>bars</a:t>
              </a:r>
              <a:endParaRPr sz="800">
                <a:latin typeface="Calibri"/>
                <a:cs typeface="Calibri"/>
              </a:endParaRPr>
            </a:p>
          </p:txBody>
        </p:sp>
        <p:grpSp>
          <p:nvGrpSpPr>
            <p:cNvPr id="43" name="object 43"/>
            <p:cNvGrpSpPr/>
            <p:nvPr/>
          </p:nvGrpSpPr>
          <p:grpSpPr>
            <a:xfrm>
              <a:off x="3252012" y="820074"/>
              <a:ext cx="1367155" cy="504190"/>
              <a:chOff x="3252012" y="820074"/>
              <a:chExt cx="1367155" cy="504190"/>
            </a:xfrm>
          </p:grpSpPr>
          <p:pic>
            <p:nvPicPr>
              <p:cNvPr id="44" name="object 4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252012" y="920915"/>
                <a:ext cx="575779" cy="403135"/>
              </a:xfrm>
              <a:prstGeom prst="rect">
                <a:avLst/>
              </a:prstGeom>
            </p:spPr>
          </p:pic>
          <p:pic>
            <p:nvPicPr>
              <p:cNvPr id="45" name="object 4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46321" y="820074"/>
                <a:ext cx="220196" cy="503976"/>
              </a:xfrm>
              <a:prstGeom prst="rect">
                <a:avLst/>
              </a:prstGeom>
            </p:spPr>
          </p:pic>
          <p:pic>
            <p:nvPicPr>
              <p:cNvPr id="46" name="object 4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00499" y="820074"/>
                <a:ext cx="218489" cy="503976"/>
              </a:xfrm>
              <a:prstGeom prst="rect">
                <a:avLst/>
              </a:prstGeom>
            </p:spPr>
          </p:pic>
        </p:grpSp>
        <p:sp>
          <p:nvSpPr>
            <p:cNvPr id="47" name="object 47"/>
            <p:cNvSpPr txBox="1"/>
            <p:nvPr/>
          </p:nvSpPr>
          <p:spPr>
            <a:xfrm>
              <a:off x="4153827" y="1172805"/>
              <a:ext cx="593725" cy="1917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  <a:tabLst>
                  <a:tab pos="464820" algn="l"/>
                </a:tabLst>
              </a:pPr>
              <a:r>
                <a:rPr sz="1100" spc="155" dirty="0">
                  <a:solidFill>
                    <a:srgbClr val="00CC00"/>
                  </a:solidFill>
                  <a:latin typeface="Adobe Clean"/>
                  <a:cs typeface="Adobe Clean"/>
                </a:rPr>
                <a:t>✓</a:t>
              </a:r>
              <a:r>
                <a:rPr sz="1100" dirty="0">
                  <a:solidFill>
                    <a:srgbClr val="00CC00"/>
                  </a:solidFill>
                  <a:latin typeface="Adobe Clean"/>
                  <a:cs typeface="Adobe Clean"/>
                </a:rPr>
                <a:t>	</a:t>
              </a:r>
              <a:r>
                <a:rPr sz="1100" spc="155" dirty="0">
                  <a:solidFill>
                    <a:srgbClr val="00CC00"/>
                  </a:solidFill>
                  <a:latin typeface="Adobe Clean"/>
                  <a:cs typeface="Adobe Clean"/>
                </a:rPr>
                <a:t>✓</a:t>
              </a:r>
              <a:endParaRPr sz="1100">
                <a:latin typeface="Adobe Clean"/>
                <a:cs typeface="Adobe Clean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2961" y="820074"/>
              <a:ext cx="307250" cy="503976"/>
            </a:xfrm>
            <a:prstGeom prst="rect">
              <a:avLst/>
            </a:prstGeom>
          </p:spPr>
        </p:pic>
        <p:sp>
          <p:nvSpPr>
            <p:cNvPr id="49" name="object 49"/>
            <p:cNvSpPr txBox="1"/>
            <p:nvPr/>
          </p:nvSpPr>
          <p:spPr>
            <a:xfrm>
              <a:off x="5147525" y="1172805"/>
              <a:ext cx="133350" cy="1917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100" i="1" spc="-55" dirty="0">
                  <a:solidFill>
                    <a:srgbClr val="CC0000"/>
                  </a:solidFill>
                  <a:latin typeface="Verdana"/>
                  <a:cs typeface="Verdana"/>
                </a:rPr>
                <a:t>×</a:t>
              </a:r>
              <a:endParaRPr sz="1100">
                <a:latin typeface="Verdana"/>
                <a:cs typeface="Verdana"/>
              </a:endParaRPr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2012" y="1383665"/>
              <a:ext cx="2015948" cy="266617"/>
            </a:xfrm>
            <a:prstGeom prst="rect">
              <a:avLst/>
            </a:prstGeom>
          </p:spPr>
        </p:pic>
      </p:grpSp>
      <p:sp>
        <p:nvSpPr>
          <p:cNvPr id="62" name="object 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5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734ECCF-CD9E-2DF5-8663-DC7593016538}"/>
              </a:ext>
            </a:extLst>
          </p:cNvPr>
          <p:cNvGrpSpPr/>
          <p:nvPr/>
        </p:nvGrpSpPr>
        <p:grpSpPr>
          <a:xfrm>
            <a:off x="440232" y="465954"/>
            <a:ext cx="2369820" cy="2483124"/>
            <a:chOff x="440232" y="465954"/>
            <a:chExt cx="2369820" cy="2483124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8807" y="762419"/>
              <a:ext cx="1812585" cy="4899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88675" y="768688"/>
              <a:ext cx="63500" cy="474980"/>
            </a:xfrm>
            <a:custGeom>
              <a:avLst/>
              <a:gdLst/>
              <a:ahLst/>
              <a:cxnLst/>
              <a:rect l="l" t="t" r="r" b="b"/>
              <a:pathLst>
                <a:path w="63500" h="474980">
                  <a:moveTo>
                    <a:pt x="32488" y="474909"/>
                  </a:moveTo>
                  <a:lnTo>
                    <a:pt x="27738" y="474909"/>
                  </a:lnTo>
                </a:path>
                <a:path w="63500" h="474980">
                  <a:moveTo>
                    <a:pt x="63362" y="474909"/>
                  </a:moveTo>
                  <a:lnTo>
                    <a:pt x="63362" y="0"/>
                  </a:lnTo>
                </a:path>
                <a:path w="63500" h="474980">
                  <a:moveTo>
                    <a:pt x="63362" y="326496"/>
                  </a:moveTo>
                  <a:lnTo>
                    <a:pt x="58631" y="326496"/>
                  </a:lnTo>
                </a:path>
                <a:path w="63500" h="474980">
                  <a:moveTo>
                    <a:pt x="63362" y="178098"/>
                  </a:moveTo>
                  <a:lnTo>
                    <a:pt x="58631" y="178098"/>
                  </a:lnTo>
                </a:path>
                <a:path w="63500" h="474980">
                  <a:moveTo>
                    <a:pt x="63362" y="29685"/>
                  </a:moveTo>
                  <a:lnTo>
                    <a:pt x="58631" y="29685"/>
                  </a:lnTo>
                </a:path>
                <a:path w="63500" h="474980">
                  <a:moveTo>
                    <a:pt x="0" y="0"/>
                  </a:moveTo>
                  <a:lnTo>
                    <a:pt x="63362" y="0"/>
                  </a:lnTo>
                </a:path>
                <a:path w="63500" h="474980">
                  <a:moveTo>
                    <a:pt x="0" y="474909"/>
                  </a:moveTo>
                  <a:lnTo>
                    <a:pt x="63362" y="474909"/>
                  </a:lnTo>
                </a:path>
                <a:path w="63500" h="474980">
                  <a:moveTo>
                    <a:pt x="0" y="4749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449957" y="720742"/>
              <a:ext cx="169545" cy="555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spc="45" dirty="0">
                  <a:latin typeface="Calibri"/>
                  <a:cs typeface="Calibri"/>
                </a:rPr>
                <a:t>0</a:t>
              </a:r>
              <a:endParaRPr sz="6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445"/>
                </a:spcBef>
              </a:pPr>
              <a:r>
                <a:rPr sz="600" dirty="0">
                  <a:latin typeface="Calibri"/>
                  <a:cs typeface="Calibri"/>
                </a:rPr>
                <a:t>-</a:t>
              </a:r>
              <a:r>
                <a:rPr sz="600" spc="-25" dirty="0">
                  <a:latin typeface="Calibri"/>
                  <a:cs typeface="Calibri"/>
                </a:rPr>
                <a:t>0.5</a:t>
              </a:r>
              <a:endParaRPr sz="6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440"/>
                </a:spcBef>
              </a:pPr>
              <a:r>
                <a:rPr sz="600" dirty="0">
                  <a:latin typeface="Calibri"/>
                  <a:cs typeface="Calibri"/>
                </a:rPr>
                <a:t>-</a:t>
              </a:r>
              <a:r>
                <a:rPr sz="600" spc="5" dirty="0">
                  <a:latin typeface="Calibri"/>
                  <a:cs typeface="Calibri"/>
                </a:rPr>
                <a:t>1</a:t>
              </a:r>
              <a:endParaRPr sz="6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409"/>
                </a:spcBef>
              </a:pPr>
              <a:r>
                <a:rPr sz="600" dirty="0">
                  <a:latin typeface="Calibri"/>
                  <a:cs typeface="Calibri"/>
                </a:rPr>
                <a:t>-</a:t>
              </a:r>
              <a:r>
                <a:rPr sz="600" spc="-25" dirty="0">
                  <a:latin typeface="Calibri"/>
                  <a:cs typeface="Calibri"/>
                </a:rPr>
                <a:t>1.5</a:t>
              </a:r>
              <a:endParaRPr sz="600">
                <a:latin typeface="Calibri"/>
                <a:cs typeface="Calibri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718807" y="1378472"/>
              <a:ext cx="1814830" cy="753745"/>
              <a:chOff x="718807" y="1378472"/>
              <a:chExt cx="1814830" cy="753745"/>
            </a:xfrm>
          </p:grpSpPr>
          <p:pic>
            <p:nvPicPr>
              <p:cNvPr id="24" name="object 2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30268" y="1539655"/>
                <a:ext cx="95776" cy="95787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371647" y="1998791"/>
                <a:ext cx="95785" cy="95786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45993" y="2022970"/>
                <a:ext cx="95776" cy="95810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18807" y="1378472"/>
                <a:ext cx="1814489" cy="753184"/>
              </a:xfrm>
              <a:prstGeom prst="rect">
                <a:avLst/>
              </a:prstGeom>
            </p:spPr>
          </p:pic>
        </p:grpSp>
        <p:sp>
          <p:nvSpPr>
            <p:cNvPr id="28" name="object 28"/>
            <p:cNvSpPr txBox="1"/>
            <p:nvPr/>
          </p:nvSpPr>
          <p:spPr>
            <a:xfrm>
              <a:off x="816876" y="1923572"/>
              <a:ext cx="6286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10" dirty="0">
                  <a:latin typeface="Arial"/>
                  <a:cs typeface="Arial"/>
                </a:rPr>
                <a:t>x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711873" y="2018619"/>
              <a:ext cx="6286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10" dirty="0">
                  <a:latin typeface="Arial"/>
                  <a:cs typeface="Arial"/>
                </a:rPr>
                <a:t>y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469781" y="1996356"/>
              <a:ext cx="62865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10" dirty="0">
                  <a:latin typeface="Arial"/>
                  <a:cs typeface="Arial"/>
                </a:rPr>
                <a:t>x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368511" y="1896559"/>
              <a:ext cx="60960" cy="11683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00" i="1" spc="-25" dirty="0">
                  <a:latin typeface="Arial"/>
                  <a:cs typeface="Arial"/>
                </a:rPr>
                <a:t>z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159255" y="1252980"/>
              <a:ext cx="933450" cy="398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Pressure</a:t>
              </a:r>
              <a:r>
                <a:rPr sz="800" spc="204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coefficients</a:t>
              </a:r>
              <a:endParaRPr sz="800" dirty="0">
                <a:latin typeface="Calibri"/>
                <a:cs typeface="Calibri"/>
              </a:endParaRPr>
            </a:p>
            <a:p>
              <a:pPr marL="417830" algn="ctr">
                <a:lnSpc>
                  <a:spcPct val="100000"/>
                </a:lnSpc>
                <a:spcBef>
                  <a:spcPts val="490"/>
                </a:spcBef>
              </a:pPr>
              <a:r>
                <a:rPr sz="600" i="1" spc="-25" dirty="0">
                  <a:latin typeface="Arial"/>
                  <a:cs typeface="Arial"/>
                </a:rPr>
                <a:t>z</a:t>
              </a:r>
              <a:endParaRPr sz="600" dirty="0">
                <a:latin typeface="Arial"/>
                <a:cs typeface="Arial"/>
              </a:endParaRPr>
            </a:p>
            <a:p>
              <a:pPr marL="211454" algn="ctr">
                <a:lnSpc>
                  <a:spcPct val="100000"/>
                </a:lnSpc>
                <a:spcBef>
                  <a:spcPts val="50"/>
                </a:spcBef>
              </a:pPr>
              <a:r>
                <a:rPr sz="600" i="1" spc="-10" dirty="0">
                  <a:latin typeface="Arial"/>
                  <a:cs typeface="Arial"/>
                </a:rPr>
                <a:t>y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260551" y="2128226"/>
              <a:ext cx="731520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Lumped</a:t>
              </a:r>
              <a:r>
                <a:rPr sz="800" spc="290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masses</a:t>
              </a:r>
              <a:endParaRPr sz="800">
                <a:latin typeface="Calibri"/>
                <a:cs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8807" y="2274464"/>
              <a:ext cx="1814398" cy="530711"/>
            </a:xfrm>
            <a:prstGeom prst="rect">
              <a:avLst/>
            </a:prstGeom>
          </p:spPr>
        </p:pic>
        <p:sp>
          <p:nvSpPr>
            <p:cNvPr id="35" name="object 35"/>
            <p:cNvSpPr txBox="1"/>
            <p:nvPr/>
          </p:nvSpPr>
          <p:spPr>
            <a:xfrm>
              <a:off x="1033995" y="2801758"/>
              <a:ext cx="1184275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Stiffness</a:t>
              </a:r>
              <a:r>
                <a:rPr sz="800" spc="260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optimized</a:t>
              </a:r>
              <a:r>
                <a:rPr sz="800" spc="265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design</a:t>
              </a:r>
              <a:endParaRPr sz="800" dirty="0">
                <a:latin typeface="Calibri"/>
                <a:cs typeface="Calibri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A73485B-30BF-AF1F-01E8-F0DDFC04DCE4}"/>
                </a:ext>
              </a:extLst>
            </p:cNvPr>
            <p:cNvGrpSpPr/>
            <p:nvPr/>
          </p:nvGrpSpPr>
          <p:grpSpPr>
            <a:xfrm>
              <a:off x="440232" y="465954"/>
              <a:ext cx="2369820" cy="191135"/>
              <a:chOff x="441210" y="517892"/>
              <a:chExt cx="2369820" cy="191135"/>
            </a:xfrm>
          </p:grpSpPr>
          <p:sp>
            <p:nvSpPr>
              <p:cNvPr id="67" name="object 14">
                <a:extLst>
                  <a:ext uri="{FF2B5EF4-FFF2-40B4-BE49-F238E27FC236}">
                    <a16:creationId xmlns:a16="http://schemas.microsoft.com/office/drawing/2014/main" id="{59D9BB88-9C8A-72E0-0145-C1B26FCB82E8}"/>
                  </a:ext>
                </a:extLst>
              </p:cNvPr>
              <p:cNvSpPr/>
              <p:nvPr/>
            </p:nvSpPr>
            <p:spPr>
              <a:xfrm>
                <a:off x="441210" y="517892"/>
                <a:ext cx="2369820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2369820" h="191134">
                    <a:moveTo>
                      <a:pt x="2318814" y="0"/>
                    </a:moveTo>
                    <a:lnTo>
                      <a:pt x="50800" y="0"/>
                    </a:lnTo>
                    <a:lnTo>
                      <a:pt x="31075" y="4008"/>
                    </a:lnTo>
                    <a:lnTo>
                      <a:pt x="14922" y="14922"/>
                    </a:lnTo>
                    <a:lnTo>
                      <a:pt x="4008" y="31075"/>
                    </a:lnTo>
                    <a:lnTo>
                      <a:pt x="0" y="50800"/>
                    </a:lnTo>
                    <a:lnTo>
                      <a:pt x="0" y="191119"/>
                    </a:lnTo>
                    <a:lnTo>
                      <a:pt x="2369615" y="191119"/>
                    </a:lnTo>
                    <a:lnTo>
                      <a:pt x="2369615" y="50800"/>
                    </a:lnTo>
                    <a:lnTo>
                      <a:pt x="2365606" y="31075"/>
                    </a:lnTo>
                    <a:lnTo>
                      <a:pt x="2354692" y="14922"/>
                    </a:lnTo>
                    <a:lnTo>
                      <a:pt x="2338539" y="4008"/>
                    </a:lnTo>
                    <a:lnTo>
                      <a:pt x="2318814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5">
                <a:extLst>
                  <a:ext uri="{FF2B5EF4-FFF2-40B4-BE49-F238E27FC236}">
                    <a16:creationId xmlns:a16="http://schemas.microsoft.com/office/drawing/2014/main" id="{FBF4344C-3FC3-403B-B5B6-C9111AF1A2E7}"/>
                  </a:ext>
                </a:extLst>
              </p:cNvPr>
              <p:cNvSpPr txBox="1"/>
              <p:nvPr/>
            </p:nvSpPr>
            <p:spPr>
              <a:xfrm>
                <a:off x="492010" y="530302"/>
                <a:ext cx="1804670" cy="1727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215"/>
                  </a:lnSpc>
                </a:pPr>
                <a:r>
                  <a:rPr sz="11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Preliminary</a:t>
                </a:r>
                <a:r>
                  <a:rPr sz="1100" b="1" spc="42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1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Wingbox</a:t>
                </a:r>
                <a:r>
                  <a:rPr sz="1100" b="1" spc="44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1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Design</a:t>
                </a:r>
                <a:endParaRPr sz="110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69" name="object 6">
            <a:extLst>
              <a:ext uri="{FF2B5EF4-FFF2-40B4-BE49-F238E27FC236}">
                <a16:creationId xmlns:a16="http://schemas.microsoft.com/office/drawing/2014/main" id="{51EFC404-A293-16C4-58E7-FEBA58C0E5AB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7EC5FE-1ECF-726D-226B-4716E27E12B1}"/>
              </a:ext>
            </a:extLst>
          </p:cNvPr>
          <p:cNvGrpSpPr/>
          <p:nvPr/>
        </p:nvGrpSpPr>
        <p:grpSpPr>
          <a:xfrm>
            <a:off x="3252012" y="1683434"/>
            <a:ext cx="2028863" cy="1386791"/>
            <a:chOff x="3252012" y="1683434"/>
            <a:chExt cx="2028863" cy="1386791"/>
          </a:xfrm>
        </p:grpSpPr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52012" y="1899377"/>
              <a:ext cx="503957" cy="3456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13797" y="1885573"/>
              <a:ext cx="544266" cy="3733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15903" y="1851025"/>
              <a:ext cx="544324" cy="371522"/>
            </a:xfrm>
            <a:prstGeom prst="rect">
              <a:avLst/>
            </a:prstGeom>
          </p:spPr>
        </p:pic>
        <p:sp>
          <p:nvSpPr>
            <p:cNvPr id="57" name="object 57"/>
            <p:cNvSpPr txBox="1"/>
            <p:nvPr/>
          </p:nvSpPr>
          <p:spPr>
            <a:xfrm>
              <a:off x="5147525" y="1969032"/>
              <a:ext cx="133350" cy="1917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100" i="1" spc="-55" dirty="0">
                  <a:solidFill>
                    <a:srgbClr val="CC0000"/>
                  </a:solidFill>
                  <a:latin typeface="Verdana"/>
                  <a:cs typeface="Verdana"/>
                </a:rPr>
                <a:t>×</a:t>
              </a:r>
              <a:endParaRPr sz="1100">
                <a:latin typeface="Verdana"/>
                <a:cs typeface="Verdana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F1BAEDD-E700-6B67-7E52-6424331D39DB}"/>
                </a:ext>
              </a:extLst>
            </p:cNvPr>
            <p:cNvGrpSpPr/>
            <p:nvPr/>
          </p:nvGrpSpPr>
          <p:grpSpPr>
            <a:xfrm>
              <a:off x="3386188" y="2294198"/>
              <a:ext cx="1747520" cy="776027"/>
              <a:chOff x="3386416" y="2223305"/>
              <a:chExt cx="1747520" cy="776027"/>
            </a:xfrm>
          </p:grpSpPr>
          <p:grpSp>
            <p:nvGrpSpPr>
              <p:cNvPr id="58" name="object 58"/>
              <p:cNvGrpSpPr/>
              <p:nvPr/>
            </p:nvGrpSpPr>
            <p:grpSpPr>
              <a:xfrm>
                <a:off x="3386416" y="2223305"/>
                <a:ext cx="1747520" cy="601345"/>
                <a:chOff x="3386416" y="2223305"/>
                <a:chExt cx="1747520" cy="601345"/>
              </a:xfrm>
            </p:grpSpPr>
            <p:pic>
              <p:nvPicPr>
                <p:cNvPr id="59" name="object 59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3386416" y="2223305"/>
                  <a:ext cx="806216" cy="601339"/>
                </a:xfrm>
                <a:prstGeom prst="rect">
                  <a:avLst/>
                </a:prstGeom>
              </p:spPr>
            </p:pic>
            <p:pic>
              <p:nvPicPr>
                <p:cNvPr id="60" name="object 60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4327207" y="2223305"/>
                  <a:ext cx="806216" cy="601339"/>
                </a:xfrm>
                <a:prstGeom prst="rect">
                  <a:avLst/>
                </a:prstGeom>
              </p:spPr>
            </p:pic>
          </p:grpSp>
          <p:sp>
            <p:nvSpPr>
              <p:cNvPr id="61" name="object 61"/>
              <p:cNvSpPr txBox="1"/>
              <p:nvPr/>
            </p:nvSpPr>
            <p:spPr>
              <a:xfrm>
                <a:off x="3642614" y="2852012"/>
                <a:ext cx="1234440" cy="147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800" dirty="0">
                    <a:latin typeface="Calibri"/>
                    <a:cs typeface="Calibri"/>
                  </a:rPr>
                  <a:t>Overlaps</a:t>
                </a:r>
                <a:r>
                  <a:rPr sz="800" spc="225" dirty="0">
                    <a:latin typeface="Calibri"/>
                    <a:cs typeface="Calibri"/>
                  </a:rPr>
                  <a:t> </a:t>
                </a:r>
                <a:r>
                  <a:rPr sz="800" dirty="0">
                    <a:latin typeface="Calibri"/>
                    <a:cs typeface="Calibri"/>
                  </a:rPr>
                  <a:t>highlighted</a:t>
                </a:r>
                <a:r>
                  <a:rPr sz="800" spc="229" dirty="0">
                    <a:latin typeface="Calibri"/>
                    <a:cs typeface="Calibri"/>
                  </a:rPr>
                  <a:t> </a:t>
                </a:r>
                <a:r>
                  <a:rPr sz="800" dirty="0">
                    <a:latin typeface="Calibri"/>
                    <a:cs typeface="Calibri"/>
                  </a:rPr>
                  <a:t>in</a:t>
                </a:r>
                <a:r>
                  <a:rPr sz="800" spc="229" dirty="0">
                    <a:latin typeface="Calibri"/>
                    <a:cs typeface="Calibri"/>
                  </a:rPr>
                  <a:t> </a:t>
                </a:r>
                <a:r>
                  <a:rPr sz="800" spc="-25" dirty="0">
                    <a:latin typeface="Calibri"/>
                    <a:cs typeface="Calibri"/>
                  </a:rPr>
                  <a:t>red</a:t>
                </a:r>
                <a:endParaRPr sz="8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5" name="object 55"/>
            <p:cNvSpPr txBox="1"/>
            <p:nvPr/>
          </p:nvSpPr>
          <p:spPr>
            <a:xfrm>
              <a:off x="3607168" y="1683434"/>
              <a:ext cx="1305560" cy="477520"/>
            </a:xfrm>
            <a:prstGeom prst="rect">
              <a:avLst/>
            </a:prstGeom>
          </p:spPr>
          <p:txBody>
            <a:bodyPr vert="horz" wrap="square" lIns="0" tIns="812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40"/>
                </a:spcBef>
              </a:pPr>
              <a:r>
                <a:rPr sz="800" dirty="0">
                  <a:latin typeface="Calibri"/>
                  <a:cs typeface="Calibri"/>
                </a:rPr>
                <a:t>Overlap</a:t>
              </a:r>
              <a:r>
                <a:rPr sz="800" spc="200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constraint</a:t>
              </a:r>
              <a:r>
                <a:rPr sz="800" spc="204" dirty="0">
                  <a:latin typeface="Calibri"/>
                  <a:cs typeface="Calibri"/>
                </a:rPr>
                <a:t> </a:t>
              </a:r>
              <a:r>
                <a:rPr sz="800" dirty="0">
                  <a:latin typeface="Calibri"/>
                  <a:cs typeface="Calibri"/>
                </a:rPr>
                <a:t>for</a:t>
              </a:r>
              <a:r>
                <a:rPr sz="800" spc="204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plates</a:t>
              </a:r>
              <a:endParaRPr sz="800" dirty="0">
                <a:latin typeface="Calibri"/>
                <a:cs typeface="Calibri"/>
              </a:endParaRPr>
            </a:p>
            <a:p>
              <a:pPr marL="148590">
                <a:lnSpc>
                  <a:spcPct val="100000"/>
                </a:lnSpc>
                <a:spcBef>
                  <a:spcPts val="740"/>
                </a:spcBef>
                <a:tabLst>
                  <a:tab pos="850265" algn="l"/>
                </a:tabLst>
              </a:pPr>
              <a:r>
                <a:rPr sz="1100" spc="155" dirty="0">
                  <a:solidFill>
                    <a:srgbClr val="00CC00"/>
                  </a:solidFill>
                  <a:latin typeface="Adobe Clean"/>
                  <a:cs typeface="Adobe Clean"/>
                </a:rPr>
                <a:t>✓</a:t>
              </a:r>
              <a:r>
                <a:rPr sz="1100" dirty="0">
                  <a:solidFill>
                    <a:srgbClr val="00CC00"/>
                  </a:solidFill>
                  <a:latin typeface="Adobe Clean"/>
                  <a:cs typeface="Adobe Clean"/>
                </a:rPr>
                <a:t>	</a:t>
              </a:r>
              <a:r>
                <a:rPr sz="1100" spc="145" dirty="0">
                  <a:solidFill>
                    <a:srgbClr val="00CC00"/>
                  </a:solidFill>
                  <a:latin typeface="Adobe Clean"/>
                  <a:cs typeface="Adobe Clean"/>
                </a:rPr>
                <a:t>✓</a:t>
              </a:r>
              <a:endParaRPr sz="1100" dirty="0">
                <a:latin typeface="Adobe Clean"/>
                <a:cs typeface="Adobe Clean"/>
              </a:endParaRPr>
            </a:p>
          </p:txBody>
        </p:sp>
      </p:grpSp>
      <p:grpSp>
        <p:nvGrpSpPr>
          <p:cNvPr id="16" name="Google Shape;101;p1">
            <a:extLst>
              <a:ext uri="{FF2B5EF4-FFF2-40B4-BE49-F238E27FC236}">
                <a16:creationId xmlns:a16="http://schemas.microsoft.com/office/drawing/2014/main" id="{D1917C1A-D29A-C0E7-A157-850903127D1E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4" name="Google Shape;102;p1">
              <a:extLst>
                <a:ext uri="{FF2B5EF4-FFF2-40B4-BE49-F238E27FC236}">
                  <a16:creationId xmlns:a16="http://schemas.microsoft.com/office/drawing/2014/main" id="{1D85B1C2-E725-1A68-BA4D-3C45A72263EB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3;p1">
              <a:extLst>
                <a:ext uri="{FF2B5EF4-FFF2-40B4-BE49-F238E27FC236}">
                  <a16:creationId xmlns:a16="http://schemas.microsoft.com/office/drawing/2014/main" id="{7E2A76DF-24CE-355A-FB41-CC3BAF5B0B5F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A8AF8DE8-3863-76D8-8075-F4CEE84F921D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06762" y="119315"/>
            <a:ext cx="187401" cy="36195"/>
            <a:chOff x="3406762" y="121846"/>
            <a:chExt cx="187401" cy="36195"/>
          </a:xfrm>
        </p:grpSpPr>
        <p:sp>
          <p:nvSpPr>
            <p:cNvPr id="7" name="object 7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solidFill>
              <a:schemeClr val="bg1"/>
            </a:solidFill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195407"/>
            <a:ext cx="15157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Fiber-Reinforced</a:t>
            </a:r>
            <a:r>
              <a:rPr sz="600" b="1" spc="18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Composite</a:t>
            </a:r>
            <a:r>
              <a:rPr sz="600" b="1" spc="18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Components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737" y="467883"/>
            <a:ext cx="4904105" cy="36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We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demonstrate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significant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potential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reduce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weight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optimizing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layout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fiber-reinforced</a:t>
            </a:r>
            <a:r>
              <a:rPr sz="900" dirty="0">
                <a:latin typeface="Calibri"/>
                <a:cs typeface="Calibri"/>
              </a:rPr>
              <a:t> components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compared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naively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replacing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aluminum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components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with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fiber-reinforced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material.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099" y="1090868"/>
            <a:ext cx="1069292" cy="54610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 rot="19860000">
            <a:off x="1644886" y="1053407"/>
            <a:ext cx="12894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00" i="1" spc="-10" dirty="0">
                <a:latin typeface="Myriad Pro SemiExt"/>
                <a:cs typeface="Myriad Pro SemiExt"/>
              </a:rPr>
              <a:t>x</a:t>
            </a:r>
            <a:endParaRPr sz="900">
              <a:latin typeface="Myriad Pro SemiExt"/>
              <a:cs typeface="Myriad Pro SemiExt"/>
            </a:endParaRPr>
          </a:p>
        </p:txBody>
      </p:sp>
      <p:sp>
        <p:nvSpPr>
          <p:cNvPr id="27" name="object 27"/>
          <p:cNvSpPr txBox="1"/>
          <p:nvPr/>
        </p:nvSpPr>
        <p:spPr>
          <a:xfrm rot="19860000">
            <a:off x="1692119" y="1011113"/>
            <a:ext cx="8220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i="1" spc="85" dirty="0">
                <a:latin typeface="Times New Roman"/>
                <a:cs typeface="Times New Roman"/>
              </a:rPr>
              <a:t>′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19860000">
            <a:off x="1160305" y="1124717"/>
            <a:ext cx="12894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00" i="1" spc="-5" dirty="0">
                <a:latin typeface="Myriad Pro SemiExt"/>
                <a:cs typeface="Myriad Pro SemiExt"/>
              </a:rPr>
              <a:t>y</a:t>
            </a:r>
            <a:endParaRPr sz="900">
              <a:latin typeface="Myriad Pro SemiExt"/>
              <a:cs typeface="Myriad Pro SemiExt"/>
            </a:endParaRPr>
          </a:p>
        </p:txBody>
      </p:sp>
      <p:sp>
        <p:nvSpPr>
          <p:cNvPr id="29" name="object 29"/>
          <p:cNvSpPr txBox="1"/>
          <p:nvPr/>
        </p:nvSpPr>
        <p:spPr>
          <a:xfrm rot="19860000">
            <a:off x="1209221" y="1081452"/>
            <a:ext cx="8220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i="1" spc="85" dirty="0">
                <a:latin typeface="Times New Roman"/>
                <a:cs typeface="Times New Roman"/>
              </a:rPr>
              <a:t>′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71092" y="980997"/>
            <a:ext cx="3177540" cy="902335"/>
            <a:chOff x="1771092" y="980997"/>
            <a:chExt cx="3177540" cy="90233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1092" y="990840"/>
              <a:ext cx="1048961" cy="8920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373" y="980997"/>
              <a:ext cx="1033697" cy="88247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2169" y="998730"/>
              <a:ext cx="1035924" cy="884176"/>
            </a:xfrm>
            <a:prstGeom prst="rect">
              <a:avLst/>
            </a:prstGeom>
          </p:spPr>
        </p:pic>
      </p:grp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83736"/>
              </p:ext>
            </p:extLst>
          </p:nvPr>
        </p:nvGraphicFramePr>
        <p:xfrm>
          <a:off x="359994" y="978860"/>
          <a:ext cx="5141593" cy="1140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68008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900" i="1" dirty="0">
                          <a:latin typeface="Myriad Pro SemiExt"/>
                          <a:cs typeface="Myriad Pro SemiExt"/>
                        </a:rPr>
                        <a:t>y</a:t>
                      </a:r>
                      <a:endParaRPr sz="900" dirty="0">
                        <a:latin typeface="Myriad Pro SemiExt"/>
                        <a:cs typeface="Myriad Pro SemiExt"/>
                      </a:endParaRPr>
                    </a:p>
                    <a:p>
                      <a:pPr marR="2940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i="1" dirty="0">
                          <a:latin typeface="Myriad Pro SemiExt"/>
                          <a:cs typeface="Myriad Pro SemiExt"/>
                        </a:rPr>
                        <a:t>x</a:t>
                      </a:r>
                      <a:endParaRPr sz="900" dirty="0">
                        <a:latin typeface="Myriad Pro SemiExt"/>
                        <a:cs typeface="Myriad Pro SemiExt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Unidirectional</a:t>
                      </a:r>
                      <a:r>
                        <a:rPr sz="800" b="1" spc="37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bars</a:t>
                      </a:r>
                      <a:endParaRPr sz="800" b="1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90">
                <a:tc gridSpan="5">
                  <a:txBody>
                    <a:bodyPr/>
                    <a:lstStyle/>
                    <a:p>
                      <a:pPr marL="159893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663190" algn="l"/>
                          <a:tab pos="3646804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Aluminum</a:t>
                      </a:r>
                      <a:r>
                        <a:rPr sz="8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bars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baseline="6944" dirty="0">
                          <a:latin typeface="Calibri"/>
                          <a:cs typeface="Calibri"/>
                        </a:rPr>
                        <a:t>Composite</a:t>
                      </a:r>
                      <a:r>
                        <a:rPr sz="1200" spc="427" baseline="694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baseline="6944" dirty="0">
                          <a:latin typeface="Calibri"/>
                          <a:cs typeface="Calibri"/>
                        </a:rPr>
                        <a:t>bars</a:t>
                      </a:r>
                      <a:r>
                        <a:rPr sz="1200" baseline="6944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Aluminum</a:t>
                      </a:r>
                      <a:r>
                        <a:rPr sz="8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freeform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7CE4DDF0-B6D8-3E4A-EE31-CFAFC127D910}"/>
              </a:ext>
            </a:extLst>
          </p:cNvPr>
          <p:cNvGrpSpPr/>
          <p:nvPr/>
        </p:nvGrpSpPr>
        <p:grpSpPr>
          <a:xfrm>
            <a:off x="655891" y="2221948"/>
            <a:ext cx="4317928" cy="822325"/>
            <a:chOff x="655891" y="2221948"/>
            <a:chExt cx="4317928" cy="822325"/>
          </a:xfrm>
        </p:grpSpPr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099" y="2233925"/>
              <a:ext cx="1070589" cy="602932"/>
            </a:xfrm>
            <a:prstGeom prst="rect">
              <a:avLst/>
            </a:prstGeom>
          </p:spPr>
        </p:pic>
        <p:sp>
          <p:nvSpPr>
            <p:cNvPr id="40" name="object 40"/>
            <p:cNvSpPr txBox="1"/>
            <p:nvPr/>
          </p:nvSpPr>
          <p:spPr>
            <a:xfrm>
              <a:off x="655891" y="2443957"/>
              <a:ext cx="170815" cy="162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350" i="1" spc="89" baseline="-24691" dirty="0">
                  <a:latin typeface="Myriad Pro SemiExt"/>
                  <a:cs typeface="Myriad Pro SemiExt"/>
                </a:rPr>
                <a:t>y</a:t>
              </a:r>
              <a:r>
                <a:rPr sz="600" i="1" spc="60" dirty="0">
                  <a:latin typeface="Times New Roman"/>
                  <a:cs typeface="Times New Roman"/>
                </a:rPr>
                <a:t>′</a:t>
              </a:r>
              <a:endParaRPr sz="600">
                <a:latin typeface="Times New Roman"/>
                <a:cs typeface="Times New Roman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222527" y="2221948"/>
              <a:ext cx="175895" cy="162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350" i="1" spc="-37" baseline="6172" dirty="0">
                  <a:latin typeface="Times New Roman"/>
                  <a:cs typeface="Times New Roman"/>
                </a:rPr>
                <a:t>θ</a:t>
              </a:r>
              <a:r>
                <a:rPr sz="600" spc="-25" dirty="0">
                  <a:latin typeface="Calibri"/>
                  <a:cs typeface="Calibri"/>
                </a:rPr>
                <a:t>1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555013" y="2418189"/>
              <a:ext cx="175895" cy="162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350" i="1" spc="-37" baseline="6172" dirty="0">
                  <a:latin typeface="Times New Roman"/>
                  <a:cs typeface="Times New Roman"/>
                </a:rPr>
                <a:t>θ</a:t>
              </a:r>
              <a:r>
                <a:rPr sz="600" spc="-25" dirty="0">
                  <a:latin typeface="Calibri"/>
                  <a:cs typeface="Calibri"/>
                </a:rPr>
                <a:t>3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396276" y="2315395"/>
              <a:ext cx="175895" cy="162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350" i="1" spc="-37" baseline="6172" dirty="0">
                  <a:latin typeface="Times New Roman"/>
                  <a:cs typeface="Times New Roman"/>
                </a:rPr>
                <a:t>θ</a:t>
              </a:r>
              <a:r>
                <a:rPr sz="600" spc="-25" dirty="0">
                  <a:latin typeface="Calibri"/>
                  <a:cs typeface="Calibri"/>
                </a:rPr>
                <a:t>2</a:t>
              </a:r>
              <a:endParaRPr sz="600">
                <a:latin typeface="Calibri"/>
                <a:cs typeface="Calibri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806018" y="2642953"/>
              <a:ext cx="843280" cy="401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94615">
                <a:lnSpc>
                  <a:spcPct val="100000"/>
                </a:lnSpc>
                <a:spcBef>
                  <a:spcPts val="95"/>
                </a:spcBef>
              </a:pPr>
              <a:r>
                <a:rPr sz="1350" i="1" spc="75" baseline="-24691" dirty="0">
                  <a:latin typeface="Myriad Pro SemiExt"/>
                  <a:cs typeface="Myriad Pro SemiExt"/>
                </a:rPr>
                <a:t>x</a:t>
              </a:r>
              <a:r>
                <a:rPr sz="600" i="1" spc="50" dirty="0">
                  <a:latin typeface="Times New Roman"/>
                  <a:cs typeface="Times New Roman"/>
                </a:rPr>
                <a:t>′</a:t>
              </a:r>
              <a:endParaRPr sz="600" dirty="0">
                <a:latin typeface="Times New Roman"/>
                <a:cs typeface="Times New Roman"/>
              </a:endParaRPr>
            </a:p>
            <a:p>
              <a:pPr marL="38100">
                <a:lnSpc>
                  <a:spcPct val="100000"/>
                </a:lnSpc>
                <a:spcBef>
                  <a:spcPts val="919"/>
                </a:spcBef>
              </a:pPr>
              <a:r>
                <a:rPr sz="800" b="1" dirty="0">
                  <a:solidFill>
                    <a:schemeClr val="accent1"/>
                  </a:solidFill>
                  <a:latin typeface="Calibri"/>
                  <a:cs typeface="Calibri"/>
                </a:rPr>
                <a:t>Laminated</a:t>
              </a:r>
              <a:r>
                <a:rPr sz="800" b="1" spc="340" dirty="0">
                  <a:solidFill>
                    <a:schemeClr val="accent1"/>
                  </a:solidFill>
                  <a:latin typeface="Calibri"/>
                  <a:cs typeface="Calibri"/>
                </a:rPr>
                <a:t> </a:t>
              </a:r>
              <a:r>
                <a:rPr sz="800" b="1" spc="-10" dirty="0">
                  <a:solidFill>
                    <a:schemeClr val="accent1"/>
                  </a:solidFill>
                  <a:latin typeface="Calibri"/>
                  <a:cs typeface="Calibri"/>
                </a:rPr>
                <a:t>plates</a:t>
              </a:r>
              <a:endParaRPr sz="800" b="1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grpSp>
          <p:nvGrpSpPr>
            <p:cNvPr id="45" name="object 45"/>
            <p:cNvGrpSpPr/>
            <p:nvPr/>
          </p:nvGrpSpPr>
          <p:grpSpPr>
            <a:xfrm>
              <a:off x="1762799" y="2374571"/>
              <a:ext cx="1069340" cy="501650"/>
              <a:chOff x="1762799" y="2374571"/>
              <a:chExt cx="1069340" cy="501650"/>
            </a:xfrm>
          </p:grpSpPr>
          <p:pic>
            <p:nvPicPr>
              <p:cNvPr id="46" name="object 4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68205" y="2379977"/>
                <a:ext cx="1058397" cy="490724"/>
              </a:xfrm>
              <a:prstGeom prst="rect">
                <a:avLst/>
              </a:prstGeom>
            </p:spPr>
          </p:pic>
          <p:sp>
            <p:nvSpPr>
              <p:cNvPr id="47" name="object 47"/>
              <p:cNvSpPr/>
              <p:nvPr/>
            </p:nvSpPr>
            <p:spPr>
              <a:xfrm>
                <a:off x="1768197" y="2379968"/>
                <a:ext cx="105854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8545" h="490855">
                    <a:moveTo>
                      <a:pt x="0" y="490742"/>
                    </a:moveTo>
                    <a:lnTo>
                      <a:pt x="1058415" y="490742"/>
                    </a:lnTo>
                    <a:lnTo>
                      <a:pt x="1058415" y="0"/>
                    </a:lnTo>
                    <a:lnTo>
                      <a:pt x="0" y="0"/>
                    </a:lnTo>
                    <a:lnTo>
                      <a:pt x="0" y="490742"/>
                    </a:lnTo>
                    <a:close/>
                  </a:path>
                </a:pathLst>
              </a:custGeom>
              <a:ln w="10204">
                <a:solidFill>
                  <a:srgbClr val="0000F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48"/>
            <p:cNvSpPr txBox="1"/>
            <p:nvPr/>
          </p:nvSpPr>
          <p:spPr>
            <a:xfrm>
              <a:off x="1907514" y="2875443"/>
              <a:ext cx="782955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Aluminum</a:t>
              </a:r>
              <a:r>
                <a:rPr sz="800" spc="335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plates</a:t>
              </a:r>
              <a:endParaRPr sz="800">
                <a:latin typeface="Calibri"/>
                <a:cs typeface="Calibri"/>
              </a:endParaRPr>
            </a:p>
          </p:txBody>
        </p:sp>
        <p:grpSp>
          <p:nvGrpSpPr>
            <p:cNvPr id="49" name="object 49"/>
            <p:cNvGrpSpPr/>
            <p:nvPr/>
          </p:nvGrpSpPr>
          <p:grpSpPr>
            <a:xfrm>
              <a:off x="2833815" y="2374571"/>
              <a:ext cx="1069340" cy="501650"/>
              <a:chOff x="2833815" y="2374571"/>
              <a:chExt cx="1069340" cy="501650"/>
            </a:xfrm>
          </p:grpSpPr>
          <p:pic>
            <p:nvPicPr>
              <p:cNvPr id="50" name="object 5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839221" y="2379977"/>
                <a:ext cx="1058397" cy="490724"/>
              </a:xfrm>
              <a:prstGeom prst="rect">
                <a:avLst/>
              </a:prstGeom>
            </p:spPr>
          </p:pic>
          <p:sp>
            <p:nvSpPr>
              <p:cNvPr id="51" name="object 51"/>
              <p:cNvSpPr/>
              <p:nvPr/>
            </p:nvSpPr>
            <p:spPr>
              <a:xfrm>
                <a:off x="2839213" y="2379968"/>
                <a:ext cx="105854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8545" h="490855">
                    <a:moveTo>
                      <a:pt x="0" y="490742"/>
                    </a:moveTo>
                    <a:lnTo>
                      <a:pt x="1058415" y="490742"/>
                    </a:lnTo>
                    <a:lnTo>
                      <a:pt x="1058415" y="0"/>
                    </a:lnTo>
                    <a:lnTo>
                      <a:pt x="0" y="0"/>
                    </a:lnTo>
                    <a:lnTo>
                      <a:pt x="0" y="490742"/>
                    </a:lnTo>
                    <a:close/>
                  </a:path>
                </a:pathLst>
              </a:custGeom>
              <a:ln w="102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2971876" y="2875443"/>
              <a:ext cx="795655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Composite</a:t>
              </a:r>
              <a:r>
                <a:rPr sz="800" spc="285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plates</a:t>
              </a:r>
              <a:endParaRPr sz="800">
                <a:latin typeface="Calibri"/>
                <a:cs typeface="Calibri"/>
              </a:endParaRPr>
            </a:p>
          </p:txBody>
        </p:sp>
        <p:grpSp>
          <p:nvGrpSpPr>
            <p:cNvPr id="53" name="object 53"/>
            <p:cNvGrpSpPr/>
            <p:nvPr/>
          </p:nvGrpSpPr>
          <p:grpSpPr>
            <a:xfrm>
              <a:off x="3905114" y="2384696"/>
              <a:ext cx="1068705" cy="501015"/>
              <a:chOff x="3905114" y="2384696"/>
              <a:chExt cx="1068705" cy="501015"/>
            </a:xfrm>
          </p:grpSpPr>
          <p:pic>
            <p:nvPicPr>
              <p:cNvPr id="54" name="object 54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910225" y="2389807"/>
                <a:ext cx="1058397" cy="490724"/>
              </a:xfrm>
              <a:prstGeom prst="rect">
                <a:avLst/>
              </a:prstGeom>
            </p:spPr>
          </p:pic>
          <p:sp>
            <p:nvSpPr>
              <p:cNvPr id="55" name="object 55"/>
              <p:cNvSpPr/>
              <p:nvPr/>
            </p:nvSpPr>
            <p:spPr>
              <a:xfrm>
                <a:off x="3910217" y="2389798"/>
                <a:ext cx="105854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8545" h="490855">
                    <a:moveTo>
                      <a:pt x="0" y="490742"/>
                    </a:moveTo>
                    <a:lnTo>
                      <a:pt x="1058415" y="490742"/>
                    </a:lnTo>
                    <a:lnTo>
                      <a:pt x="1058415" y="0"/>
                    </a:lnTo>
                    <a:lnTo>
                      <a:pt x="0" y="0"/>
                    </a:lnTo>
                    <a:lnTo>
                      <a:pt x="0" y="490742"/>
                    </a:lnTo>
                    <a:close/>
                  </a:path>
                </a:pathLst>
              </a:custGeom>
              <a:ln w="1020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56"/>
            <p:cNvSpPr txBox="1"/>
            <p:nvPr/>
          </p:nvSpPr>
          <p:spPr>
            <a:xfrm>
              <a:off x="3994416" y="2885286"/>
              <a:ext cx="892810" cy="147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dirty="0">
                  <a:latin typeface="Calibri"/>
                  <a:cs typeface="Calibri"/>
                </a:rPr>
                <a:t>Aluminum</a:t>
              </a:r>
              <a:r>
                <a:rPr sz="800" spc="335" dirty="0">
                  <a:latin typeface="Calibri"/>
                  <a:cs typeface="Calibri"/>
                </a:rPr>
                <a:t> </a:t>
              </a:r>
              <a:r>
                <a:rPr sz="800" spc="-10" dirty="0">
                  <a:latin typeface="Calibri"/>
                  <a:cs typeface="Calibri"/>
                </a:rPr>
                <a:t>freeform</a:t>
              </a:r>
              <a:endParaRPr sz="800">
                <a:latin typeface="Calibri"/>
                <a:cs typeface="Calibri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500280" y="3111285"/>
            <a:ext cx="185420" cy="1231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b="1" dirty="0">
                <a:latin typeface="Calibri"/>
                <a:cs typeface="Calibri"/>
              </a:rPr>
              <a:t>6</a:t>
            </a:r>
            <a:r>
              <a:rPr sz="600" b="1" spc="-10" dirty="0">
                <a:latin typeface="Calibri"/>
                <a:cs typeface="Calibri"/>
              </a:rPr>
              <a:t> </a:t>
            </a:r>
            <a:r>
              <a:rPr sz="600" b="1" spc="85" dirty="0">
                <a:latin typeface="Calibri"/>
                <a:cs typeface="Calibri"/>
              </a:rPr>
              <a:t>/</a:t>
            </a:r>
            <a:r>
              <a:rPr sz="600" b="1" spc="-5" dirty="0">
                <a:latin typeface="Calibri"/>
                <a:cs typeface="Calibri"/>
              </a:rPr>
              <a:t> </a:t>
            </a:r>
            <a:r>
              <a:rPr sz="600" b="1" spc="-50" dirty="0">
                <a:latin typeface="Calibri"/>
                <a:cs typeface="Calibri"/>
              </a:rPr>
              <a:t>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9" name="object 6">
            <a:extLst>
              <a:ext uri="{FF2B5EF4-FFF2-40B4-BE49-F238E27FC236}">
                <a16:creationId xmlns:a16="http://schemas.microsoft.com/office/drawing/2014/main" id="{3143361B-3E96-9249-5EB7-4DDF64E19B20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oogle Shape;101;p1">
            <a:extLst>
              <a:ext uri="{FF2B5EF4-FFF2-40B4-BE49-F238E27FC236}">
                <a16:creationId xmlns:a16="http://schemas.microsoft.com/office/drawing/2014/main" id="{688DEE83-BC94-E6EA-E436-5C89FA798FF3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6" name="Google Shape;102;p1">
              <a:extLst>
                <a:ext uri="{FF2B5EF4-FFF2-40B4-BE49-F238E27FC236}">
                  <a16:creationId xmlns:a16="http://schemas.microsoft.com/office/drawing/2014/main" id="{E1028AFD-1A30-851C-5693-8F59B29D35F9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3;p1">
              <a:extLst>
                <a:ext uri="{FF2B5EF4-FFF2-40B4-BE49-F238E27FC236}">
                  <a16:creationId xmlns:a16="http://schemas.microsoft.com/office/drawing/2014/main" id="{F702637B-6846-5696-45E8-1049AC5D0CF1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18">
            <a:extLst>
              <a:ext uri="{FF2B5EF4-FFF2-40B4-BE49-F238E27FC236}">
                <a16:creationId xmlns:a16="http://schemas.microsoft.com/office/drawing/2014/main" id="{89586D57-527E-A45D-2568-6113226841C7}"/>
              </a:ext>
            </a:extLst>
          </p:cNvPr>
          <p:cNvSpPr/>
          <p:nvPr/>
        </p:nvSpPr>
        <p:spPr>
          <a:xfrm>
            <a:off x="0" y="322818"/>
            <a:ext cx="5760085" cy="289540"/>
          </a:xfrm>
          <a:custGeom>
            <a:avLst/>
            <a:gdLst/>
            <a:ahLst/>
            <a:cxnLst/>
            <a:rect l="l" t="t" r="r" b="b"/>
            <a:pathLst>
              <a:path w="5760085" h="227965">
                <a:moveTo>
                  <a:pt x="0" y="227749"/>
                </a:moveTo>
                <a:lnTo>
                  <a:pt x="5759996" y="227749"/>
                </a:lnTo>
                <a:lnTo>
                  <a:pt x="5759996" y="0"/>
                </a:lnTo>
                <a:lnTo>
                  <a:pt x="0" y="0"/>
                </a:lnTo>
                <a:lnTo>
                  <a:pt x="0" y="22774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9B4595-E38B-931C-776B-37F1B2042819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7" name="object 7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solidFill>
              <a:schemeClr val="bg1"/>
            </a:solidFill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195407"/>
            <a:ext cx="13881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Redundancy—Robustness</a:t>
            </a:r>
            <a:r>
              <a:rPr sz="600" b="1" spc="18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to</a:t>
            </a:r>
            <a:r>
              <a:rPr sz="600" b="1" spc="18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Damage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300" y="322818"/>
            <a:ext cx="3305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Redundancy—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Robustness</a:t>
            </a:r>
            <a:r>
              <a:rPr sz="14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Damage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3444" y="862407"/>
            <a:ext cx="3273425" cy="15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spc="50" dirty="0">
                <a:solidFill>
                  <a:schemeClr val="accent1"/>
                </a:solidFill>
                <a:latin typeface="Calibri"/>
                <a:cs typeface="Calibri"/>
              </a:rPr>
              <a:t>Damage</a:t>
            </a:r>
            <a:r>
              <a:rPr sz="1100" b="1" spc="2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scenario</a:t>
            </a:r>
            <a:r>
              <a:rPr sz="1100" b="1" spc="1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accent1"/>
                </a:solidFill>
                <a:latin typeface="Lucida Sans Unicode"/>
                <a:cs typeface="Lucida Sans Unicode"/>
              </a:rPr>
              <a:t>=</a:t>
            </a:r>
            <a:r>
              <a:rPr sz="1100" spc="25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remove</a:t>
            </a:r>
            <a:r>
              <a:rPr sz="1100" b="1" spc="2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component</a:t>
            </a:r>
            <a:r>
              <a:rPr sz="1100" b="1" spc="24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accent1"/>
                </a:solidFill>
                <a:latin typeface="Calibri"/>
                <a:cs typeface="Calibri"/>
              </a:rPr>
              <a:t>from</a:t>
            </a:r>
            <a:r>
              <a:rPr sz="1100" b="1" spc="2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accent1"/>
                </a:solidFill>
                <a:latin typeface="Calibri"/>
                <a:cs typeface="Calibri"/>
              </a:rPr>
              <a:t>design</a:t>
            </a:r>
            <a:endParaRPr sz="1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1140075"/>
            <a:ext cx="1205700" cy="75086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516" y="1140075"/>
            <a:ext cx="1208005" cy="7508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5516" y="1334328"/>
            <a:ext cx="326697" cy="23840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25386" y="1892120"/>
            <a:ext cx="21234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279525" algn="l"/>
              </a:tabLst>
            </a:pPr>
            <a:r>
              <a:rPr sz="1100" dirty="0">
                <a:latin typeface="Calibri"/>
                <a:cs typeface="Calibri"/>
              </a:rPr>
              <a:t>Nominal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design</a:t>
            </a:r>
            <a:r>
              <a:rPr sz="1100" dirty="0">
                <a:latin typeface="Calibri"/>
                <a:cs typeface="Calibri"/>
              </a:rPr>
              <a:t>	Failsafe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design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71025" y="1098050"/>
            <a:ext cx="2465705" cy="848994"/>
            <a:chOff x="2871025" y="1098050"/>
            <a:chExt cx="2465705" cy="848994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4858" y="1111883"/>
              <a:ext cx="1180687" cy="8138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1025" y="1098050"/>
              <a:ext cx="1209651" cy="8487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0380" y="1111883"/>
              <a:ext cx="1180687" cy="8138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6547" y="1098050"/>
              <a:ext cx="1209651" cy="84870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137280" y="1936799"/>
            <a:ext cx="187769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323340" algn="l"/>
              </a:tabLst>
            </a:pPr>
            <a:r>
              <a:rPr sz="1100" spc="-10" dirty="0">
                <a:latin typeface="Calibri"/>
                <a:cs typeface="Calibri"/>
              </a:rPr>
              <a:t>Undamaged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Damaged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0404" y="2317938"/>
            <a:ext cx="4113696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252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Our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approach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maintains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consistency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fail-</a:t>
            </a:r>
            <a:r>
              <a:rPr sz="1100" dirty="0">
                <a:latin typeface="Calibri"/>
                <a:cs typeface="Calibri"/>
              </a:rPr>
              <a:t>safe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design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practices; </a:t>
            </a:r>
            <a:endParaRPr lang="en-US" sz="1100" spc="-10" dirty="0">
              <a:latin typeface="Calibri"/>
              <a:cs typeface="Calibri"/>
            </a:endParaRPr>
          </a:p>
          <a:p>
            <a:pPr marL="184150" marR="5080" indent="-171450">
              <a:lnSpc>
                <a:spcPct val="1252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it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avoids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arbitrary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damage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location;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and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enables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tractable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fail-</a:t>
            </a:r>
            <a:r>
              <a:rPr sz="1100" dirty="0">
                <a:latin typeface="Calibri"/>
                <a:cs typeface="Calibri"/>
              </a:rPr>
              <a:t>safe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topology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optimization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3D.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7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sp>
        <p:nvSpPr>
          <p:cNvPr id="48" name="object 6">
            <a:extLst>
              <a:ext uri="{FF2B5EF4-FFF2-40B4-BE49-F238E27FC236}">
                <a16:creationId xmlns:a16="http://schemas.microsoft.com/office/drawing/2014/main" id="{B84DCC11-7013-E34C-88C2-F4F2B5CE1EEE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oogle Shape;101;p1">
            <a:extLst>
              <a:ext uri="{FF2B5EF4-FFF2-40B4-BE49-F238E27FC236}">
                <a16:creationId xmlns:a16="http://schemas.microsoft.com/office/drawing/2014/main" id="{021B1EAA-8F30-B202-BD7A-510BA9E4CCCE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7" name="Google Shape;102;p1">
              <a:extLst>
                <a:ext uri="{FF2B5EF4-FFF2-40B4-BE49-F238E27FC236}">
                  <a16:creationId xmlns:a16="http://schemas.microsoft.com/office/drawing/2014/main" id="{D3CA9D1C-E740-75F0-0118-09109F1E4504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3;p1">
              <a:extLst>
                <a:ext uri="{FF2B5EF4-FFF2-40B4-BE49-F238E27FC236}">
                  <a16:creationId xmlns:a16="http://schemas.microsoft.com/office/drawing/2014/main" id="{2F7AC56D-C500-83DE-3AEB-76D44AB7846D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7EA294D-45FA-2822-B682-A10939EBE0FC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7" name="object 7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268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195407"/>
            <a:ext cx="12585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Stability—Robustness</a:t>
            </a:r>
            <a:r>
              <a:rPr sz="600" b="1" spc="45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to</a:t>
            </a:r>
            <a:r>
              <a:rPr sz="600" b="1" spc="45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Buckling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193" y="620762"/>
            <a:ext cx="5142230" cy="191135"/>
          </a:xfrm>
          <a:custGeom>
            <a:avLst/>
            <a:gdLst/>
            <a:ahLst/>
            <a:cxnLst/>
            <a:rect l="l" t="t" r="r" b="b"/>
            <a:pathLst>
              <a:path w="5142230" h="191134">
                <a:moveTo>
                  <a:pt x="50908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119"/>
                </a:lnTo>
                <a:lnTo>
                  <a:pt x="5141666" y="191119"/>
                </a:lnTo>
                <a:lnTo>
                  <a:pt x="5141666" y="50800"/>
                </a:lnTo>
                <a:lnTo>
                  <a:pt x="5137657" y="31075"/>
                </a:lnTo>
                <a:lnTo>
                  <a:pt x="5126743" y="14922"/>
                </a:lnTo>
                <a:lnTo>
                  <a:pt x="5110590" y="4008"/>
                </a:lnTo>
                <a:lnTo>
                  <a:pt x="509086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9994" y="633159"/>
            <a:ext cx="216344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Stability—Robustness</a:t>
            </a:r>
            <a:r>
              <a:rPr sz="11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b="1" spc="1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Buckling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294" y="818678"/>
            <a:ext cx="4580255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In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addition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physics-</a:t>
            </a:r>
            <a:r>
              <a:rPr sz="1100" dirty="0">
                <a:latin typeface="Calibri"/>
                <a:cs typeface="Calibri"/>
              </a:rPr>
              <a:t>based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buckling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constraints,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geometry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projection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enables </a:t>
            </a:r>
            <a:r>
              <a:rPr sz="1100" spc="-35" dirty="0">
                <a:latin typeface="Calibri"/>
                <a:cs typeface="Calibri"/>
              </a:rPr>
              <a:t>geometry-</a:t>
            </a:r>
            <a:r>
              <a:rPr sz="1100" spc="-10" dirty="0">
                <a:latin typeface="Calibri"/>
                <a:cs typeface="Calibri"/>
              </a:rPr>
              <a:t>based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constraints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between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components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prevent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e.g.,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skin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buckling.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9994" y="1190016"/>
            <a:ext cx="1259205" cy="575310"/>
            <a:chOff x="359994" y="1190016"/>
            <a:chExt cx="1259205" cy="575310"/>
          </a:xfrm>
        </p:grpSpPr>
        <p:sp>
          <p:nvSpPr>
            <p:cNvPr id="24" name="object 24"/>
            <p:cNvSpPr/>
            <p:nvPr/>
          </p:nvSpPr>
          <p:spPr>
            <a:xfrm>
              <a:off x="359994" y="1190016"/>
              <a:ext cx="1259205" cy="575310"/>
            </a:xfrm>
            <a:custGeom>
              <a:avLst/>
              <a:gdLst/>
              <a:ahLst/>
              <a:cxnLst/>
              <a:rect l="l" t="t" r="r" b="b"/>
              <a:pathLst>
                <a:path w="1259205" h="575310">
                  <a:moveTo>
                    <a:pt x="1258997" y="0"/>
                  </a:moveTo>
                  <a:lnTo>
                    <a:pt x="0" y="0"/>
                  </a:lnTo>
                  <a:lnTo>
                    <a:pt x="0" y="575276"/>
                  </a:lnTo>
                  <a:lnTo>
                    <a:pt x="1258997" y="575276"/>
                  </a:lnTo>
                  <a:lnTo>
                    <a:pt x="1258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321" y="1292908"/>
              <a:ext cx="1256343" cy="3695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89889" y="1792667"/>
            <a:ext cx="10007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Initial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freeform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design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9994" y="1938910"/>
            <a:ext cx="1259205" cy="575310"/>
            <a:chOff x="359994" y="1938910"/>
            <a:chExt cx="1259205" cy="575310"/>
          </a:xfrm>
        </p:grpSpPr>
        <p:sp>
          <p:nvSpPr>
            <p:cNvPr id="28" name="object 28"/>
            <p:cNvSpPr/>
            <p:nvPr/>
          </p:nvSpPr>
          <p:spPr>
            <a:xfrm>
              <a:off x="359994" y="1938910"/>
              <a:ext cx="1259205" cy="575310"/>
            </a:xfrm>
            <a:custGeom>
              <a:avLst/>
              <a:gdLst/>
              <a:ahLst/>
              <a:cxnLst/>
              <a:rect l="l" t="t" r="r" b="b"/>
              <a:pathLst>
                <a:path w="1259205" h="575310">
                  <a:moveTo>
                    <a:pt x="1258997" y="0"/>
                  </a:moveTo>
                  <a:lnTo>
                    <a:pt x="0" y="0"/>
                  </a:lnTo>
                  <a:lnTo>
                    <a:pt x="0" y="575276"/>
                  </a:lnTo>
                  <a:lnTo>
                    <a:pt x="1258997" y="575276"/>
                  </a:lnTo>
                  <a:lnTo>
                    <a:pt x="1258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171" y="2047070"/>
              <a:ext cx="1256539" cy="35889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04875" y="2541548"/>
            <a:ext cx="7708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Initial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bar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design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19999" y="1190016"/>
            <a:ext cx="1259205" cy="575310"/>
            <a:chOff x="1619999" y="1190016"/>
            <a:chExt cx="1259205" cy="575310"/>
          </a:xfrm>
        </p:grpSpPr>
        <p:sp>
          <p:nvSpPr>
            <p:cNvPr id="32" name="object 32"/>
            <p:cNvSpPr/>
            <p:nvPr/>
          </p:nvSpPr>
          <p:spPr>
            <a:xfrm>
              <a:off x="1619999" y="1190016"/>
              <a:ext cx="1259205" cy="575310"/>
            </a:xfrm>
            <a:custGeom>
              <a:avLst/>
              <a:gdLst/>
              <a:ahLst/>
              <a:cxnLst/>
              <a:rect l="l" t="t" r="r" b="b"/>
              <a:pathLst>
                <a:path w="1259205" h="575310">
                  <a:moveTo>
                    <a:pt x="1258997" y="0"/>
                  </a:moveTo>
                  <a:lnTo>
                    <a:pt x="0" y="0"/>
                  </a:lnTo>
                  <a:lnTo>
                    <a:pt x="0" y="575276"/>
                  </a:lnTo>
                  <a:lnTo>
                    <a:pt x="1258997" y="575276"/>
                  </a:lnTo>
                  <a:lnTo>
                    <a:pt x="1258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26" y="1292908"/>
              <a:ext cx="1256343" cy="3695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695246" y="1792667"/>
            <a:ext cx="11093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Optimal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freeform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design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19999" y="1938910"/>
            <a:ext cx="1259205" cy="575310"/>
            <a:chOff x="1619999" y="1938910"/>
            <a:chExt cx="1259205" cy="575310"/>
          </a:xfrm>
        </p:grpSpPr>
        <p:sp>
          <p:nvSpPr>
            <p:cNvPr id="36" name="object 36"/>
            <p:cNvSpPr/>
            <p:nvPr/>
          </p:nvSpPr>
          <p:spPr>
            <a:xfrm>
              <a:off x="1619999" y="1938910"/>
              <a:ext cx="1259205" cy="575310"/>
            </a:xfrm>
            <a:custGeom>
              <a:avLst/>
              <a:gdLst/>
              <a:ahLst/>
              <a:cxnLst/>
              <a:rect l="l" t="t" r="r" b="b"/>
              <a:pathLst>
                <a:path w="1259205" h="575310">
                  <a:moveTo>
                    <a:pt x="1258997" y="0"/>
                  </a:moveTo>
                  <a:lnTo>
                    <a:pt x="0" y="0"/>
                  </a:lnTo>
                  <a:lnTo>
                    <a:pt x="0" y="575276"/>
                  </a:lnTo>
                  <a:lnTo>
                    <a:pt x="1258997" y="575276"/>
                  </a:lnTo>
                  <a:lnTo>
                    <a:pt x="1258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176" y="2047070"/>
              <a:ext cx="1256539" cy="35889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810245" y="2541548"/>
            <a:ext cx="8794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Optimal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bar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design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78605" y="1166204"/>
            <a:ext cx="1258560" cy="593475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949776" y="1787053"/>
            <a:ext cx="11176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Critical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mode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(freeform)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80004" y="1938936"/>
            <a:ext cx="1258570" cy="593725"/>
            <a:chOff x="2880004" y="1938936"/>
            <a:chExt cx="1258570" cy="593725"/>
          </a:xfrm>
        </p:grpSpPr>
        <p:sp>
          <p:nvSpPr>
            <p:cNvPr id="42" name="object 42"/>
            <p:cNvSpPr/>
            <p:nvPr/>
          </p:nvSpPr>
          <p:spPr>
            <a:xfrm>
              <a:off x="2880004" y="1938936"/>
              <a:ext cx="1258570" cy="593725"/>
            </a:xfrm>
            <a:custGeom>
              <a:avLst/>
              <a:gdLst/>
              <a:ahLst/>
              <a:cxnLst/>
              <a:rect l="l" t="t" r="r" b="b"/>
              <a:pathLst>
                <a:path w="1258570" h="593725">
                  <a:moveTo>
                    <a:pt x="1258560" y="0"/>
                  </a:moveTo>
                  <a:lnTo>
                    <a:pt x="0" y="0"/>
                  </a:lnTo>
                  <a:lnTo>
                    <a:pt x="0" y="593475"/>
                  </a:lnTo>
                  <a:lnTo>
                    <a:pt x="1258560" y="593475"/>
                  </a:lnTo>
                  <a:lnTo>
                    <a:pt x="1258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5372" y="2059714"/>
              <a:ext cx="1167973" cy="351924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045561" y="2559785"/>
            <a:ext cx="92900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Critical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mode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(bars)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155126" y="1501938"/>
            <a:ext cx="1208405" cy="570230"/>
            <a:chOff x="4139996" y="1502910"/>
            <a:chExt cx="1208405" cy="570230"/>
          </a:xfrm>
        </p:grpSpPr>
        <p:sp>
          <p:nvSpPr>
            <p:cNvPr id="46" name="object 46"/>
            <p:cNvSpPr/>
            <p:nvPr/>
          </p:nvSpPr>
          <p:spPr>
            <a:xfrm>
              <a:off x="4139996" y="1502910"/>
              <a:ext cx="1208405" cy="570230"/>
            </a:xfrm>
            <a:custGeom>
              <a:avLst/>
              <a:gdLst/>
              <a:ahLst/>
              <a:cxnLst/>
              <a:rect l="l" t="t" r="r" b="b"/>
              <a:pathLst>
                <a:path w="1208404" h="570230">
                  <a:moveTo>
                    <a:pt x="1208269" y="0"/>
                  </a:moveTo>
                  <a:lnTo>
                    <a:pt x="0" y="0"/>
                  </a:lnTo>
                  <a:lnTo>
                    <a:pt x="0" y="569760"/>
                  </a:lnTo>
                  <a:lnTo>
                    <a:pt x="1208269" y="569760"/>
                  </a:lnTo>
                  <a:lnTo>
                    <a:pt x="120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3361" y="1612532"/>
              <a:ext cx="1121541" cy="35052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171348" y="2001432"/>
            <a:ext cx="12084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65" algn="ctr"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Critical</a:t>
            </a:r>
            <a:r>
              <a:rPr sz="800" spc="25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mode</a:t>
            </a:r>
            <a:r>
              <a:rPr sz="800" spc="25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(bars)</a:t>
            </a:r>
            <a:r>
              <a:rPr sz="800" spc="26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with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geometry-based</a:t>
            </a:r>
            <a:r>
              <a:rPr sz="800" spc="254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constraint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prevent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skin-</a:t>
            </a:r>
            <a:r>
              <a:rPr sz="800" spc="-10" dirty="0">
                <a:latin typeface="Calibri"/>
                <a:cs typeface="Calibri"/>
              </a:rPr>
              <a:t>buckling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8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1DC49A34-2AE9-1A31-0155-F862B800E36C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oogle Shape;101;p1">
            <a:extLst>
              <a:ext uri="{FF2B5EF4-FFF2-40B4-BE49-F238E27FC236}">
                <a16:creationId xmlns:a16="http://schemas.microsoft.com/office/drawing/2014/main" id="{6CA60B0A-E0FE-AB9C-0BFA-C791BFED17CB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9" name="Google Shape;102;p1">
              <a:extLst>
                <a:ext uri="{FF2B5EF4-FFF2-40B4-BE49-F238E27FC236}">
                  <a16:creationId xmlns:a16="http://schemas.microsoft.com/office/drawing/2014/main" id="{1F7244AD-43A0-3A35-A170-D5B23AC302E7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3;p1">
              <a:extLst>
                <a:ext uri="{FF2B5EF4-FFF2-40B4-BE49-F238E27FC236}">
                  <a16:creationId xmlns:a16="http://schemas.microsoft.com/office/drawing/2014/main" id="{8EC7C326-DE91-764F-8CB5-3FFEADCEEED9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8" grpId="0"/>
      <p:bldP spid="40" grpId="0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A61DCAD-6C85-9AD6-8F8F-0FA728958367}"/>
              </a:ext>
            </a:extLst>
          </p:cNvPr>
          <p:cNvSpPr/>
          <p:nvPr/>
        </p:nvSpPr>
        <p:spPr>
          <a:xfrm>
            <a:off x="0" y="0"/>
            <a:ext cx="576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71056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-9964"/>
            <a:ext cx="41973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Motivation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5328" y="12184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9979" y="-9964"/>
            <a:ext cx="7766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Geometry</a:t>
            </a:r>
            <a:r>
              <a:rPr sz="600" b="1" spc="305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Projection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04231" y="119315"/>
            <a:ext cx="192405" cy="41275"/>
            <a:chOff x="3404231" y="119315"/>
            <a:chExt cx="192405" cy="41275"/>
          </a:xfrm>
        </p:grpSpPr>
        <p:sp>
          <p:nvSpPr>
            <p:cNvPr id="7" name="object 7"/>
            <p:cNvSpPr/>
            <p:nvPr/>
          </p:nvSpPr>
          <p:spPr>
            <a:xfrm>
              <a:off x="34067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71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7562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7968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81412" y="-9964"/>
            <a:ext cx="7912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Methods</a:t>
            </a:r>
            <a:r>
              <a:rPr sz="600" b="1" spc="235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and</a:t>
            </a:r>
            <a:r>
              <a:rPr sz="600" b="1" spc="24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40156" y="119315"/>
            <a:ext cx="41275" cy="41275"/>
            <a:chOff x="5240156" y="119315"/>
            <a:chExt cx="41275" cy="41275"/>
          </a:xfrm>
        </p:grpSpPr>
        <p:sp>
          <p:nvSpPr>
            <p:cNvPr id="13" name="object 13"/>
            <p:cNvSpPr/>
            <p:nvPr/>
          </p:nvSpPr>
          <p:spPr>
            <a:xfrm>
              <a:off x="5242686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00" y="0"/>
                  </a:move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42686" y="12184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02" y="18001"/>
                  </a:moveTo>
                  <a:lnTo>
                    <a:pt x="34587" y="10994"/>
                  </a:lnTo>
                  <a:lnTo>
                    <a:pt x="30729" y="5272"/>
                  </a:lnTo>
                  <a:lnTo>
                    <a:pt x="25007" y="1414"/>
                  </a:lnTo>
                  <a:lnTo>
                    <a:pt x="18000" y="0"/>
                  </a:lnTo>
                  <a:lnTo>
                    <a:pt x="10994" y="1414"/>
                  </a:lnTo>
                  <a:lnTo>
                    <a:pt x="5272" y="5272"/>
                  </a:lnTo>
                  <a:lnTo>
                    <a:pt x="1414" y="10994"/>
                  </a:lnTo>
                  <a:lnTo>
                    <a:pt x="0" y="18001"/>
                  </a:lnTo>
                  <a:lnTo>
                    <a:pt x="1414" y="25008"/>
                  </a:lnTo>
                  <a:lnTo>
                    <a:pt x="5272" y="30729"/>
                  </a:lnTo>
                  <a:lnTo>
                    <a:pt x="10994" y="34587"/>
                  </a:lnTo>
                  <a:lnTo>
                    <a:pt x="18000" y="36002"/>
                  </a:lnTo>
                  <a:lnTo>
                    <a:pt x="25007" y="34587"/>
                  </a:lnTo>
                  <a:lnTo>
                    <a:pt x="30729" y="30729"/>
                  </a:lnTo>
                  <a:lnTo>
                    <a:pt x="34587" y="25008"/>
                  </a:lnTo>
                  <a:lnTo>
                    <a:pt x="36002" y="18001"/>
                  </a:lnTo>
                  <a:close/>
                </a:path>
              </a:pathLst>
            </a:custGeom>
            <a:ln w="506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17337" y="-9964"/>
            <a:ext cx="4476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Conclusions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193" y="664869"/>
            <a:ext cx="5142230" cy="183515"/>
          </a:xfrm>
          <a:custGeom>
            <a:avLst/>
            <a:gdLst/>
            <a:ahLst/>
            <a:cxnLst/>
            <a:rect l="l" t="t" r="r" b="b"/>
            <a:pathLst>
              <a:path w="5142230" h="183515">
                <a:moveTo>
                  <a:pt x="50908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319"/>
                </a:lnTo>
                <a:lnTo>
                  <a:pt x="5141666" y="183319"/>
                </a:lnTo>
                <a:lnTo>
                  <a:pt x="5141666" y="50800"/>
                </a:lnTo>
                <a:lnTo>
                  <a:pt x="5137657" y="31075"/>
                </a:lnTo>
                <a:lnTo>
                  <a:pt x="5126743" y="14922"/>
                </a:lnTo>
                <a:lnTo>
                  <a:pt x="5110590" y="4008"/>
                </a:lnTo>
                <a:lnTo>
                  <a:pt x="509086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9994" y="677279"/>
            <a:ext cx="205168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Conclusions</a:t>
            </a:r>
            <a:r>
              <a:rPr sz="11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1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7171" y="936625"/>
            <a:ext cx="5142230" cy="14662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48310" marR="608330" indent="-171450">
              <a:lnSpc>
                <a:spcPct val="102600"/>
              </a:lnSpc>
              <a:spcBef>
                <a:spcPts val="55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Our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techniques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enable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imposition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manufacturing</a:t>
            </a:r>
            <a:r>
              <a:rPr sz="1100" i="1" u="sng" spc="5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1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constraints</a:t>
            </a:r>
            <a:r>
              <a:rPr sz="1100" i="1" spc="5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topology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optimization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structural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assemblies.</a:t>
            </a:r>
            <a:endParaRPr lang="en-US" sz="1100" spc="-10" dirty="0">
              <a:latin typeface="Calibri"/>
              <a:cs typeface="Calibri"/>
            </a:endParaRPr>
          </a:p>
          <a:p>
            <a:pPr marL="448310" marR="608330" indent="-171450">
              <a:lnSpc>
                <a:spcPct val="102600"/>
              </a:lnSpc>
              <a:spcBef>
                <a:spcPts val="55"/>
              </a:spcBef>
              <a:buFont typeface="Wingdings" panose="05000000000000000000" pitchFamily="2" charset="2"/>
              <a:buChar char="Ø"/>
            </a:pPr>
            <a:endParaRPr sz="1100" dirty="0">
              <a:latin typeface="Calibri"/>
              <a:cs typeface="Calibri"/>
            </a:endParaRPr>
          </a:p>
          <a:p>
            <a:pPr marL="448310" indent="-1714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We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produced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first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topology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optimization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method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design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assemblies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long</a:t>
            </a:r>
            <a:r>
              <a:rPr lang="en-US" sz="1100" dirty="0">
                <a:latin typeface="Calibri"/>
                <a:cs typeface="Calibri"/>
              </a:rPr>
              <a:t> </a:t>
            </a:r>
            <a:r>
              <a:rPr sz="11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fiber-reinforced</a:t>
            </a:r>
            <a:r>
              <a:rPr sz="1100" i="1" u="sng" spc="15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 </a:t>
            </a:r>
            <a:r>
              <a:rPr sz="11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components</a:t>
            </a:r>
            <a:r>
              <a:rPr sz="1100" i="1" spc="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primitive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geometries.</a:t>
            </a:r>
            <a:endParaRPr lang="en-US" sz="1100" spc="-10" dirty="0">
              <a:latin typeface="Calibri"/>
              <a:cs typeface="Calibri"/>
            </a:endParaRPr>
          </a:p>
          <a:p>
            <a:pPr marL="448310" indent="-171450">
              <a:lnSpc>
                <a:spcPct val="100000"/>
              </a:lnSpc>
              <a:spcBef>
                <a:spcPts val="35"/>
              </a:spcBef>
              <a:buFont typeface="Wingdings" panose="05000000000000000000" pitchFamily="2" charset="2"/>
              <a:buChar char="Ø"/>
            </a:pPr>
            <a:endParaRPr sz="1100" dirty="0">
              <a:latin typeface="Calibri"/>
              <a:cs typeface="Calibri"/>
            </a:endParaRPr>
          </a:p>
          <a:p>
            <a:pPr marL="448310" indent="-171450">
              <a:lnSpc>
                <a:spcPct val="100000"/>
              </a:lnSpc>
              <a:spcBef>
                <a:spcPts val="334"/>
              </a:spcBef>
              <a:buFont typeface="Wingdings" panose="05000000000000000000" pitchFamily="2" charset="2"/>
              <a:buChar char="Ø"/>
            </a:pPr>
            <a:r>
              <a:rPr sz="1100" dirty="0">
                <a:latin typeface="Calibri"/>
                <a:cs typeface="Calibri"/>
              </a:rPr>
              <a:t>We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formulated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efficient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consistent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methods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design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i="1" u="sng" spc="-25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fail-</a:t>
            </a:r>
            <a:r>
              <a:rPr sz="1100" i="1" u="sng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safety</a:t>
            </a:r>
            <a:r>
              <a:rPr sz="1100" i="1" spc="40" dirty="0">
                <a:solidFill>
                  <a:srgbClr val="182A5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and</a:t>
            </a:r>
            <a:r>
              <a:rPr lang="en-US" sz="1100" dirty="0">
                <a:latin typeface="Calibri"/>
                <a:cs typeface="Calibri"/>
              </a:rPr>
              <a:t> </a:t>
            </a:r>
            <a:r>
              <a:rPr sz="1100" i="1" u="sng" spc="-10" dirty="0">
                <a:solidFill>
                  <a:schemeClr val="accent1"/>
                </a:solidFill>
                <a:uFill>
                  <a:solidFill>
                    <a:srgbClr val="182A5F"/>
                  </a:solidFill>
                </a:uFill>
                <a:latin typeface="Calibri"/>
                <a:cs typeface="Calibri"/>
              </a:rPr>
              <a:t>stability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9</a:t>
            </a:fld>
            <a:r>
              <a:rPr spc="-10" dirty="0"/>
              <a:t> </a:t>
            </a:r>
            <a:r>
              <a:rPr spc="85" dirty="0"/>
              <a:t>/</a:t>
            </a:r>
            <a:r>
              <a:rPr spc="-5" dirty="0"/>
              <a:t> </a:t>
            </a:r>
            <a:r>
              <a:rPr spc="-50" dirty="0"/>
              <a:t>9</a:t>
            </a: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FB8B48D3-258F-A6F0-ACD8-6C525778BAEA}"/>
              </a:ext>
            </a:extLst>
          </p:cNvPr>
          <p:cNvSpPr/>
          <p:nvPr/>
        </p:nvSpPr>
        <p:spPr>
          <a:xfrm>
            <a:off x="120650" y="121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oogle Shape;101;p1">
            <a:extLst>
              <a:ext uri="{FF2B5EF4-FFF2-40B4-BE49-F238E27FC236}">
                <a16:creationId xmlns:a16="http://schemas.microsoft.com/office/drawing/2014/main" id="{05B44CDE-B156-AF03-776E-C3A28B2F12EB}"/>
              </a:ext>
            </a:extLst>
          </p:cNvPr>
          <p:cNvGrpSpPr/>
          <p:nvPr/>
        </p:nvGrpSpPr>
        <p:grpSpPr>
          <a:xfrm>
            <a:off x="2353676" y="3094664"/>
            <a:ext cx="1317374" cy="166757"/>
            <a:chOff x="3190620" y="6321364"/>
            <a:chExt cx="2785636" cy="352615"/>
          </a:xfrm>
        </p:grpSpPr>
        <p:sp>
          <p:nvSpPr>
            <p:cNvPr id="19" name="Google Shape;102;p1">
              <a:extLst>
                <a:ext uri="{FF2B5EF4-FFF2-40B4-BE49-F238E27FC236}">
                  <a16:creationId xmlns:a16="http://schemas.microsoft.com/office/drawing/2014/main" id="{5ADA871C-1DC6-6F09-56B4-1B3ECEDAEB75}"/>
                </a:ext>
              </a:extLst>
            </p:cNvPr>
            <p:cNvSpPr txBox="1"/>
            <p:nvPr/>
          </p:nvSpPr>
          <p:spPr>
            <a:xfrm>
              <a:off x="3190620" y="6321364"/>
              <a:ext cx="662922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1800"/>
              </a:pPr>
              <a:r>
                <a:rPr lang="en-US" sz="800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PA #:</a:t>
              </a:r>
              <a:endParaRPr lang="en-US" sz="8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3;p1">
              <a:extLst>
                <a:ext uri="{FF2B5EF4-FFF2-40B4-BE49-F238E27FC236}">
                  <a16:creationId xmlns:a16="http://schemas.microsoft.com/office/drawing/2014/main" id="{E235510C-4B0B-56AF-14D0-9E010CBDACD9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52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36" tIns="21612" rIns="43236" bIns="21612" anchor="t" anchorCtr="0">
              <a:spAutoFit/>
            </a:bodyPr>
            <a:lstStyle/>
            <a:p>
              <a:pPr>
                <a:buSzPts val="1800"/>
              </a:pPr>
              <a:r>
                <a:rPr lang="en-US" sz="800" dirty="0">
                  <a:solidFill>
                    <a:srgbClr val="7F7F7F"/>
                  </a:solidFill>
                  <a:ea typeface="+mn-lt"/>
                  <a:cs typeface="+mn-lt"/>
                  <a:sym typeface="Calibri"/>
                </a:rPr>
                <a:t>AFRL-2022-5600</a:t>
              </a:r>
              <a:endParaRPr lang="en-US" sz="80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692</Words>
  <Application>Microsoft Office PowerPoint</Application>
  <PresentationFormat>Custom</PresentationFormat>
  <Paragraphs>172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Design of Airframe Structures</dc:title>
  <dc:creator>Hollis Smith, Advisor: Julián Norato</dc:creator>
  <cp:lastModifiedBy>Smith, Hollis</cp:lastModifiedBy>
  <cp:revision>41</cp:revision>
  <dcterms:created xsi:type="dcterms:W3CDTF">2022-09-30T14:06:26Z</dcterms:created>
  <dcterms:modified xsi:type="dcterms:W3CDTF">2022-11-18T15:11:40Z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2022-09-30T00:00:00Z</vt:filetime>
  </property>
  <property fmtid="{D5CDD505-2E9C-101B-9397-08002B2CF9AE}" pid="5" name="PTEX.Fullbanner">
    <vt:lpwstr>This is pdfTeX, Version 3.141592653-2.6-1.40.23 (TeX Live 2021) kpathsea version 6.3.3</vt:lpwstr>
  </property>
  <property fmtid="{D5CDD505-2E9C-101B-9397-08002B2CF9AE}" pid="6" name="Producer">
    <vt:lpwstr>pdfTeX-1.40.23</vt:lpwstr>
  </property>
</Properties>
</file>