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70" r:id="rId3"/>
    <p:sldId id="271" r:id="rId4"/>
    <p:sldId id="269" r:id="rId5"/>
    <p:sldId id="272" r:id="rId6"/>
    <p:sldId id="273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52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68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E032B-756B-C743-9BF2-2F011A3A94DD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DC3A4-2E35-F649-8043-35DD85F82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7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8DC3A4-2E35-F649-8043-35DD85F827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40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7B4E6-1EED-724F-A921-252B19BE7A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05935-7DBD-EA47-ADB0-D3BFE190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7031D-AE0A-CC45-9240-9DECD0B12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5E46A-936D-F646-BFF0-2EA16D7D8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AFA06-229E-9243-9CF2-A7A84A530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9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71D5A-A3C2-C449-A109-3F340221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5E3382-6CA3-9649-9464-AD13B8DEF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E06A7-E396-164A-81DE-88B7557C5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A69C1-E170-D54A-B407-B8323998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04DE5-9F6B-1D4A-ABDA-DDFB3393F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92FF63-25D2-5148-AF24-59B4488B5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7B968-010E-484D-9986-225BE1F30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C979A-D73C-AB49-B924-2A0F6DA2B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754F-D4DB-1045-A761-744C58D14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21C49-8436-5A47-B7E0-7D3672C96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0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DC9DD-0C62-B64F-A1C0-3E385E5C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4BFC7-E0C1-0F47-B58B-A4DFD94B9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C4E77-F06B-0447-A36B-FD210FD5C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5AE28-58E4-3A47-9FE6-5893A9AD9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9C007-7F22-2F47-A7CD-00034142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4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1BFB7-11C0-6D4F-BCF2-E17642C1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9D3FF-84B9-DA40-B96F-95F95B6E7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F532B-1859-964D-BC32-28B37BC9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996B8-8EBF-564E-BC34-16CA120AF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09273-2ED4-7B47-8D93-759FC7AA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2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C21E2-3DDD-E547-A458-37776FC1A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5EA11-D4FC-134A-B58A-4A23AB97A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E436E-6BBD-AF45-AD76-BD249F8B8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AD812-7C10-CD47-A7DD-14E4907C2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A14BD-AEB1-E241-A355-281A34B9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6FC8E-F43F-9443-A814-822B8261A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5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D678-4F32-B146-B801-399306655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FB1E5-39AF-054B-A897-671C08195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17D83-B182-4141-83D7-77B41241D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7C77D8-72D8-B844-8901-16C03E477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1D851-95BA-474D-B9F2-925DC36AB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7D761B-2120-3344-81D1-808E16780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B50943-096E-294F-AA19-B473E3AB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29738E-70E4-9B4B-9A0E-2333FA8E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0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50346-CDD0-824A-A259-BBE55F380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0577BD-F2FB-0E40-8C9A-EBFE7BFC7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0E913A-5F0C-454E-BE70-9DF609AD9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07F23-56E1-B141-B418-CEE0623E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02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76D35-8D32-3343-894D-D237503A0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743131-994F-424F-A3FC-8A7494456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16002-8DC6-BD4C-A2CF-495BD716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7CB5A-5B22-2346-ABC6-621F09119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D2638-A53E-8B40-9AFA-0628993E6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514B0-ADEE-054C-BF16-C9530708E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7FCC5-691F-874F-A34A-4A05EBBF1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0D3E1-717B-284E-946A-5F7F74C80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C7E59-EAAA-7841-B116-8896B595B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7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30D52-9B99-914A-AE2A-333ADFD1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BCBA36-4CAB-4C47-8187-86FDBD573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488A7-297F-FA4A-AE8F-7F137977F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D918A-7A06-9646-98E3-A0520A49F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C0FB6-6809-1544-B988-B2D1AC4C1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28AA6-B713-EB46-B45F-10E91CAD7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4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E20ABD-EE86-F749-95A1-42BE23B31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60C2C-C9C8-B840-B977-327F4FC07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8B0C8-258B-554A-AD80-28F2548358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AD470-FFF2-E74E-B11B-54DFFFEAB419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5511C-23F0-164C-B66E-17EA084E9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CE248-A631-D744-9E8D-E8BFE6556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E09B5-49C3-3545-B0BD-7C0BFACD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6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EB38A-5B81-0841-BCCF-9AB1F286B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4996" y="1889761"/>
            <a:ext cx="2281304" cy="393993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Student: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Student Email: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Faculty: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Faculty Email: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AFRL Sponsor: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AFRL Directorate: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EA9FBFD-E846-F647-93FC-EE455740E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0" y="6226631"/>
            <a:ext cx="2011680" cy="558799"/>
          </a:xfrm>
          <a:prstGeom prst="rect">
            <a:avLst/>
          </a:prstGeom>
        </p:spPr>
      </p:pic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CAC3F0D6-04C5-6C4E-B9C6-383D0B439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70" y="72570"/>
            <a:ext cx="2011680" cy="804672"/>
          </a:xfrm>
          <a:prstGeom prst="rect">
            <a:avLst/>
          </a:prstGeom>
        </p:spPr>
      </p:pic>
      <p:pic>
        <p:nvPicPr>
          <p:cNvPr id="9" name="Picture 8" descr="Logo, icon&#10;&#10;Description automatically generated">
            <a:extLst>
              <a:ext uri="{FF2B5EF4-FFF2-40B4-BE49-F238E27FC236}">
                <a16:creationId xmlns:a16="http://schemas.microsoft.com/office/drawing/2014/main" id="{0608B782-F8BF-E24F-B397-45968D3D41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7750" y="72570"/>
            <a:ext cx="2011680" cy="74923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A1FADE1-C177-8C4C-BF1C-622837E8F1E8}"/>
              </a:ext>
            </a:extLst>
          </p:cNvPr>
          <p:cNvSpPr txBox="1"/>
          <p:nvPr/>
        </p:nvSpPr>
        <p:spPr>
          <a:xfrm>
            <a:off x="2668387" y="663401"/>
            <a:ext cx="68731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/>
                <a:ea typeface="Arial"/>
                <a:cs typeface="Arial"/>
                <a:sym typeface="Arial"/>
              </a:rPr>
              <a:t>Context Aware Malware Detection using GAN’s </a:t>
            </a:r>
            <a:endParaRPr lang="en-US" sz="3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8BE691-AF07-C248-841F-B952730487EB}"/>
              </a:ext>
            </a:extLst>
          </p:cNvPr>
          <p:cNvSpPr txBox="1"/>
          <p:nvPr/>
        </p:nvSpPr>
        <p:spPr>
          <a:xfrm>
            <a:off x="3545648" y="2045252"/>
            <a:ext cx="597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Wood	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69CABD-C9D9-7946-98EB-68D6EF8BC808}"/>
              </a:ext>
            </a:extLst>
          </p:cNvPr>
          <p:cNvSpPr txBox="1"/>
          <p:nvPr/>
        </p:nvSpPr>
        <p:spPr>
          <a:xfrm>
            <a:off x="4214191" y="2646975"/>
            <a:ext cx="532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woodd6@udayton.edu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ED2263-2E17-7A4A-9F1D-355F5F4EB651}"/>
              </a:ext>
            </a:extLst>
          </p:cNvPr>
          <p:cNvSpPr txBox="1"/>
          <p:nvPr/>
        </p:nvSpPr>
        <p:spPr>
          <a:xfrm>
            <a:off x="3412436" y="3305572"/>
            <a:ext cx="5970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Dr. </a:t>
            </a:r>
            <a:r>
              <a:rPr lang="en-US" dirty="0" err="1"/>
              <a:t>Keigo</a:t>
            </a:r>
            <a:r>
              <a:rPr lang="en-US" dirty="0"/>
              <a:t> </a:t>
            </a:r>
            <a:r>
              <a:rPr lang="en-US" dirty="0" err="1"/>
              <a:t>Hirakawa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61992D-E1B3-574E-886B-20AB8536078A}"/>
              </a:ext>
            </a:extLst>
          </p:cNvPr>
          <p:cNvSpPr txBox="1"/>
          <p:nvPr/>
        </p:nvSpPr>
        <p:spPr>
          <a:xfrm>
            <a:off x="4055166" y="3922686"/>
            <a:ext cx="532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khirakawa1@udayton.edu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CB6E95-77F8-4643-9D7A-2DA17EBE2A2C}"/>
              </a:ext>
            </a:extLst>
          </p:cNvPr>
          <p:cNvSpPr txBox="1"/>
          <p:nvPr/>
        </p:nvSpPr>
        <p:spPr>
          <a:xfrm>
            <a:off x="4214191" y="4550098"/>
            <a:ext cx="500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Dr. David Kapp (RYWA)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565DF7-80A5-064B-BEB3-02016047B264}"/>
              </a:ext>
            </a:extLst>
          </p:cNvPr>
          <p:cNvSpPr txBox="1"/>
          <p:nvPr/>
        </p:nvSpPr>
        <p:spPr>
          <a:xfrm>
            <a:off x="4532241" y="5178667"/>
            <a:ext cx="500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3D14A35-A02B-EAB5-DF8F-CCEB7CC8605F}"/>
              </a:ext>
            </a:extLst>
          </p:cNvPr>
          <p:cNvGrpSpPr/>
          <p:nvPr/>
        </p:nvGrpSpPr>
        <p:grpSpPr>
          <a:xfrm>
            <a:off x="4640992" y="6134331"/>
            <a:ext cx="2785636" cy="369332"/>
            <a:chOff x="3190620" y="6321364"/>
            <a:chExt cx="2785636" cy="369332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25FA753-72F4-754B-2475-1AE38943B798}"/>
                </a:ext>
              </a:extLst>
            </p:cNvPr>
            <p:cNvSpPr txBox="1"/>
            <p:nvPr/>
          </p:nvSpPr>
          <p:spPr>
            <a:xfrm>
              <a:off x="3190620" y="6321364"/>
              <a:ext cx="6629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PA #: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D607878-3EAD-C26D-D15C-0B28EE79B854}"/>
                </a:ext>
              </a:extLst>
            </p:cNvPr>
            <p:cNvSpPr txBox="1"/>
            <p:nvPr/>
          </p:nvSpPr>
          <p:spPr>
            <a:xfrm>
              <a:off x="3820331" y="6321364"/>
              <a:ext cx="21559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i="0" u="none" strike="noStrike" dirty="0">
                  <a:solidFill>
                    <a:srgbClr val="222222"/>
                  </a:solidFill>
                  <a:effectLst/>
                  <a:latin typeface="Arial" panose="020B0604020202020204" pitchFamily="34" charset="0"/>
                </a:rPr>
                <a:t>AFRL-2022-5644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FF641DE-4691-16C3-A862-E8091B91D2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47611" y="5925818"/>
            <a:ext cx="2444389" cy="93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806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0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D763288-E5BF-C249-BAD9-1A2A5DE29E8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"/>
          </a:blip>
          <a:stretch>
            <a:fillRect/>
          </a:stretch>
        </p:blipFill>
        <p:spPr>
          <a:xfrm>
            <a:off x="436650" y="1954567"/>
            <a:ext cx="11318701" cy="29488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A5BE2D-76A5-181A-69AE-36C432D7F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379" y="681037"/>
            <a:ext cx="6406855" cy="1243584"/>
          </a:xfrm>
        </p:spPr>
        <p:txBody>
          <a:bodyPr>
            <a:normAutofit/>
          </a:bodyPr>
          <a:lstStyle/>
          <a:p>
            <a:r>
              <a:rPr lang="en-US" sz="3200" dirty="0"/>
              <a:t>Conclusion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D2AF6D-9423-15EE-BE9F-BBB50FF79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649" y="1753601"/>
            <a:ext cx="5451478" cy="4657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Contributions</a:t>
            </a:r>
          </a:p>
          <a:p>
            <a:r>
              <a:rPr lang="en-US" sz="1600" dirty="0"/>
              <a:t>Proposed Minimax GAN </a:t>
            </a:r>
          </a:p>
          <a:p>
            <a:pPr lvl="1"/>
            <a:r>
              <a:rPr lang="en-US" sz="1200" dirty="0"/>
              <a:t>The generator as a proxy for malware, trains to find the boundary. </a:t>
            </a:r>
          </a:p>
          <a:p>
            <a:pPr lvl="1"/>
            <a:r>
              <a:rPr lang="en-US" sz="1200" dirty="0"/>
              <a:t>The discriminator is our anomaly detector. </a:t>
            </a:r>
          </a:p>
          <a:p>
            <a:pPr lvl="1"/>
            <a:r>
              <a:rPr lang="en-US" sz="1200" dirty="0"/>
              <a:t>Trains only on normal system behavior.</a:t>
            </a:r>
          </a:p>
          <a:p>
            <a:r>
              <a:rPr lang="en-US" sz="1600" dirty="0"/>
              <a:t>Verified the Minimax GAN using real world malware data.</a:t>
            </a:r>
          </a:p>
          <a:p>
            <a:pPr lvl="1"/>
            <a:r>
              <a:rPr lang="en-US" sz="1200" dirty="0"/>
              <a:t>Can detect unknown malware.</a:t>
            </a:r>
          </a:p>
          <a:p>
            <a:pPr lvl="1"/>
            <a:r>
              <a:rPr lang="en-US" sz="1200" dirty="0"/>
              <a:t>Corresponds well to maliciousness score. </a:t>
            </a:r>
          </a:p>
          <a:p>
            <a:r>
              <a:rPr lang="en-US" sz="1600" dirty="0"/>
              <a:t>This is a more resilient method for defending against new and unknown malware attacks.</a:t>
            </a:r>
          </a:p>
          <a:p>
            <a:pPr marL="0" indent="0">
              <a:buNone/>
            </a:pPr>
            <a:r>
              <a:rPr lang="en-US" sz="1600" dirty="0"/>
              <a:t>Future Work </a:t>
            </a:r>
          </a:p>
          <a:p>
            <a:r>
              <a:rPr lang="en-US" sz="1600" dirty="0"/>
              <a:t>Optimized network architecture.</a:t>
            </a:r>
          </a:p>
          <a:p>
            <a:r>
              <a:rPr lang="en-US" sz="1600" dirty="0"/>
              <a:t>Provide interpretability to the discriminator. </a:t>
            </a:r>
          </a:p>
          <a:p>
            <a:r>
              <a:rPr lang="en-US" sz="1600" dirty="0"/>
              <a:t>Work to study different sets of malware data, with benign system signal data.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401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0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D763288-E5BF-C249-BAD9-1A2A5DE29E8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"/>
          </a:blip>
          <a:stretch>
            <a:fillRect/>
          </a:stretch>
        </p:blipFill>
        <p:spPr>
          <a:xfrm>
            <a:off x="436650" y="1954567"/>
            <a:ext cx="11318701" cy="29488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70A566-07B0-F4F1-8A21-58F5180E6C18}"/>
              </a:ext>
            </a:extLst>
          </p:cNvPr>
          <p:cNvSpPr txBox="1"/>
          <p:nvPr/>
        </p:nvSpPr>
        <p:spPr>
          <a:xfrm>
            <a:off x="556591" y="2323899"/>
            <a:ext cx="966083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Goal: Design a binary classifier to </a:t>
            </a:r>
            <a:r>
              <a:rPr lang="en-US" b="1" dirty="0"/>
              <a:t>detect malware from system behavior (Context)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Challenges: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We want to be prepared for </a:t>
            </a:r>
            <a:r>
              <a:rPr lang="en-US" b="1" dirty="0"/>
              <a:t>detecting novel trojan malware</a:t>
            </a:r>
            <a:r>
              <a:rPr lang="en-US" dirty="0"/>
              <a:t>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Signature based malware detection will fail.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Approach: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Anomaly detection (without malware signatures)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Use limited examples of valid system data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/>
              <a:t>Use GAN to promote the clustering of the normal system behavior in feature space.</a:t>
            </a:r>
          </a:p>
          <a:p>
            <a:pPr lvl="1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012EAC4-9EC9-AE29-7C05-2C917E0D3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649" y="902168"/>
            <a:ext cx="4832802" cy="1243584"/>
          </a:xfrm>
        </p:spPr>
        <p:txBody>
          <a:bodyPr>
            <a:normAutofit/>
          </a:bodyPr>
          <a:lstStyle/>
          <a:p>
            <a:r>
              <a:rPr lang="en-US" sz="3200" dirty="0"/>
              <a:t>Problem Statement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AE9AD4-DC3E-F8DA-F411-6A63CBDC6E67}"/>
              </a:ext>
            </a:extLst>
          </p:cNvPr>
          <p:cNvSpPr txBox="1"/>
          <p:nvPr/>
        </p:nvSpPr>
        <p:spPr>
          <a:xfrm>
            <a:off x="556592" y="1817487"/>
            <a:ext cx="9660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Identification of malware within the supply chain of a signal/sensor system.</a:t>
            </a:r>
          </a:p>
        </p:txBody>
      </p:sp>
    </p:spTree>
    <p:extLst>
      <p:ext uri="{BB962C8B-B14F-4D97-AF65-F5344CB8AC3E}">
        <p14:creationId xmlns:p14="http://schemas.microsoft.com/office/powerpoint/2010/main" val="201677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0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D763288-E5BF-C249-BAD9-1A2A5DE29E8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"/>
          </a:blip>
          <a:stretch>
            <a:fillRect/>
          </a:stretch>
        </p:blipFill>
        <p:spPr>
          <a:xfrm>
            <a:off x="436650" y="1954567"/>
            <a:ext cx="11318701" cy="2948866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AF5A8AD7-EEC8-9E43-A4A1-4408B65A8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Classifier (Signature-Based)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539F0F-975F-5970-CC78-7D064F1B4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4" y="1687030"/>
            <a:ext cx="2339026" cy="23390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E7C184-062D-235B-C65C-B96A8BD6B9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2182" y="1638770"/>
            <a:ext cx="2339026" cy="2346092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FFFDFE-8037-BD0D-86EC-058A75765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649" y="4126654"/>
            <a:ext cx="5286166" cy="2339026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1600" dirty="0"/>
              <a:t>Train on the </a:t>
            </a:r>
            <a:r>
              <a:rPr lang="en-US" sz="1600" dirty="0">
                <a:solidFill>
                  <a:srgbClr val="FF0000"/>
                </a:solidFill>
              </a:rPr>
              <a:t>normal</a:t>
            </a:r>
            <a:r>
              <a:rPr lang="en-US" sz="1600" dirty="0"/>
              <a:t> and </a:t>
            </a:r>
            <a:r>
              <a:rPr lang="en-US" sz="1600" dirty="0">
                <a:solidFill>
                  <a:srgbClr val="0070C0"/>
                </a:solidFill>
              </a:rPr>
              <a:t>compromised</a:t>
            </a:r>
            <a:r>
              <a:rPr lang="en-US" sz="1600" dirty="0"/>
              <a:t> system behaviors</a:t>
            </a:r>
          </a:p>
          <a:p>
            <a:pPr>
              <a:buClr>
                <a:schemeClr val="tx1"/>
              </a:buClr>
            </a:pPr>
            <a:r>
              <a:rPr lang="en-US" sz="1600" dirty="0"/>
              <a:t>Pros</a:t>
            </a:r>
          </a:p>
          <a:p>
            <a:pPr marL="742950" lvl="1" indent="-285750">
              <a:buClr>
                <a:schemeClr val="tx1"/>
              </a:buClr>
            </a:pPr>
            <a:r>
              <a:rPr lang="en-US" sz="1600" dirty="0"/>
              <a:t>Can cluster the </a:t>
            </a:r>
            <a:r>
              <a:rPr lang="en-US" sz="1600" dirty="0">
                <a:solidFill>
                  <a:srgbClr val="FF0000"/>
                </a:solidFill>
              </a:rPr>
              <a:t>normal system</a:t>
            </a:r>
            <a:r>
              <a:rPr lang="en-US" sz="1600" dirty="0"/>
              <a:t> and </a:t>
            </a:r>
            <a:r>
              <a:rPr lang="en-US" sz="1600" dirty="0">
                <a:solidFill>
                  <a:srgbClr val="0070C0"/>
                </a:solidFill>
              </a:rPr>
              <a:t>known malware</a:t>
            </a:r>
          </a:p>
          <a:p>
            <a:pPr>
              <a:buClr>
                <a:schemeClr val="tx1"/>
              </a:buClr>
            </a:pPr>
            <a:r>
              <a:rPr lang="en-US" sz="1600" dirty="0"/>
              <a:t>Cons</a:t>
            </a:r>
          </a:p>
          <a:p>
            <a:pPr marL="742950" lvl="1" indent="-285750">
              <a:buClr>
                <a:schemeClr val="tx1"/>
              </a:buClr>
            </a:pPr>
            <a:r>
              <a:rPr lang="en-US" sz="1600" dirty="0"/>
              <a:t>Does not cluster </a:t>
            </a:r>
            <a:r>
              <a:rPr lang="en-US" sz="1600" dirty="0">
                <a:solidFill>
                  <a:schemeClr val="accent6"/>
                </a:solidFill>
              </a:rPr>
              <a:t>unknown malware</a:t>
            </a:r>
          </a:p>
          <a:p>
            <a:pPr marL="1200150" lvl="4" indent="-285750">
              <a:buClr>
                <a:schemeClr val="tx1"/>
              </a:buClr>
            </a:pPr>
            <a:r>
              <a:rPr lang="en-US" sz="1400" dirty="0"/>
              <a:t>False Negatives (FN) can be high.</a:t>
            </a:r>
          </a:p>
          <a:p>
            <a:endParaRPr lang="en-US" sz="17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7280DC-F482-95A2-A035-B1350FB5B84D}"/>
              </a:ext>
            </a:extLst>
          </p:cNvPr>
          <p:cNvSpPr txBox="1">
            <a:spLocks/>
          </p:cNvSpPr>
          <p:nvPr/>
        </p:nvSpPr>
        <p:spPr>
          <a:xfrm>
            <a:off x="6022182" y="4126654"/>
            <a:ext cx="5136148" cy="213620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1"/>
              </a:buClr>
              <a:buFont typeface="Arial" panose="020B0604020202020204" pitchFamily="34" charset="0"/>
              <a:buNone/>
            </a:pPr>
            <a:r>
              <a:rPr lang="en-US" sz="1900" dirty="0"/>
              <a:t>Train on only </a:t>
            </a:r>
            <a:r>
              <a:rPr lang="en-US" sz="1900" dirty="0">
                <a:solidFill>
                  <a:srgbClr val="0070C0"/>
                </a:solidFill>
              </a:rPr>
              <a:t>compromised</a:t>
            </a:r>
            <a:r>
              <a:rPr lang="en-US" sz="1900" dirty="0"/>
              <a:t> system behaviors</a:t>
            </a:r>
          </a:p>
          <a:p>
            <a:pPr>
              <a:buClr>
                <a:schemeClr val="tx1"/>
              </a:buClr>
            </a:pPr>
            <a:r>
              <a:rPr lang="en-US" sz="1800" dirty="0"/>
              <a:t>Pros</a:t>
            </a:r>
          </a:p>
          <a:p>
            <a:pPr marL="742950" lvl="1" indent="-285750">
              <a:buClr>
                <a:schemeClr val="tx1"/>
              </a:buClr>
            </a:pPr>
            <a:r>
              <a:rPr lang="en-US" sz="1900" dirty="0"/>
              <a:t>Can cluster </a:t>
            </a:r>
            <a:r>
              <a:rPr lang="en-US" sz="1900" dirty="0">
                <a:solidFill>
                  <a:srgbClr val="0070C0"/>
                </a:solidFill>
              </a:rPr>
              <a:t>known malware</a:t>
            </a:r>
            <a:endParaRPr lang="en-US" sz="1800" dirty="0">
              <a:solidFill>
                <a:srgbClr val="0070C0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1800" dirty="0"/>
              <a:t>Cons</a:t>
            </a:r>
          </a:p>
          <a:p>
            <a:pPr marL="742950" lvl="1" indent="-285750">
              <a:buClr>
                <a:schemeClr val="tx1"/>
              </a:buClr>
            </a:pPr>
            <a:r>
              <a:rPr lang="en-US" sz="1900" dirty="0"/>
              <a:t>Does not cluster </a:t>
            </a:r>
            <a:r>
              <a:rPr lang="en-US" sz="1900" dirty="0">
                <a:solidFill>
                  <a:schemeClr val="accent6"/>
                </a:solidFill>
              </a:rPr>
              <a:t>unknown malware</a:t>
            </a:r>
          </a:p>
          <a:p>
            <a:pPr marL="1200150" lvl="4" indent="-285750">
              <a:buClr>
                <a:schemeClr val="tx1"/>
              </a:buClr>
            </a:pPr>
            <a:r>
              <a:rPr lang="en-US" sz="1600" dirty="0"/>
              <a:t>False Negatives (FN) can be high.</a:t>
            </a:r>
          </a:p>
          <a:p>
            <a:pPr marL="742950" lvl="3" indent="-285750">
              <a:buClr>
                <a:schemeClr val="tx1"/>
              </a:buClr>
            </a:pPr>
            <a:r>
              <a:rPr lang="en-US" sz="1900" dirty="0"/>
              <a:t>Does not cluster </a:t>
            </a:r>
            <a:r>
              <a:rPr lang="en-US" sz="1900" dirty="0">
                <a:solidFill>
                  <a:srgbClr val="FF0000"/>
                </a:solidFill>
              </a:rPr>
              <a:t>normal system </a:t>
            </a:r>
            <a:r>
              <a:rPr lang="en-US" sz="1900" dirty="0"/>
              <a:t>behavior</a:t>
            </a:r>
          </a:p>
          <a:p>
            <a:pPr marL="1200150" lvl="4" indent="-285750">
              <a:buClr>
                <a:schemeClr val="tx1"/>
              </a:buClr>
            </a:pPr>
            <a:r>
              <a:rPr lang="en-US" sz="1600" dirty="0"/>
              <a:t>False Positives (FP) from misclassification of System</a:t>
            </a:r>
          </a:p>
          <a:p>
            <a:pPr marL="742950" lvl="3" indent="-285750">
              <a:buClr>
                <a:schemeClr val="tx1"/>
              </a:buClr>
            </a:pPr>
            <a:endParaRPr lang="en-US" sz="1600" dirty="0"/>
          </a:p>
          <a:p>
            <a:endParaRPr lang="en-US" sz="17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C51D912-41ED-C90D-1871-3708E28975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0256" y="1682716"/>
            <a:ext cx="2948961" cy="59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7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0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D763288-E5BF-C249-BAD9-1A2A5DE29E8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"/>
          </a:blip>
          <a:stretch>
            <a:fillRect/>
          </a:stretch>
        </p:blipFill>
        <p:spPr>
          <a:xfrm>
            <a:off x="436650" y="1954567"/>
            <a:ext cx="11318701" cy="2948866"/>
          </a:xfrm>
          <a:prstGeom prst="rect">
            <a:avLst/>
          </a:prstGeom>
        </p:spPr>
      </p:pic>
      <p:pic>
        <p:nvPicPr>
          <p:cNvPr id="7" name="Content Placeholder 10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E4954353-C8FA-1EA4-BD12-E71008AEDEE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"/>
          </a:blip>
          <a:stretch>
            <a:fillRect/>
          </a:stretch>
        </p:blipFill>
        <p:spPr>
          <a:xfrm>
            <a:off x="436650" y="1954567"/>
            <a:ext cx="11318701" cy="294886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E3BE5DC-3F15-F692-840B-0C854254A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836731"/>
            <a:ext cx="5345661" cy="1243584"/>
          </a:xfrm>
        </p:spPr>
        <p:txBody>
          <a:bodyPr>
            <a:normAutofit/>
          </a:bodyPr>
          <a:lstStyle/>
          <a:p>
            <a:r>
              <a:rPr lang="en-US" sz="3200" dirty="0"/>
              <a:t>Our Goal: Anomaly Detection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8023D1E-744B-63CD-B33D-3C2F32561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649" y="1954567"/>
            <a:ext cx="4832803" cy="36643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/>
              <a:t>Trains on </a:t>
            </a:r>
            <a:r>
              <a:rPr lang="en-US" sz="1600" dirty="0">
                <a:solidFill>
                  <a:srgbClr val="FF0000"/>
                </a:solidFill>
              </a:rPr>
              <a:t>normal system</a:t>
            </a:r>
            <a:r>
              <a:rPr lang="en-US" sz="1600" dirty="0"/>
              <a:t> behavior</a:t>
            </a:r>
            <a:endParaRPr lang="en-US" sz="1800" dirty="0"/>
          </a:p>
          <a:p>
            <a:r>
              <a:rPr lang="en-US" sz="1600" dirty="0"/>
              <a:t>Pros </a:t>
            </a:r>
          </a:p>
          <a:p>
            <a:pPr lvl="1">
              <a:buClr>
                <a:schemeClr val="tx1"/>
              </a:buClr>
            </a:pPr>
            <a:r>
              <a:rPr lang="en-US" sz="1600" dirty="0"/>
              <a:t>Can still detect </a:t>
            </a:r>
            <a:r>
              <a:rPr lang="en-US" sz="1600" dirty="0">
                <a:solidFill>
                  <a:schemeClr val="accent6"/>
                </a:solidFill>
              </a:rPr>
              <a:t>unknown malware</a:t>
            </a:r>
          </a:p>
          <a:p>
            <a:pPr lvl="1">
              <a:buClr>
                <a:schemeClr val="tx1"/>
              </a:buClr>
            </a:pPr>
            <a:r>
              <a:rPr lang="en-US" sz="1600" dirty="0"/>
              <a:t>Clusters the </a:t>
            </a:r>
            <a:r>
              <a:rPr lang="en-US" sz="1600" dirty="0">
                <a:solidFill>
                  <a:srgbClr val="FF0000"/>
                </a:solidFill>
              </a:rPr>
              <a:t>normal system</a:t>
            </a:r>
            <a:r>
              <a:rPr lang="en-US" sz="1600" dirty="0"/>
              <a:t> behavior</a:t>
            </a:r>
          </a:p>
          <a:p>
            <a:pPr lvl="2">
              <a:buClr>
                <a:schemeClr val="tx1"/>
              </a:buClr>
            </a:pPr>
            <a:r>
              <a:rPr lang="en-US" sz="1400" dirty="0"/>
              <a:t>Low false positives (FP)</a:t>
            </a:r>
            <a:endParaRPr lang="en-US" sz="1200" dirty="0"/>
          </a:p>
          <a:p>
            <a:r>
              <a:rPr lang="en-US" sz="1600" dirty="0"/>
              <a:t>Cons </a:t>
            </a:r>
          </a:p>
          <a:p>
            <a:pPr marL="742950" lvl="1" indent="-285750">
              <a:buClr>
                <a:schemeClr val="tx1"/>
              </a:buClr>
            </a:pPr>
            <a:r>
              <a:rPr lang="en-US" sz="1600" dirty="0"/>
              <a:t>Does not  cluster </a:t>
            </a:r>
            <a:r>
              <a:rPr lang="en-US" sz="1600" dirty="0">
                <a:solidFill>
                  <a:schemeClr val="accent6"/>
                </a:solidFill>
              </a:rPr>
              <a:t>unknown malware</a:t>
            </a:r>
          </a:p>
          <a:p>
            <a:pPr marL="1200150" lvl="2" indent="-285750">
              <a:buClr>
                <a:schemeClr val="tx1"/>
              </a:buClr>
            </a:pPr>
            <a:r>
              <a:rPr lang="en-US" sz="1400" dirty="0"/>
              <a:t>False negatives, maliciousness low  </a:t>
            </a:r>
          </a:p>
          <a:p>
            <a:pPr marL="742950" lvl="3" indent="-285750">
              <a:buClr>
                <a:schemeClr val="tx1"/>
              </a:buClr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In signal systems…</a:t>
            </a:r>
          </a:p>
          <a:p>
            <a:r>
              <a:rPr lang="en-US" sz="1600" dirty="0"/>
              <a:t>Small perturbations can be thought of as noise</a:t>
            </a:r>
          </a:p>
          <a:p>
            <a:r>
              <a:rPr lang="en-US" sz="1600" dirty="0"/>
              <a:t>Large perturbations are attacks with consequence.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70797A0-1B2D-B2CC-7BB1-53321BE26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7447" y="1780462"/>
            <a:ext cx="5755349" cy="269891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917F833-7664-7707-47A6-F7114C686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7447" y="4653482"/>
            <a:ext cx="44323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1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0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D763288-E5BF-C249-BAD9-1A2A5DE29E8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"/>
          </a:blip>
          <a:stretch>
            <a:fillRect/>
          </a:stretch>
        </p:blipFill>
        <p:spPr>
          <a:xfrm>
            <a:off x="436649" y="1954567"/>
            <a:ext cx="11318701" cy="2948866"/>
          </a:xfrm>
          <a:prstGeom prst="rect">
            <a:avLst/>
          </a:prstGeom>
        </p:spPr>
      </p:pic>
      <p:sp>
        <p:nvSpPr>
          <p:cNvPr id="4" name="Title 4">
            <a:extLst>
              <a:ext uri="{FF2B5EF4-FFF2-40B4-BE49-F238E27FC236}">
                <a16:creationId xmlns:a16="http://schemas.microsoft.com/office/drawing/2014/main" id="{8F3109F1-F330-C376-83EE-2E719D7A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Our Solution: Generative Adversarial Network (GAN)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097A52-467B-BD92-44A9-3517D61039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974" y="1328045"/>
            <a:ext cx="3389826" cy="502824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3F90A-C5D4-9BA0-0122-A57204228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6835346" cy="42791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700" dirty="0"/>
              <a:t>Generator (Proxy Malware)</a:t>
            </a:r>
          </a:p>
          <a:p>
            <a:r>
              <a:rPr lang="en-US" sz="1700" dirty="0"/>
              <a:t>Is used to produce fakes that alters the system behavior: </a:t>
            </a:r>
            <a:r>
              <a:rPr lang="en-US" sz="1700" dirty="0" err="1"/>
              <a:t>Yg</a:t>
            </a:r>
            <a:r>
              <a:rPr lang="en-US" sz="1700" dirty="0"/>
              <a:t> =gen(X,Ys). </a:t>
            </a:r>
          </a:p>
          <a:p>
            <a:r>
              <a:rPr lang="en-US" sz="1700" dirty="0"/>
              <a:t>Wants to produce fakes that behave like malware, in the form of hiding, so it’s given input/output of the real system.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700" dirty="0"/>
              <a:t>Discriminator…</a:t>
            </a:r>
          </a:p>
          <a:p>
            <a:r>
              <a:rPr lang="en-US" sz="1700" dirty="0"/>
              <a:t>Learns to detect fake samples from real samples.</a:t>
            </a:r>
          </a:p>
          <a:p>
            <a:r>
              <a:rPr lang="en-US" sz="1700" dirty="0"/>
              <a:t>Forces the generator to continue to produce fakes close to the real system or they will be detected. </a:t>
            </a:r>
          </a:p>
          <a:p>
            <a:pPr lvl="1"/>
            <a:r>
              <a:rPr lang="en-US" sz="1300" dirty="0"/>
              <a:t>Eventually the fake and real samples will be so similar that the impact of the fakes would be negligible to the the real performance. </a:t>
            </a:r>
          </a:p>
          <a:p>
            <a:r>
              <a:rPr lang="en-US" sz="1700" dirty="0"/>
              <a:t>Is now trained as a detector. 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/>
              <a:t>Impact: The discriminator has more samples to learn the possible feature space of the normal system and </a:t>
            </a:r>
            <a:r>
              <a:rPr lang="en-US" sz="1700" b="1" dirty="0"/>
              <a:t>detect compromised systems, and anomalies.</a:t>
            </a:r>
            <a:r>
              <a:rPr lang="en-US" sz="1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6372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4FBF5-22C8-6B4B-9A2B-59B2607BC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6" y="1984828"/>
            <a:ext cx="4872624" cy="403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To promote clustering...</a:t>
            </a:r>
          </a:p>
          <a:p>
            <a:r>
              <a:rPr lang="en-US" sz="1600" dirty="0"/>
              <a:t>Generator designed to learn the classification boundary</a:t>
            </a:r>
          </a:p>
          <a:p>
            <a:r>
              <a:rPr lang="en-US" sz="1600" dirty="0"/>
              <a:t>Discriminator learns to classify normal system and generator behavior</a:t>
            </a:r>
          </a:p>
          <a:p>
            <a:pPr lvl="1"/>
            <a:r>
              <a:rPr lang="en-US" sz="1500" dirty="0"/>
              <a:t>The classification boundary will tighten over time. </a:t>
            </a:r>
            <a:endParaRPr lang="en-US" dirty="0"/>
          </a:p>
          <a:p>
            <a:pPr marL="0" indent="0">
              <a:buNone/>
            </a:pPr>
            <a:r>
              <a:rPr lang="en-US" sz="1600" dirty="0"/>
              <a:t>In signal Systems…</a:t>
            </a:r>
          </a:p>
          <a:p>
            <a:r>
              <a:rPr lang="en-US" sz="1600" dirty="0"/>
              <a:t>The Trojan is ineffective outside the classification boundary</a:t>
            </a:r>
          </a:p>
          <a:p>
            <a:r>
              <a:rPr lang="en-US" sz="1600" dirty="0"/>
              <a:t>The Trojan is ineffective at center of the cluster</a:t>
            </a:r>
          </a:p>
          <a:p>
            <a:r>
              <a:rPr lang="en-US" sz="1600" dirty="0"/>
              <a:t>The Trojan is most effective just inside the classification boundary (maximize attack while hiding)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A8B339-1369-3E77-A0FF-C123EDF00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3756" y="1668239"/>
            <a:ext cx="5508070" cy="257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1A7830-39A9-6F3A-2A03-648B4B6AD2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3756" y="4351561"/>
            <a:ext cx="4343400" cy="8382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711A586-90F8-EFD0-EADB-68DB00114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836731"/>
            <a:ext cx="5345661" cy="1243584"/>
          </a:xfrm>
        </p:spPr>
        <p:txBody>
          <a:bodyPr>
            <a:normAutofit/>
          </a:bodyPr>
          <a:lstStyle/>
          <a:p>
            <a:r>
              <a:rPr lang="en-US" sz="3200" dirty="0"/>
              <a:t>Our Solution: Generative Adversarial Network (GAN)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E0FA5F-EB2A-7B45-BCB6-B7050C350A34}"/>
              </a:ext>
            </a:extLst>
          </p:cNvPr>
          <p:cNvSpPr txBox="1"/>
          <p:nvPr/>
        </p:nvSpPr>
        <p:spPr>
          <a:xfrm>
            <a:off x="2802564" y="5902806"/>
            <a:ext cx="7164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generator is mimicking ideal Trojan attack</a:t>
            </a:r>
          </a:p>
        </p:txBody>
      </p:sp>
    </p:spTree>
    <p:extLst>
      <p:ext uri="{BB962C8B-B14F-4D97-AF65-F5344CB8AC3E}">
        <p14:creationId xmlns:p14="http://schemas.microsoft.com/office/powerpoint/2010/main" val="1359678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4FBF5-22C8-6B4B-9A2B-59B2607BC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1974744"/>
            <a:ext cx="6039678" cy="394258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600" dirty="0" err="1"/>
              <a:t>VirusShare</a:t>
            </a:r>
            <a:r>
              <a:rPr lang="en-US" sz="1600" dirty="0"/>
              <a:t> – Dynamic malware dataset provided by UCI Machine Learning Repository</a:t>
            </a:r>
          </a:p>
          <a:p>
            <a:pPr marL="114300" indent="0">
              <a:buNone/>
            </a:pPr>
            <a:r>
              <a:rPr lang="en-US" sz="1600" dirty="0"/>
              <a:t>Dynamic features of </a:t>
            </a:r>
            <a:r>
              <a:rPr lang="en-US" sz="1600" dirty="0" err="1"/>
              <a:t>VirusShare</a:t>
            </a:r>
            <a:r>
              <a:rPr lang="en-US" sz="1600" dirty="0"/>
              <a:t> Executables Data Set </a:t>
            </a:r>
          </a:p>
          <a:p>
            <a:pPr lvl="1"/>
            <a:r>
              <a:rPr lang="en-US" sz="1600" dirty="0"/>
              <a:t>Malicious executables ran on Cuckoo Sandbox for 1 min, recording all system calls.</a:t>
            </a:r>
          </a:p>
          <a:p>
            <a:pPr lvl="1"/>
            <a:r>
              <a:rPr lang="en-US" sz="1600" dirty="0"/>
              <a:t>Each sample is provided with a maliciousness score from the Cuckoo Sandbox Score[1]</a:t>
            </a:r>
          </a:p>
          <a:p>
            <a:pPr lvl="1"/>
            <a:r>
              <a:rPr lang="en-US" sz="1600" b="1" dirty="0"/>
              <a:t>107888 samples</a:t>
            </a:r>
            <a:r>
              <a:rPr lang="en-US" sz="1600" dirty="0"/>
              <a:t>, with a </a:t>
            </a:r>
            <a:r>
              <a:rPr lang="en-US" sz="1600" b="1" dirty="0"/>
              <a:t>maliciousness</a:t>
            </a:r>
            <a:r>
              <a:rPr lang="en-US" sz="1600" dirty="0"/>
              <a:t> </a:t>
            </a:r>
            <a:r>
              <a:rPr lang="en-US" sz="1600" b="1" dirty="0"/>
              <a:t>score of 0.0 to 1.0</a:t>
            </a:r>
            <a:r>
              <a:rPr lang="en-US" sz="1600" dirty="0"/>
              <a:t>, </a:t>
            </a:r>
          </a:p>
          <a:p>
            <a:pPr lvl="1"/>
            <a:r>
              <a:rPr lang="en-US" sz="1600" b="1" dirty="0"/>
              <a:t>482 measurements </a:t>
            </a:r>
            <a:r>
              <a:rPr lang="en-US" sz="1600" dirty="0"/>
              <a:t>(measured occurrences of system calls) per sample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482 measurements are what the generator will train on, trying to recreate similar samples and calls that happen for that sample group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187FB1-86EA-3F5D-9EBF-162B825A8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836731"/>
            <a:ext cx="5345661" cy="1243584"/>
          </a:xfrm>
        </p:spPr>
        <p:txBody>
          <a:bodyPr>
            <a:normAutofit/>
          </a:bodyPr>
          <a:lstStyle/>
          <a:p>
            <a:r>
              <a:rPr lang="en-US" sz="3200" dirty="0" err="1"/>
              <a:t>VirusShare</a:t>
            </a:r>
            <a:r>
              <a:rPr lang="en-US" sz="3200" dirty="0"/>
              <a:t> Dataset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34CA1-ECFC-5DBF-C85A-11ECBA6E0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1374" y="1458523"/>
            <a:ext cx="4683827" cy="35128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11AF73-53A0-F9A2-1942-0B2F79FE9D8E}"/>
              </a:ext>
            </a:extLst>
          </p:cNvPr>
          <p:cNvSpPr txBox="1"/>
          <p:nvPr/>
        </p:nvSpPr>
        <p:spPr>
          <a:xfrm>
            <a:off x="6986115" y="4970863"/>
            <a:ext cx="4549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Plot showing the performance of the generator successfully learning the Normal System Features.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70CCE7-22AE-24AB-FE2A-14BE5E3110A6}"/>
              </a:ext>
            </a:extLst>
          </p:cNvPr>
          <p:cNvSpPr txBox="1"/>
          <p:nvPr/>
        </p:nvSpPr>
        <p:spPr>
          <a:xfrm>
            <a:off x="890114" y="6109406"/>
            <a:ext cx="1064508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[1] Huynh, Ngoc Anh, Wee </a:t>
            </a:r>
            <a:r>
              <a:rPr lang="en-US" sz="8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Keong</a:t>
            </a:r>
            <a:r>
              <a:rPr lang="en-US" sz="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Ng, and Kanishka </a:t>
            </a:r>
            <a:r>
              <a:rPr lang="en-US" sz="8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Ariyapala</a:t>
            </a:r>
            <a:r>
              <a:rPr lang="en-US" sz="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"A new adaptive learning algorithm and its application to online malware detection." </a:t>
            </a:r>
            <a:r>
              <a:rPr lang="en-US" sz="8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International Conference on Discovery Science</a:t>
            </a:r>
            <a:r>
              <a:rPr lang="en-US" sz="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Springer, Cham, 2017.</a:t>
            </a:r>
            <a:endParaRPr lang="en-US" sz="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925456-523C-8CFE-1F38-ABACC4012889}"/>
              </a:ext>
            </a:extLst>
          </p:cNvPr>
          <p:cNvSpPr txBox="1"/>
          <p:nvPr/>
        </p:nvSpPr>
        <p:spPr>
          <a:xfrm rot="16200000">
            <a:off x="6259026" y="2853746"/>
            <a:ext cx="163049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Counts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993E2F-5300-E718-F83E-1DF8A0D265DA}"/>
              </a:ext>
            </a:extLst>
          </p:cNvPr>
          <p:cNvSpPr txBox="1"/>
          <p:nvPr/>
        </p:nvSpPr>
        <p:spPr>
          <a:xfrm>
            <a:off x="8715127" y="4770986"/>
            <a:ext cx="109106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Measurements</a:t>
            </a:r>
          </a:p>
        </p:txBody>
      </p:sp>
    </p:spTree>
    <p:extLst>
      <p:ext uri="{BB962C8B-B14F-4D97-AF65-F5344CB8AC3E}">
        <p14:creationId xmlns:p14="http://schemas.microsoft.com/office/powerpoint/2010/main" val="297687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0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D763288-E5BF-C249-BAD9-1A2A5DE29E8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"/>
          </a:blip>
          <a:stretch>
            <a:fillRect/>
          </a:stretch>
        </p:blipFill>
        <p:spPr>
          <a:xfrm>
            <a:off x="436650" y="1954567"/>
            <a:ext cx="11318701" cy="294886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FA20A92-276E-CDF0-EF74-D5EDCC37A0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770" y="681037"/>
            <a:ext cx="6176357" cy="432345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42A025C-1591-B45D-281E-A808DB722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379" y="681037"/>
            <a:ext cx="5345661" cy="1243584"/>
          </a:xfrm>
        </p:spPr>
        <p:txBody>
          <a:bodyPr>
            <a:normAutofit/>
          </a:bodyPr>
          <a:lstStyle/>
          <a:p>
            <a:r>
              <a:rPr lang="en-US" sz="3200" dirty="0"/>
              <a:t>Designing the Experiment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49CDD8-8C4A-A0B0-C9DA-D8B0A406D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649" y="1753601"/>
            <a:ext cx="5451478" cy="4657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Normal System (Proxy)</a:t>
            </a:r>
          </a:p>
          <a:p>
            <a:r>
              <a:rPr lang="en-US" sz="1600" b="1" dirty="0" err="1"/>
              <a:t>VirusShare</a:t>
            </a:r>
            <a:r>
              <a:rPr lang="en-US" sz="1600" b="1" dirty="0"/>
              <a:t> lacks a clean dataset </a:t>
            </a:r>
            <a:r>
              <a:rPr lang="en-US" sz="1600" dirty="0"/>
              <a:t>of calls made in a 1 min interval without any malware being run.</a:t>
            </a:r>
          </a:p>
          <a:p>
            <a:r>
              <a:rPr lang="en-US" sz="1600" dirty="0"/>
              <a:t>Low maliciousness (blue) will be treated as a normal system proxy with maliciousness scores ranging from </a:t>
            </a:r>
            <a:r>
              <a:rPr lang="en-US" sz="1600" b="1" dirty="0"/>
              <a:t>0 to .25.</a:t>
            </a:r>
          </a:p>
          <a:p>
            <a:pPr lvl="1"/>
            <a:r>
              <a:rPr lang="en-US" sz="1400" dirty="0"/>
              <a:t>This group will be split into a training set and a test set.</a:t>
            </a:r>
          </a:p>
          <a:p>
            <a:pPr lvl="1"/>
            <a:r>
              <a:rPr lang="en-US" sz="1400" dirty="0"/>
              <a:t>The training set is the set the generator will try to mimic.</a:t>
            </a:r>
          </a:p>
          <a:p>
            <a:pPr marL="0" indent="0">
              <a:buNone/>
            </a:pPr>
            <a:r>
              <a:rPr lang="en-US" sz="1600" dirty="0"/>
              <a:t>Compromised System</a:t>
            </a:r>
          </a:p>
          <a:p>
            <a:r>
              <a:rPr lang="en-US" sz="1600" dirty="0"/>
              <a:t>For the first test set, only high malicious samples will be used to test the model with scores from </a:t>
            </a:r>
            <a:r>
              <a:rPr lang="en-US" sz="1600" b="1" dirty="0"/>
              <a:t>0.75 to 1.0 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D60AA-AD1E-02A7-5679-61C4FCC2EAF5}"/>
              </a:ext>
            </a:extLst>
          </p:cNvPr>
          <p:cNvSpPr txBox="1"/>
          <p:nvPr/>
        </p:nvSpPr>
        <p:spPr>
          <a:xfrm>
            <a:off x="6251959" y="4773654"/>
            <a:ext cx="525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Histogram showing the distributions of samples from the the </a:t>
            </a:r>
            <a:r>
              <a:rPr lang="en-US" sz="1200" dirty="0" err="1"/>
              <a:t>VirusShare</a:t>
            </a:r>
            <a:r>
              <a:rPr lang="en-US" sz="1200" dirty="0"/>
              <a:t> dataset, based on their maliciousness scores. </a:t>
            </a:r>
          </a:p>
        </p:txBody>
      </p:sp>
    </p:spTree>
    <p:extLst>
      <p:ext uri="{BB962C8B-B14F-4D97-AF65-F5344CB8AC3E}">
        <p14:creationId xmlns:p14="http://schemas.microsoft.com/office/powerpoint/2010/main" val="3395928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0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D763288-E5BF-C249-BAD9-1A2A5DE29E8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"/>
          </a:blip>
          <a:stretch>
            <a:fillRect/>
          </a:stretch>
        </p:blipFill>
        <p:spPr>
          <a:xfrm>
            <a:off x="436650" y="1954567"/>
            <a:ext cx="11318701" cy="294886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ACA0A73-1405-09C7-2394-012AA6FFD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379" y="681037"/>
            <a:ext cx="6406855" cy="1243584"/>
          </a:xfrm>
        </p:spPr>
        <p:txBody>
          <a:bodyPr>
            <a:normAutofit/>
          </a:bodyPr>
          <a:lstStyle/>
          <a:p>
            <a:r>
              <a:rPr lang="en-US" sz="3200" dirty="0"/>
              <a:t>Discriminator Performance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43E9DB8-BDB7-B50E-F65D-3ED2A4499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649" y="1753601"/>
            <a:ext cx="5451478" cy="4657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Validation was done by taking 1000 samples from the normal system group, and 1000 samples from the malicious system group and using the Discriminator model to predict their labels. </a:t>
            </a:r>
          </a:p>
          <a:p>
            <a:pPr marL="0" indent="0">
              <a:buNone/>
            </a:pPr>
            <a:r>
              <a:rPr lang="en-US" sz="1600" dirty="0"/>
              <a:t>Score vs Maliciousness</a:t>
            </a:r>
          </a:p>
          <a:p>
            <a:r>
              <a:rPr lang="en-US" sz="1600" dirty="0"/>
              <a:t>As predicted the model did very well at detecting malicious malware and labeling it as outside of the group (0). </a:t>
            </a:r>
          </a:p>
          <a:p>
            <a:r>
              <a:rPr lang="en-US" sz="1600" dirty="0"/>
              <a:t>The testing set was almost entirely classified as part of the system set, with a few false positive (0 instead of 1)</a:t>
            </a:r>
          </a:p>
          <a:p>
            <a:pPr marL="0" indent="0">
              <a:buNone/>
            </a:pPr>
            <a:r>
              <a:rPr lang="en-US" sz="1600" dirty="0"/>
              <a:t>ROC Curve </a:t>
            </a:r>
          </a:p>
          <a:p>
            <a:r>
              <a:rPr lang="en-US" sz="1600" dirty="0"/>
              <a:t>The AUC of the ROC plot was .993 meaning that the model was almost completely successful in classifying every label correctly. 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A5969CC-CBEB-AC7D-B1DA-33DFA8DE0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0106" y="3616954"/>
            <a:ext cx="3510465" cy="26328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11BD05D-9971-3A14-C86A-7ABCE4793E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2030" y="792652"/>
            <a:ext cx="3510466" cy="2632849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5ACE422-D107-A2D4-54D3-FC2D81907399}"/>
              </a:ext>
            </a:extLst>
          </p:cNvPr>
          <p:cNvSpPr/>
          <p:nvPr/>
        </p:nvSpPr>
        <p:spPr>
          <a:xfrm>
            <a:off x="10642294" y="2566931"/>
            <a:ext cx="738277" cy="76016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487148A-A414-DCA9-3718-90AE547B86B7}"/>
              </a:ext>
            </a:extLst>
          </p:cNvPr>
          <p:cNvSpPr/>
          <p:nvPr/>
        </p:nvSpPr>
        <p:spPr>
          <a:xfrm>
            <a:off x="7942098" y="1002951"/>
            <a:ext cx="738277" cy="760163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2F4AFC8-5F35-07F5-9AE4-AD7EA8B08C98}"/>
              </a:ext>
            </a:extLst>
          </p:cNvPr>
          <p:cNvSpPr/>
          <p:nvPr/>
        </p:nvSpPr>
        <p:spPr>
          <a:xfrm>
            <a:off x="7913724" y="2478845"/>
            <a:ext cx="738277" cy="760163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85046C-EFC9-95C6-1D32-BF42C75FAAFC}"/>
              </a:ext>
            </a:extLst>
          </p:cNvPr>
          <p:cNvSpPr/>
          <p:nvPr/>
        </p:nvSpPr>
        <p:spPr>
          <a:xfrm>
            <a:off x="7057736" y="877466"/>
            <a:ext cx="9317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True Neg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3B0F87-544F-A117-74AD-FBC75DD34977}"/>
              </a:ext>
            </a:extLst>
          </p:cNvPr>
          <p:cNvSpPr/>
          <p:nvPr/>
        </p:nvSpPr>
        <p:spPr>
          <a:xfrm>
            <a:off x="11045471" y="2266933"/>
            <a:ext cx="89082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True Pos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90485-CC38-D8AF-B20A-71415B74AC66}"/>
              </a:ext>
            </a:extLst>
          </p:cNvPr>
          <p:cNvSpPr/>
          <p:nvPr/>
        </p:nvSpPr>
        <p:spPr>
          <a:xfrm>
            <a:off x="7057736" y="2348400"/>
            <a:ext cx="9790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False Neg</a:t>
            </a:r>
          </a:p>
        </p:txBody>
      </p:sp>
    </p:spTree>
    <p:extLst>
      <p:ext uri="{BB962C8B-B14F-4D97-AF65-F5344CB8AC3E}">
        <p14:creationId xmlns:p14="http://schemas.microsoft.com/office/powerpoint/2010/main" val="129420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11432</TotalTime>
  <Words>982</Words>
  <Application>Microsoft Macintosh PowerPoint</Application>
  <PresentationFormat>Widescreen</PresentationFormat>
  <Paragraphs>122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Problem Statement</vt:lpstr>
      <vt:lpstr>Binary Classifier (Signature-Based)</vt:lpstr>
      <vt:lpstr>Our Goal: Anomaly Detection</vt:lpstr>
      <vt:lpstr>Our Solution: Generative Adversarial Network (GAN)</vt:lpstr>
      <vt:lpstr>Our Solution: Generative Adversarial Network (GAN)</vt:lpstr>
      <vt:lpstr>VirusShare Dataset</vt:lpstr>
      <vt:lpstr>Designing the Experiment</vt:lpstr>
      <vt:lpstr>Discriminator Performance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Tye</dc:creator>
  <cp:lastModifiedBy>Wood, David William</cp:lastModifiedBy>
  <cp:revision>19</cp:revision>
  <dcterms:created xsi:type="dcterms:W3CDTF">2021-07-16T13:59:28Z</dcterms:created>
  <dcterms:modified xsi:type="dcterms:W3CDTF">2022-11-21T20:07:28Z</dcterms:modified>
</cp:coreProperties>
</file>