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3" r:id="rId7"/>
    <p:sldId id="268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4"/>
    <p:restoredTop sz="94643"/>
  </p:normalViewPr>
  <p:slideViewPr>
    <p:cSldViewPr snapToGrid="0" snapToObjects="1">
      <p:cViewPr varScale="1">
        <p:scale>
          <a:sx n="51" d="100"/>
          <a:sy n="51" d="100"/>
        </p:scale>
        <p:origin x="682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D12D9-5396-2A46-A0BE-EEBB27B0DA2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8D349-99DA-3A46-8255-89C0F20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5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B4E6-1EED-724F-A921-252B19BE7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5935-7DBD-EA47-ADB0-D3BFE190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7031D-AE0A-CC45-9240-9DECD0B1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5110-7AF7-7641-8CD0-69F091393656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E46A-936D-F646-BFF0-2EA16D7D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FA06-229E-9243-9CF2-A7A84A53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1D5A-A3C2-C449-A109-3F340221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E3382-6CA3-9649-9464-AD13B8DEF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E06A7-E396-164A-81DE-88B7557C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C870-7C98-864E-A73F-EC1B6B68E3C4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69C1-E170-D54A-B407-B8323998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4DE5-9F6B-1D4A-ABDA-DDFB3393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2FF63-25D2-5148-AF24-59B4488B5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7B968-010E-484D-9986-225BE1F30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979A-D73C-AB49-B924-2A0F6DA2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4E36-BEA1-C949-887B-9E785F70A960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754F-D4DB-1045-A761-744C58D1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21C49-8436-5A47-B7E0-7D3672C9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C9DD-0C62-B64F-A1C0-3E385E5C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56" y="455776"/>
            <a:ext cx="10515600" cy="59436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BFC7-E0C1-0F47-B58B-A4DFD94B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4E77-F06B-0447-A36B-FD210FD5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F62C-5629-4547-8E01-B1F48858EC1A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AE28-58E4-3A47-9FE6-5893A9AD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C007-7F22-2F47-A7CD-00034142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BFB7-11C0-6D4F-BCF2-E17642C1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3FF-84B9-DA40-B96F-95F95B6E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532B-1859-964D-BC32-28B37BC9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6729-AC4B-B44E-912B-44FE3F9105E1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996B8-8EBF-564E-BC34-16CA120A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9273-2ED4-7B47-8D93-759FC7AA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21E2-3DDD-E547-A458-37776FC1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EA11-D4FC-134A-B58A-4A23AB97A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E436E-6BBD-AF45-AD76-BD249F8B8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AD812-7C10-CD47-A7DD-14E4907C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6CBC-E857-7643-83B3-98CC339CC44B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A14BD-AEB1-E241-A355-281A34B9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6FC8E-F43F-9443-A814-822B8261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D678-4F32-B146-B801-3993066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FB1E5-39AF-054B-A897-671C0819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17D83-B182-4141-83D7-77B41241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C77D8-72D8-B844-8901-16C03E477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1D851-95BA-474D-B9F2-925DC36AB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D761B-2120-3344-81D1-808E1678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3E61-EC1B-954B-9453-4411562C1F22}" type="datetime1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50943-096E-294F-AA19-B473E3AB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9738E-70E4-9B4B-9A0E-2333FA8E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0346-CDD0-824A-A259-BBE55F38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577BD-F2FB-0E40-8C9A-EBFE7BFC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7D2F-3F0A-9944-B834-5D889B00D01F}" type="datetime1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E913A-5F0C-454E-BE70-9DF609AD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7F23-56E1-B141-B418-CEE0623E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76D35-8D32-3343-894D-D237503A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2730-5C0D-7D48-882D-6E06007CF4CB}" type="datetime1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43131-994F-424F-A3FC-8A749445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6002-8DC6-BD4C-A2CF-495BD716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CB5A-5B22-2346-ABC6-621F0911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2638-A53E-8B40-9AFA-0628993E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514B0-ADEE-054C-BF16-C9530708E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7FCC5-691F-874F-A34A-4A05EBBF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061E-6347-7C4A-B0F9-7CE8B7FE705D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0D3E1-717B-284E-946A-5F7F74C8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C7E59-EAAA-7841-B116-8896B595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0D52-9B99-914A-AE2A-333ADFD1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CBA36-4CAB-4C47-8187-86FDBD573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488A7-297F-FA4A-AE8F-7F137977F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D918A-7A06-9646-98E3-A0520A49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5453-BE54-0842-91D1-9EB5A0C762E8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C0FB6-6809-1544-B988-B2D1AC4C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28AA6-B713-EB46-B45F-10E91CAD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4000" t="29000" r="4000"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20ABD-EE86-F749-95A1-42BE23B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60C2C-C9C8-B840-B977-327F4FC07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B0C8-258B-554A-AD80-28F254835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E0A6-095A-F948-853B-06EE9F2ACE3B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511C-23F0-164C-B66E-17EA084E9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E248-A631-D744-9E8D-E8BFE6556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2.jpeg"/><Relationship Id="rId12" Type="http://schemas.openxmlformats.org/officeDocument/2006/relationships/image" Target="../media/image71.png"/><Relationship Id="rId17" Type="http://schemas.openxmlformats.org/officeDocument/2006/relationships/image" Target="../media/image26.png"/><Relationship Id="rId2" Type="http://schemas.openxmlformats.org/officeDocument/2006/relationships/image" Target="../media/image20.emf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5" Type="http://schemas.openxmlformats.org/officeDocument/2006/relationships/image" Target="../media/image24.png"/><Relationship Id="rId19" Type="http://schemas.openxmlformats.org/officeDocument/2006/relationships/image" Target="../media/image28.png"/><Relationship Id="rId1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emf"/><Relationship Id="rId18" Type="http://schemas.openxmlformats.org/officeDocument/2006/relationships/image" Target="../media/image30.png"/><Relationship Id="rId3" Type="http://schemas.openxmlformats.org/officeDocument/2006/relationships/image" Target="../media/image21.emf"/><Relationship Id="rId12" Type="http://schemas.openxmlformats.org/officeDocument/2006/relationships/image" Target="../media/image28.jpeg"/><Relationship Id="rId17" Type="http://schemas.openxmlformats.org/officeDocument/2006/relationships/image" Target="../media/image31.emf"/><Relationship Id="rId2" Type="http://schemas.openxmlformats.org/officeDocument/2006/relationships/image" Target="../media/image27.emf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15" Type="http://schemas.openxmlformats.org/officeDocument/2006/relationships/image" Target="../media/image30.emf"/><Relationship Id="rId10" Type="http://schemas.openxmlformats.org/officeDocument/2006/relationships/image" Target="../media/image79.png"/><Relationship Id="rId14" Type="http://schemas.openxmlformats.org/officeDocument/2006/relationships/image" Target="../media/image2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EB38A-5B81-0841-BCCF-9AB1F286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4996" y="1889761"/>
            <a:ext cx="2281304" cy="39399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Sponsor: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Directorate: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EA9FBFD-E846-F647-93FC-EE455740E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" y="6226631"/>
            <a:ext cx="2011680" cy="558799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AC3F0D6-04C5-6C4E-B9C6-383D0B439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" y="72570"/>
            <a:ext cx="2011680" cy="804672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608B782-F8BF-E24F-B397-45968D3D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750" y="72570"/>
            <a:ext cx="2011680" cy="749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FADE1-C177-8C4C-BF1C-622837E8F1E8}"/>
              </a:ext>
            </a:extLst>
          </p:cNvPr>
          <p:cNvSpPr txBox="1"/>
          <p:nvPr/>
        </p:nvSpPr>
        <p:spPr>
          <a:xfrm>
            <a:off x="2404996" y="812543"/>
            <a:ext cx="8323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Multiscale Modeling of Composite Materials with the Generalized Finite Element Method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58490-A0F6-B243-A712-809756481001}"/>
              </a:ext>
            </a:extLst>
          </p:cNvPr>
          <p:cNvSpPr/>
          <p:nvPr/>
        </p:nvSpPr>
        <p:spPr>
          <a:xfrm>
            <a:off x="3564835" y="1889762"/>
            <a:ext cx="6205467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22D90C-60A7-E44C-8129-F177D2275F9D}"/>
              </a:ext>
            </a:extLst>
          </p:cNvPr>
          <p:cNvSpPr/>
          <p:nvPr/>
        </p:nvSpPr>
        <p:spPr>
          <a:xfrm>
            <a:off x="4214192" y="2543203"/>
            <a:ext cx="5556110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655E2D-B87F-3849-BABB-17C9A9F6396C}"/>
              </a:ext>
            </a:extLst>
          </p:cNvPr>
          <p:cNvSpPr/>
          <p:nvPr/>
        </p:nvSpPr>
        <p:spPr>
          <a:xfrm>
            <a:off x="3564835" y="3165449"/>
            <a:ext cx="6205466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A05CDE-DD5A-B245-BF6D-AC38601DAB8A}"/>
              </a:ext>
            </a:extLst>
          </p:cNvPr>
          <p:cNvSpPr/>
          <p:nvPr/>
        </p:nvSpPr>
        <p:spPr>
          <a:xfrm>
            <a:off x="4214191" y="3787695"/>
            <a:ext cx="557281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76B66B-4A4B-9E4D-BA06-22744C1F05E4}"/>
              </a:ext>
            </a:extLst>
          </p:cNvPr>
          <p:cNvSpPr/>
          <p:nvPr/>
        </p:nvSpPr>
        <p:spPr>
          <a:xfrm>
            <a:off x="4532241" y="4441136"/>
            <a:ext cx="525476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FABCD9-7A27-5D4C-825F-E3CC67F91D79}"/>
              </a:ext>
            </a:extLst>
          </p:cNvPr>
          <p:cNvSpPr/>
          <p:nvPr/>
        </p:nvSpPr>
        <p:spPr>
          <a:xfrm>
            <a:off x="4532242" y="5063382"/>
            <a:ext cx="5254761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8BE691-AF07-C248-841F-B952730487EB}"/>
              </a:ext>
            </a:extLst>
          </p:cNvPr>
          <p:cNvSpPr txBox="1"/>
          <p:nvPr/>
        </p:nvSpPr>
        <p:spPr>
          <a:xfrm>
            <a:off x="3564835" y="1978927"/>
            <a:ext cx="59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Bryce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Mazurowski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9CABD-C9D9-7946-98EB-68D6EF8BC808}"/>
              </a:ext>
            </a:extLst>
          </p:cNvPr>
          <p:cNvSpPr txBox="1"/>
          <p:nvPr/>
        </p:nvSpPr>
        <p:spPr>
          <a:xfrm>
            <a:off x="4214191" y="2646975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brycepm2@Illinois.edu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D2263-2E17-7A4A-9F1D-355F5F4EB651}"/>
              </a:ext>
            </a:extLst>
          </p:cNvPr>
          <p:cNvSpPr txBox="1"/>
          <p:nvPr/>
        </p:nvSpPr>
        <p:spPr>
          <a:xfrm>
            <a:off x="3571461" y="3275695"/>
            <a:ext cx="597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Prof. C. Armando Duarte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61992D-E1B3-574E-886B-20AB8536078A}"/>
              </a:ext>
            </a:extLst>
          </p:cNvPr>
          <p:cNvSpPr txBox="1"/>
          <p:nvPr/>
        </p:nvSpPr>
        <p:spPr>
          <a:xfrm>
            <a:off x="4214191" y="3906013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caduarte@Illinois.edu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CB6E95-77F8-4643-9D7A-2DA17EBE2A2C}"/>
              </a:ext>
            </a:extLst>
          </p:cNvPr>
          <p:cNvSpPr txBox="1"/>
          <p:nvPr/>
        </p:nvSpPr>
        <p:spPr>
          <a:xfrm>
            <a:off x="4532241" y="454994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Dr. Patrick O’Hara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65DF7-80A5-064B-BEB3-02016047B264}"/>
              </a:ext>
            </a:extLst>
          </p:cNvPr>
          <p:cNvSpPr txBox="1"/>
          <p:nvPr/>
        </p:nvSpPr>
        <p:spPr>
          <a:xfrm>
            <a:off x="4532241" y="517866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AFRL/RQHF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5FA753-72F4-754B-2475-1AE38943B798}"/>
              </a:ext>
            </a:extLst>
          </p:cNvPr>
          <p:cNvSpPr txBox="1"/>
          <p:nvPr/>
        </p:nvSpPr>
        <p:spPr>
          <a:xfrm>
            <a:off x="2916625" y="6039790"/>
            <a:ext cx="569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Distribution Statement A: Approved for public release; </a:t>
            </a: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Distribution is unlimited. PA</a:t>
            </a:r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>#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AFRL-2022-4599 </a:t>
            </a:r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A red and blue rectangle&#10;&#10;Description automatically generated with low confidence">
            <a:extLst>
              <a:ext uri="{FF2B5EF4-FFF2-40B4-BE49-F238E27FC236}">
                <a16:creationId xmlns:a16="http://schemas.microsoft.com/office/drawing/2014/main" id="{D0A731AA-7D4C-D58C-A71F-C0359864D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1377" y="6045573"/>
            <a:ext cx="526317" cy="7602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7DD91A-ECB7-BAB4-C74A-3D409B6FF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0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5A17-89BA-2A3D-81FC-06835CE2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1ABA0E-EFD0-1CFE-D0B8-8E354C0E1C68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323162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Conclusions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4090B-B17F-21E0-DE4E-687E83841FEF}"/>
              </a:ext>
            </a:extLst>
          </p:cNvPr>
          <p:cNvSpPr txBox="1"/>
          <p:nvPr/>
        </p:nvSpPr>
        <p:spPr>
          <a:xfrm>
            <a:off x="1507958" y="1251284"/>
            <a:ext cx="975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Model material heterogeneity in localized region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Accurate local measures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Accurate global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Define loading via local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Considerably more accurate than GL-FEM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representative than fully homogenized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43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9ABEB-3EDB-D4E0-FE93-D6650AEE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E24BB9-8250-B7B9-A94C-2F545B21570B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323162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Future 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9F8FA-7BE9-EC2E-4561-D573AA53E994}"/>
              </a:ext>
            </a:extLst>
          </p:cNvPr>
          <p:cNvSpPr txBox="1"/>
          <p:nvPr/>
        </p:nvSpPr>
        <p:spPr>
          <a:xfrm>
            <a:off x="1507958" y="1251284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Microstructure-informed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IGL-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GFEM</a:t>
            </a:r>
            <a:r>
              <a:rPr lang="en-US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composites</a:t>
            </a:r>
          </a:p>
        </p:txBody>
      </p:sp>
    </p:spTree>
    <p:extLst>
      <p:ext uri="{BB962C8B-B14F-4D97-AF65-F5344CB8AC3E}">
        <p14:creationId xmlns:p14="http://schemas.microsoft.com/office/powerpoint/2010/main" val="367471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BF2AD-9BBA-1129-FFD2-3C083A29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341EF4B-A038-0317-2394-79D81438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005" y="1631090"/>
            <a:ext cx="4346058" cy="2286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2EF1A84-4422-F110-655E-04624EE67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15645"/>
            <a:ext cx="2297976" cy="2286000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6CE0A324-81E4-CE2A-0DDA-A54B714E1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509" y="4083910"/>
            <a:ext cx="408214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0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FBF5-22C8-6B4B-9A2B-59B2607BC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59" y="840815"/>
            <a:ext cx="10515600" cy="4645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Pros</a:t>
            </a:r>
          </a:p>
          <a:p>
            <a:r>
              <a:rPr lang="en-US" dirty="0"/>
              <a:t>High strength-to-weight ratio</a:t>
            </a:r>
          </a:p>
          <a:p>
            <a:r>
              <a:rPr lang="en-US" dirty="0"/>
              <a:t>Temperature resistant</a:t>
            </a:r>
          </a:p>
          <a:p>
            <a:r>
              <a:rPr lang="en-US" dirty="0"/>
              <a:t>Stable mechanical properties</a:t>
            </a:r>
          </a:p>
          <a:p>
            <a:r>
              <a:rPr lang="en-US" dirty="0"/>
              <a:t>Ductile behavior</a:t>
            </a:r>
          </a:p>
          <a:p>
            <a:pPr marL="0" indent="0">
              <a:buNone/>
            </a:pPr>
            <a:r>
              <a:rPr lang="en-US" b="1" dirty="0"/>
              <a:t>Cons</a:t>
            </a:r>
          </a:p>
          <a:p>
            <a:r>
              <a:rPr lang="en-US" dirty="0"/>
              <a:t>Very heterogeneous material</a:t>
            </a:r>
          </a:p>
          <a:p>
            <a:r>
              <a:rPr lang="en-US" dirty="0"/>
              <a:t>Seeded with defects</a:t>
            </a:r>
          </a:p>
          <a:p>
            <a:r>
              <a:rPr lang="en-US" dirty="0"/>
              <a:t>No separation of length scales at hot spots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1D5D2D-00A7-59C6-3CAE-A2E33ED69E5F}"/>
              </a:ext>
            </a:extLst>
          </p:cNvPr>
          <p:cNvGrpSpPr/>
          <p:nvPr/>
        </p:nvGrpSpPr>
        <p:grpSpPr>
          <a:xfrm>
            <a:off x="6498745" y="821804"/>
            <a:ext cx="5457382" cy="5474733"/>
            <a:chOff x="6498745" y="821804"/>
            <a:chExt cx="5457382" cy="54747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C8FE330-C7D8-0CFA-9267-56510350E768}"/>
                </a:ext>
              </a:extLst>
            </p:cNvPr>
            <p:cNvGrpSpPr/>
            <p:nvPr/>
          </p:nvGrpSpPr>
          <p:grpSpPr>
            <a:xfrm>
              <a:off x="6498745" y="821804"/>
              <a:ext cx="5457382" cy="4272540"/>
              <a:chOff x="6703318" y="1195529"/>
              <a:chExt cx="5457382" cy="427254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70304C2-2E07-D734-DBF8-E23366AAF2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01613" y="4423794"/>
                <a:ext cx="2553999" cy="1044275"/>
              </a:xfrm>
              <a:prstGeom prst="rect">
                <a:avLst/>
              </a:prstGeom>
            </p:spPr>
          </p:pic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D0A1DF3D-B007-A85F-7C5E-09A2A35781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t="34365"/>
              <a:stretch/>
            </p:blipFill>
            <p:spPr>
              <a:xfrm>
                <a:off x="9794815" y="3549416"/>
                <a:ext cx="1893099" cy="68540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9590FBA-34C7-367A-2784-0A4CD0D6D885}"/>
                  </a:ext>
                </a:extLst>
              </p:cNvPr>
              <p:cNvSpPr/>
              <p:nvPr/>
            </p:nvSpPr>
            <p:spPr>
              <a:xfrm>
                <a:off x="10576749" y="4098996"/>
                <a:ext cx="426045" cy="49142"/>
              </a:xfrm>
              <a:prstGeom prst="rect">
                <a:avLst/>
              </a:prstGeom>
              <a:noFill/>
              <a:ln w="38100">
                <a:solidFill>
                  <a:srgbClr val="D700FF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0564B3A-2936-07F9-C4A2-A0B7E3D758A8}"/>
                  </a:ext>
                </a:extLst>
              </p:cNvPr>
              <p:cNvCxnSpPr>
                <a:cxnSpLocks/>
                <a:stCxn id="7" idx="2"/>
              </p:cNvCxnSpPr>
              <p:nvPr/>
            </p:nvCxnSpPr>
            <p:spPr>
              <a:xfrm flipH="1">
                <a:off x="10788147" y="4148139"/>
                <a:ext cx="1625" cy="324157"/>
              </a:xfrm>
              <a:prstGeom prst="straightConnector1">
                <a:avLst/>
              </a:prstGeom>
              <a:ln w="57150">
                <a:solidFill>
                  <a:srgbClr val="D700FF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73BE6EC-6886-43AB-C85A-BF777DA36E50}"/>
                  </a:ext>
                </a:extLst>
              </p:cNvPr>
              <p:cNvGrpSpPr/>
              <p:nvPr/>
            </p:nvGrpSpPr>
            <p:grpSpPr>
              <a:xfrm>
                <a:off x="6703318" y="1195529"/>
                <a:ext cx="5457382" cy="2292361"/>
                <a:chOff x="6690439" y="796283"/>
                <a:chExt cx="5457382" cy="2292361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D11D7593-0F84-0F68-508B-25FAA6C67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90439" y="796283"/>
                  <a:ext cx="5457382" cy="2292361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DB0ADD2-C193-2185-EC36-2410CBA29ACA}"/>
                    </a:ext>
                  </a:extLst>
                </p:cNvPr>
                <p:cNvSpPr/>
                <p:nvPr/>
              </p:nvSpPr>
              <p:spPr>
                <a:xfrm rot="1041844">
                  <a:off x="10014715" y="2212657"/>
                  <a:ext cx="640750" cy="204065"/>
                </a:xfrm>
                <a:prstGeom prst="rect">
                  <a:avLst/>
                </a:prstGeom>
                <a:noFill/>
                <a:ln w="57150">
                  <a:solidFill>
                    <a:srgbClr val="ED52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07A65CC-B8B4-2359-28CC-92DDB4CEACCC}"/>
                  </a:ext>
                </a:extLst>
              </p:cNvPr>
              <p:cNvCxnSpPr>
                <a:stCxn id="12" idx="2"/>
                <a:endCxn id="6" idx="0"/>
              </p:cNvCxnSpPr>
              <p:nvPr/>
            </p:nvCxnSpPr>
            <p:spPr>
              <a:xfrm>
                <a:off x="10317518" y="2811318"/>
                <a:ext cx="423847" cy="738098"/>
              </a:xfrm>
              <a:prstGeom prst="straightConnector1">
                <a:avLst/>
              </a:prstGeom>
              <a:ln w="38100">
                <a:solidFill>
                  <a:srgbClr val="ED523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37E255F-8C00-A2EB-0BD9-E16F48773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27189" y="5382137"/>
              <a:ext cx="1823421" cy="9144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FBDBBB-081A-B99B-8E86-9F3F3FD461C2}"/>
                </a:ext>
              </a:extLst>
            </p:cNvPr>
            <p:cNvSpPr/>
            <p:nvPr/>
          </p:nvSpPr>
          <p:spPr>
            <a:xfrm>
              <a:off x="10574039" y="4897000"/>
              <a:ext cx="320298" cy="67959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17FD61E-2E3F-C106-E22B-F2CFE304CD6E}"/>
                </a:ext>
              </a:extLst>
            </p:cNvPr>
            <p:cNvCxnSpPr>
              <a:cxnSpLocks/>
              <a:stCxn id="15" idx="2"/>
              <a:endCxn id="13" idx="0"/>
            </p:cNvCxnSpPr>
            <p:nvPr/>
          </p:nvCxnSpPr>
          <p:spPr>
            <a:xfrm>
              <a:off x="10734188" y="4964959"/>
              <a:ext cx="204712" cy="417178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3956DA2-BF14-DD5B-FA7D-9A7C3E222A1E}"/>
              </a:ext>
            </a:extLst>
          </p:cNvPr>
          <p:cNvSpPr txBox="1"/>
          <p:nvPr/>
        </p:nvSpPr>
        <p:spPr>
          <a:xfrm>
            <a:off x="457200" y="228600"/>
            <a:ext cx="8323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Ceramic Matrix Composites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AC62CE1-78E8-7572-ECD2-86D57CE2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2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CCDE98-3AC0-A02A-F8A5-D523CFA834A7}"/>
              </a:ext>
            </a:extLst>
          </p:cNvPr>
          <p:cNvSpPr txBox="1"/>
          <p:nvPr/>
        </p:nvSpPr>
        <p:spPr>
          <a:xfrm>
            <a:off x="232118" y="5633946"/>
            <a:ext cx="979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to incorporate heterogeneity into global structure behavior efficiently?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FDFF3A-9D1A-4100-2443-AF61D1ED4B6C}"/>
              </a:ext>
            </a:extLst>
          </p:cNvPr>
          <p:cNvSpPr txBox="1"/>
          <p:nvPr/>
        </p:nvSpPr>
        <p:spPr>
          <a:xfrm>
            <a:off x="6423953" y="506769"/>
            <a:ext cx="437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Valkyrie – Boeing hypersonic concept vehicle</a:t>
            </a:r>
          </a:p>
        </p:txBody>
      </p:sp>
    </p:spTree>
    <p:extLst>
      <p:ext uri="{BB962C8B-B14F-4D97-AF65-F5344CB8AC3E}">
        <p14:creationId xmlns:p14="http://schemas.microsoft.com/office/powerpoint/2010/main" val="212116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BF82-5807-3E38-2567-E8ADD7CF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515600" cy="58521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  <a:ea typeface="Georgia" charset="0"/>
                <a:cs typeface="Arial" panose="020B0604020202020204" pitchFamily="34" charset="0"/>
              </a:rPr>
              <a:t>Generalized FEM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8FC46-2DFA-9C17-5EDB-78D8710EC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0966"/>
            <a:ext cx="10515600" cy="3582751"/>
          </a:xfrm>
        </p:spPr>
        <p:txBody>
          <a:bodyPr>
            <a:normAutofit/>
          </a:bodyPr>
          <a:lstStyle/>
          <a:p>
            <a:r>
              <a:rPr lang="en-US" dirty="0"/>
              <a:t>Augment standard FEM space with </a:t>
            </a:r>
            <a:r>
              <a:rPr lang="en-US" i="1" dirty="0"/>
              <a:t>enrichment functions</a:t>
            </a:r>
          </a:p>
          <a:p>
            <a:r>
              <a:rPr lang="en-US" dirty="0"/>
              <a:t>Introduce solution features directly to approximation space</a:t>
            </a:r>
          </a:p>
          <a:p>
            <a:r>
              <a:rPr lang="en-US" dirty="0"/>
              <a:t>Remove meshing restrictions</a:t>
            </a:r>
          </a:p>
          <a:p>
            <a:r>
              <a:rPr lang="en-US" dirty="0"/>
              <a:t>GFEM Applications</a:t>
            </a:r>
          </a:p>
          <a:p>
            <a:pPr marL="742950" lvl="1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Fracture Mechanics</a:t>
            </a:r>
          </a:p>
          <a:p>
            <a:pPr marL="742950" lvl="1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Material discontinuities</a:t>
            </a:r>
          </a:p>
          <a:p>
            <a:pPr marL="742950" lvl="1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  <a:p>
            <a:pPr marL="742950" lvl="1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Porous media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6D9B-CF64-73AE-0308-437DDC06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401F8-9670-D481-402C-ABD87B06C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1046969"/>
            <a:ext cx="6197600" cy="11049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BE8230C-F4C9-8958-7EAD-7012F5896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2" r="48059"/>
          <a:stretch/>
        </p:blipFill>
        <p:spPr>
          <a:xfrm>
            <a:off x="6474463" y="3595964"/>
            <a:ext cx="2689910" cy="293546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C7290DE-5EC2-69CF-9403-939B7B5E477C}"/>
              </a:ext>
            </a:extLst>
          </p:cNvPr>
          <p:cNvGrpSpPr/>
          <p:nvPr/>
        </p:nvGrpSpPr>
        <p:grpSpPr>
          <a:xfrm>
            <a:off x="9164373" y="3662438"/>
            <a:ext cx="2980609" cy="2802517"/>
            <a:chOff x="6932241" y="1995318"/>
            <a:chExt cx="4475181" cy="4731093"/>
          </a:xfrm>
        </p:grpSpPr>
        <p:pic>
          <p:nvPicPr>
            <p:cNvPr id="8" name="Picture 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F61930E-058A-0B11-ECF6-543A91F4E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240" r="47054"/>
            <a:stretch/>
          </p:blipFill>
          <p:spPr>
            <a:xfrm>
              <a:off x="6932241" y="1995318"/>
              <a:ext cx="4475181" cy="473109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6DD74E-6B5E-1B65-7A2A-250472049130}"/>
                </a:ext>
              </a:extLst>
            </p:cNvPr>
            <p:cNvSpPr/>
            <p:nvPr/>
          </p:nvSpPr>
          <p:spPr>
            <a:xfrm>
              <a:off x="9367097" y="4124475"/>
              <a:ext cx="45719" cy="324758"/>
            </a:xfrm>
            <a:prstGeom prst="rect">
              <a:avLst/>
            </a:prstGeom>
            <a:solidFill>
              <a:srgbClr val="3F52A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911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28EE-E2FB-75C5-C728-DB90DC54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56" y="228600"/>
            <a:ext cx="10515600" cy="59436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Proposed </a:t>
            </a:r>
            <a:r>
              <a:rPr lang="en-US" dirty="0" err="1">
                <a:latin typeface="+mn-lt"/>
              </a:rPr>
              <a:t>GFEM</a:t>
            </a:r>
            <a:r>
              <a:rPr lang="en-US" baseline="30000" dirty="0" err="1">
                <a:latin typeface="+mn-lt"/>
              </a:rPr>
              <a:t>gl</a:t>
            </a:r>
            <a:endParaRPr lang="en-US" baseline="30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FB5F4-0C9A-4E07-99C9-9ECD070B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FBB7E-96FA-1023-5E64-4A70CB3D4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" y="1099681"/>
            <a:ext cx="8229600" cy="3734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156B74-4470-43DA-1F36-D2CD531A4A7C}"/>
              </a:ext>
            </a:extLst>
          </p:cNvPr>
          <p:cNvSpPr txBox="1"/>
          <p:nvPr/>
        </p:nvSpPr>
        <p:spPr>
          <a:xfrm>
            <a:off x="7872548" y="1195886"/>
            <a:ext cx="43194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Global: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Coarse solid mesh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Homogenized material</a:t>
            </a:r>
          </a:p>
          <a:p>
            <a:r>
              <a:rPr lang="en-US" sz="2400" dirty="0"/>
              <a:t>Local: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Fine solid mesh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Heterogeneous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Microstructure-informed damage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err="1"/>
              <a:t>GFEM</a:t>
            </a:r>
            <a:r>
              <a:rPr lang="en-US" baseline="30000" dirty="0" err="1"/>
              <a:t>gl</a:t>
            </a:r>
            <a:r>
              <a:rPr lang="en-US" dirty="0"/>
              <a:t> establishes two-way communication between the global and local scale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3DFDC-1A24-7CC1-96FC-439E0EEA855F}"/>
              </a:ext>
            </a:extLst>
          </p:cNvPr>
          <p:cNvSpPr txBox="1"/>
          <p:nvPr/>
        </p:nvSpPr>
        <p:spPr>
          <a:xfrm>
            <a:off x="616131" y="5661004"/>
            <a:ext cx="109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Material heterogeneity and nonlinearity incorporated only at localized hot spots</a:t>
            </a:r>
          </a:p>
        </p:txBody>
      </p:sp>
    </p:spTree>
    <p:extLst>
      <p:ext uri="{BB962C8B-B14F-4D97-AF65-F5344CB8AC3E}">
        <p14:creationId xmlns:p14="http://schemas.microsoft.com/office/powerpoint/2010/main" val="356064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6003-B982-7260-3270-93A34E56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515600" cy="585216"/>
          </a:xfrm>
        </p:spPr>
        <p:txBody>
          <a:bodyPr/>
          <a:lstStyle/>
          <a:p>
            <a:r>
              <a:rPr lang="en-US" dirty="0"/>
              <a:t>Example Problem Geometry - Plate With a Hole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2D39D-711E-E8CA-1574-C072E6C7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0E9EA-2CCE-33AE-CC0D-93EE5EDDC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87" y="985211"/>
            <a:ext cx="5486400" cy="3123759"/>
          </a:xfrm>
          <a:prstGeom prst="rect">
            <a:avLst/>
          </a:prstGeom>
        </p:spPr>
      </p:pic>
      <p:pic>
        <p:nvPicPr>
          <p:cNvPr id="6" name="Picture 5" descr="A picture containing crossword puzzle&#10;&#10;Description automatically generated">
            <a:extLst>
              <a:ext uri="{FF2B5EF4-FFF2-40B4-BE49-F238E27FC236}">
                <a16:creationId xmlns:a16="http://schemas.microsoft.com/office/drawing/2014/main" id="{CCE5CF1E-A1D4-54E9-AE81-0F9278727A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4" y="4395153"/>
            <a:ext cx="3657600" cy="1638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52F3E-2FA4-5DE2-26FF-3F2F33270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678" y="4395153"/>
            <a:ext cx="3657600" cy="1638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3E74ED-F27B-0A44-3A1E-CB93546930B2}"/>
              </a:ext>
            </a:extLst>
          </p:cNvPr>
          <p:cNvSpPr txBox="1"/>
          <p:nvPr/>
        </p:nvSpPr>
        <p:spPr>
          <a:xfrm>
            <a:off x="942704" y="4087413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 Mesh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5486F-5FE4-769E-7D13-385C86E17606}"/>
              </a:ext>
            </a:extLst>
          </p:cNvPr>
          <p:cNvSpPr txBox="1"/>
          <p:nvPr/>
        </p:nvSpPr>
        <p:spPr>
          <a:xfrm>
            <a:off x="4690791" y="4087413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GFEM</a:t>
            </a:r>
            <a:r>
              <a:rPr lang="en-US" baseline="30000" dirty="0" err="1"/>
              <a:t>gl</a:t>
            </a:r>
            <a:r>
              <a:rPr lang="en-US" dirty="0"/>
              <a:t> Global Mesh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0F97A7-981A-654F-82EF-4EC80ED29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974" y="985211"/>
            <a:ext cx="5944362" cy="2916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C5A83D-9D3A-4945-7F9A-261A95F5C680}"/>
              </a:ext>
            </a:extLst>
          </p:cNvPr>
          <p:cNvSpPr txBox="1"/>
          <p:nvPr/>
        </p:nvSpPr>
        <p:spPr>
          <a:xfrm>
            <a:off x="280087" y="6027003"/>
            <a:ext cx="6630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Goal: Recover same fidelity in local region as fine reference mesh using coarse global mesh </a:t>
            </a:r>
          </a:p>
        </p:txBody>
      </p:sp>
    </p:spTree>
    <p:extLst>
      <p:ext uri="{BB962C8B-B14F-4D97-AF65-F5344CB8AC3E}">
        <p14:creationId xmlns:p14="http://schemas.microsoft.com/office/powerpoint/2010/main" val="357020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2325-7478-261D-8A99-9E7288D2D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515600" cy="585216"/>
          </a:xfrm>
        </p:spPr>
        <p:txBody>
          <a:bodyPr/>
          <a:lstStyle/>
          <a:p>
            <a:r>
              <a:rPr lang="en-US" dirty="0"/>
              <a:t>Plate With a Hole Under Tension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BA586-6D67-8F13-6C3D-656DAC8B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6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6FA08E-4BF6-79E9-5C75-05CFFA962114}"/>
              </a:ext>
            </a:extLst>
          </p:cNvPr>
          <p:cNvGrpSpPr/>
          <p:nvPr/>
        </p:nvGrpSpPr>
        <p:grpSpPr>
          <a:xfrm>
            <a:off x="400403" y="933166"/>
            <a:ext cx="4567197" cy="3520090"/>
            <a:chOff x="673385" y="1490106"/>
            <a:chExt cx="4567197" cy="35200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C35FE8-3C0B-C2E3-361D-B64AD51C8D3E}"/>
                </a:ext>
              </a:extLst>
            </p:cNvPr>
            <p:cNvGrpSpPr/>
            <p:nvPr/>
          </p:nvGrpSpPr>
          <p:grpSpPr>
            <a:xfrm>
              <a:off x="673385" y="1490106"/>
              <a:ext cx="4567197" cy="3520090"/>
              <a:chOff x="786062" y="1269761"/>
              <a:chExt cx="4567197" cy="352009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757C4FF-6B8D-DBDA-423C-76868C0C5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6062" y="1269761"/>
                <a:ext cx="4567197" cy="3053572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3C7FD1F-DFCF-1346-D09A-AA51F5BE9848}"/>
                  </a:ext>
                </a:extLst>
              </p:cNvPr>
              <p:cNvSpPr/>
              <p:nvPr/>
            </p:nvSpPr>
            <p:spPr>
              <a:xfrm>
                <a:off x="2011624" y="2117512"/>
                <a:ext cx="1517858" cy="1392857"/>
              </a:xfrm>
              <a:prstGeom prst="rect">
                <a:avLst/>
              </a:prstGeom>
              <a:solidFill>
                <a:srgbClr val="888888">
                  <a:alpha val="50196"/>
                </a:srgbClr>
              </a:solidFill>
              <a:ln w="25400" cap="flat" cmpd="sng" algn="ctr">
                <a:solidFill>
                  <a:srgbClr val="131F3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31F33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689A2DA-48F4-4F50-657B-0F4451F40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rgbClr val="888888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5259" y="4323333"/>
                <a:ext cx="452381" cy="466518"/>
              </a:xfrm>
              <a:prstGeom prst="rect">
                <a:avLst/>
              </a:prstGeom>
            </p:spPr>
          </p:pic>
          <p:cxnSp>
            <p:nvCxnSpPr>
              <p:cNvPr id="22" name="Curved Connector 21">
                <a:extLst>
                  <a:ext uri="{FF2B5EF4-FFF2-40B4-BE49-F238E27FC236}">
                    <a16:creationId xmlns:a16="http://schemas.microsoft.com/office/drawing/2014/main" id="{F6F6037E-CAC1-6417-2A95-FAC0AF7FC75F}"/>
                  </a:ext>
                </a:extLst>
              </p:cNvPr>
              <p:cNvCxnSpPr>
                <a:cxnSpLocks/>
                <a:stCxn id="21" idx="3"/>
                <a:endCxn id="20" idx="2"/>
              </p:cNvCxnSpPr>
              <p:nvPr/>
            </p:nvCxnSpPr>
            <p:spPr>
              <a:xfrm flipV="1">
                <a:off x="1577640" y="3510369"/>
                <a:ext cx="1192913" cy="1046223"/>
              </a:xfrm>
              <a:prstGeom prst="curvedConnector2">
                <a:avLst/>
              </a:prstGeom>
              <a:noFill/>
              <a:ln w="25400" cap="flat" cmpd="sng" algn="ctr">
                <a:solidFill>
                  <a:srgbClr val="888888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FFED2C-A1D4-FD32-030A-FC11ACA9185B}"/>
                </a:ext>
              </a:extLst>
            </p:cNvPr>
            <p:cNvGrpSpPr/>
            <p:nvPr/>
          </p:nvGrpSpPr>
          <p:grpSpPr>
            <a:xfrm>
              <a:off x="2564938" y="2615234"/>
              <a:ext cx="582362" cy="859995"/>
              <a:chOff x="2564938" y="2615234"/>
              <a:chExt cx="582362" cy="85999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E44FCBF-B325-87BE-812A-6EFE714CF5B0}"/>
                  </a:ext>
                </a:extLst>
              </p:cNvPr>
              <p:cNvGrpSpPr/>
              <p:nvPr/>
            </p:nvGrpSpPr>
            <p:grpSpPr>
              <a:xfrm>
                <a:off x="2564938" y="2759468"/>
                <a:ext cx="406862" cy="715761"/>
                <a:chOff x="2564938" y="2759468"/>
                <a:chExt cx="406862" cy="715761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3F75DF25-6204-4E81-6DDD-CE7EA9F084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57876" y="3015343"/>
                  <a:ext cx="313924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39A5134B-694E-0A0E-F4E0-5C78073594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57876" y="2759468"/>
                  <a:ext cx="152400" cy="255875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Arc 17">
                  <a:extLst>
                    <a:ext uri="{FF2B5EF4-FFF2-40B4-BE49-F238E27FC236}">
                      <a16:creationId xmlns:a16="http://schemas.microsoft.com/office/drawing/2014/main" id="{7B2A55FB-4BB1-2A0E-085A-2542EBC24D71}"/>
                    </a:ext>
                  </a:extLst>
                </p:cNvPr>
                <p:cNvSpPr/>
                <p:nvPr/>
              </p:nvSpPr>
              <p:spPr>
                <a:xfrm>
                  <a:off x="2564938" y="2848520"/>
                  <a:ext cx="338275" cy="626709"/>
                </a:xfrm>
                <a:prstGeom prst="arc">
                  <a:avLst>
                    <a:gd name="adj1" fmla="val 16200000"/>
                    <a:gd name="adj2" fmla="val 19067556"/>
                  </a:avLst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03065C9B-D602-091D-B838-4E3A38EEDC47}"/>
                      </a:ext>
                    </a:extLst>
                  </p:cNvPr>
                  <p:cNvSpPr txBox="1"/>
                  <p:nvPr/>
                </p:nvSpPr>
                <p:spPr>
                  <a:xfrm>
                    <a:off x="2796299" y="2615234"/>
                    <a:ext cx="3510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B2D62C7-98EF-F9B5-0CDE-9A867AAEA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6299" y="2615234"/>
                    <a:ext cx="351001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9566D56-6C2D-1131-D8D9-58DAA8C036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94" y="4800459"/>
            <a:ext cx="3200400" cy="18669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FB8A278-A584-2AC1-A35F-DA7117C47FE3}"/>
              </a:ext>
            </a:extLst>
          </p:cNvPr>
          <p:cNvGrpSpPr>
            <a:grpSpLocks noChangeAspect="1"/>
          </p:cNvGrpSpPr>
          <p:nvPr/>
        </p:nvGrpSpPr>
        <p:grpSpPr>
          <a:xfrm>
            <a:off x="5243064" y="1620378"/>
            <a:ext cx="1828800" cy="838025"/>
            <a:chOff x="5175338" y="1070527"/>
            <a:chExt cx="4451724" cy="193653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FA93BF-3B84-1C30-34E1-B28EC9EC8023}"/>
                </a:ext>
              </a:extLst>
            </p:cNvPr>
            <p:cNvGrpSpPr/>
            <p:nvPr/>
          </p:nvGrpSpPr>
          <p:grpSpPr>
            <a:xfrm>
              <a:off x="5175340" y="1070527"/>
              <a:ext cx="4451722" cy="1735105"/>
              <a:chOff x="4979101" y="1123854"/>
              <a:chExt cx="4451722" cy="173510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54D1A7A-76ED-1C05-2482-AD7B9B0C3C34}"/>
                  </a:ext>
                </a:extLst>
              </p:cNvPr>
              <p:cNvGrpSpPr/>
              <p:nvPr/>
            </p:nvGrpSpPr>
            <p:grpSpPr>
              <a:xfrm>
                <a:off x="4979101" y="1123854"/>
                <a:ext cx="4451722" cy="1735105"/>
                <a:chOff x="2876764" y="1685365"/>
                <a:chExt cx="5724574" cy="2598959"/>
              </a:xfrm>
            </p:grpSpPr>
            <p:sp>
              <p:nvSpPr>
                <p:cNvPr id="41" name="Cube 40">
                  <a:extLst>
                    <a:ext uri="{FF2B5EF4-FFF2-40B4-BE49-F238E27FC236}">
                      <a16:creationId xmlns:a16="http://schemas.microsoft.com/office/drawing/2014/main" id="{60CF2E53-9FE3-C934-11AC-C12575C3542E}"/>
                    </a:ext>
                  </a:extLst>
                </p:cNvPr>
                <p:cNvSpPr/>
                <p:nvPr/>
              </p:nvSpPr>
              <p:spPr>
                <a:xfrm>
                  <a:off x="2876764" y="1993187"/>
                  <a:ext cx="5722705" cy="2291137"/>
                </a:xfrm>
                <a:prstGeom prst="cube">
                  <a:avLst>
                    <a:gd name="adj" fmla="val 95393"/>
                  </a:avLst>
                </a:prstGeom>
                <a:solidFill>
                  <a:srgbClr val="FF9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Cube 41">
                  <a:extLst>
                    <a:ext uri="{FF2B5EF4-FFF2-40B4-BE49-F238E27FC236}">
                      <a16:creationId xmlns:a16="http://schemas.microsoft.com/office/drawing/2014/main" id="{864D6359-73D8-8D07-BF2F-2177FD824771}"/>
                    </a:ext>
                  </a:extLst>
                </p:cNvPr>
                <p:cNvSpPr/>
                <p:nvPr/>
              </p:nvSpPr>
              <p:spPr>
                <a:xfrm>
                  <a:off x="2876764" y="1889124"/>
                  <a:ext cx="5722705" cy="2291137"/>
                </a:xfrm>
                <a:prstGeom prst="cube">
                  <a:avLst>
                    <a:gd name="adj" fmla="val 95393"/>
                  </a:avLst>
                </a:prstGeom>
                <a:solidFill>
                  <a:srgbClr val="04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Cube 42">
                  <a:extLst>
                    <a:ext uri="{FF2B5EF4-FFF2-40B4-BE49-F238E27FC236}">
                      <a16:creationId xmlns:a16="http://schemas.microsoft.com/office/drawing/2014/main" id="{FBF78F8F-4BE6-62D0-5C3C-15944A6B5650}"/>
                    </a:ext>
                  </a:extLst>
                </p:cNvPr>
                <p:cNvSpPr/>
                <p:nvPr/>
              </p:nvSpPr>
              <p:spPr>
                <a:xfrm>
                  <a:off x="2876764" y="1782680"/>
                  <a:ext cx="5722705" cy="2291137"/>
                </a:xfrm>
                <a:prstGeom prst="cube">
                  <a:avLst>
                    <a:gd name="adj" fmla="val 95393"/>
                  </a:avLst>
                </a:prstGeom>
                <a:solidFill>
                  <a:srgbClr val="04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Cube 43">
                  <a:extLst>
                    <a:ext uri="{FF2B5EF4-FFF2-40B4-BE49-F238E27FC236}">
                      <a16:creationId xmlns:a16="http://schemas.microsoft.com/office/drawing/2014/main" id="{B9CEA528-7871-0DB4-3D3A-5E964EA53E5B}"/>
                    </a:ext>
                  </a:extLst>
                </p:cNvPr>
                <p:cNvSpPr/>
                <p:nvPr/>
              </p:nvSpPr>
              <p:spPr>
                <a:xfrm>
                  <a:off x="2878633" y="1685365"/>
                  <a:ext cx="5722705" cy="2291137"/>
                </a:xfrm>
                <a:prstGeom prst="cube">
                  <a:avLst>
                    <a:gd name="adj" fmla="val 95393"/>
                  </a:avLst>
                </a:prstGeom>
                <a:solidFill>
                  <a:srgbClr val="FF9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9" name="Can 38">
                <a:extLst>
                  <a:ext uri="{FF2B5EF4-FFF2-40B4-BE49-F238E27FC236}">
                    <a16:creationId xmlns:a16="http://schemas.microsoft.com/office/drawing/2014/main" id="{41F25347-825C-02C0-0A8C-2400ADBCF02A}"/>
                  </a:ext>
                </a:extLst>
              </p:cNvPr>
              <p:cNvSpPr/>
              <p:nvPr/>
            </p:nvSpPr>
            <p:spPr>
              <a:xfrm>
                <a:off x="6701040" y="1565369"/>
                <a:ext cx="1021481" cy="646567"/>
              </a:xfrm>
              <a:prstGeom prst="can">
                <a:avLst>
                  <a:gd name="adj" fmla="val 50000"/>
                </a:avLst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F08D4A6-1C4C-0D38-759C-21BFA04534E2}"/>
                  </a:ext>
                </a:extLst>
              </p:cNvPr>
              <p:cNvSpPr/>
              <p:nvPr/>
            </p:nvSpPr>
            <p:spPr>
              <a:xfrm>
                <a:off x="6699587" y="1565370"/>
                <a:ext cx="1022934" cy="320580"/>
              </a:xfrm>
              <a:prstGeom prst="ellipse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6114A4-E752-8745-859A-05B7A1439889}"/>
                </a:ext>
              </a:extLst>
            </p:cNvPr>
            <p:cNvCxnSpPr>
              <a:cxnSpLocks/>
              <a:stCxn id="44" idx="1"/>
            </p:cNvCxnSpPr>
            <p:nvPr/>
          </p:nvCxnSpPr>
          <p:spPr>
            <a:xfrm flipV="1">
              <a:off x="6672363" y="1842577"/>
              <a:ext cx="624118" cy="68707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410AF72-B8C7-7007-3066-FDECF7A5E9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2363" y="2168563"/>
              <a:ext cx="624118" cy="67448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AC1E17-D3E1-2F68-3DD2-B3AF8105FA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2363" y="2523003"/>
              <a:ext cx="0" cy="27432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4C367EC-8A1E-A31E-B3C2-247930BB47C5}"/>
                </a:ext>
              </a:extLst>
            </p:cNvPr>
            <p:cNvCxnSpPr>
              <a:cxnSpLocks/>
            </p:cNvCxnSpPr>
            <p:nvPr/>
          </p:nvCxnSpPr>
          <p:spPr>
            <a:xfrm>
              <a:off x="7296118" y="1851329"/>
              <a:ext cx="727" cy="3259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5BCE90F-0733-1DD7-EA3D-574B4A942111}"/>
                </a:ext>
              </a:extLst>
            </p:cNvPr>
            <p:cNvCxnSpPr>
              <a:cxnSpLocks/>
            </p:cNvCxnSpPr>
            <p:nvPr/>
          </p:nvCxnSpPr>
          <p:spPr>
            <a:xfrm>
              <a:off x="7407293" y="2072239"/>
              <a:ext cx="616447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8F4DF44-712D-DDA7-E657-C90B59D298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4787" y="2084421"/>
              <a:ext cx="611039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D8E1E46-EBA0-17F9-3212-EAC34F06EE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5338" y="2800692"/>
              <a:ext cx="798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8377C95-F927-0101-E0CE-AE39EDDD00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75340" y="1929477"/>
              <a:ext cx="3265" cy="8934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6498BB9-7728-5832-3A2F-BBB126A67B5E}"/>
                    </a:ext>
                  </a:extLst>
                </p:cNvPr>
                <p:cNvSpPr txBox="1"/>
                <p:nvPr/>
              </p:nvSpPr>
              <p:spPr>
                <a:xfrm>
                  <a:off x="5929016" y="2730064"/>
                  <a:ext cx="2761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209EAD9-6CBF-FFD7-A4FB-DEA2C2BEDE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9016" y="2730064"/>
                  <a:ext cx="276102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38462" r="-69231" b="-8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80E8551-5CFC-DE49-8259-A56E964E93DD}"/>
                    </a:ext>
                  </a:extLst>
                </p:cNvPr>
                <p:cNvSpPr txBox="1"/>
                <p:nvPr/>
              </p:nvSpPr>
              <p:spPr>
                <a:xfrm>
                  <a:off x="5188975" y="1341235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E9E86FA-4F37-96D9-69D4-CF40716FF0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975" y="1341235"/>
                  <a:ext cx="281424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8462" r="-69231" b="-8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6D6AA0E-4E0E-09DE-3899-BD5F284AD2DF}"/>
              </a:ext>
            </a:extLst>
          </p:cNvPr>
          <p:cNvGrpSpPr>
            <a:grpSpLocks noChangeAspect="1"/>
          </p:cNvGrpSpPr>
          <p:nvPr/>
        </p:nvGrpSpPr>
        <p:grpSpPr>
          <a:xfrm>
            <a:off x="7580433" y="32576"/>
            <a:ext cx="4572000" cy="2213113"/>
            <a:chOff x="6096000" y="1121396"/>
            <a:chExt cx="5669280" cy="274426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FD6EEF3-5FA8-08DE-2A84-DE4EFFCEC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96000" y="1121396"/>
              <a:ext cx="5669280" cy="27442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5DBD10B-B5A2-DF85-0436-181740FA03AD}"/>
                    </a:ext>
                  </a:extLst>
                </p:cNvPr>
                <p:cNvSpPr txBox="1"/>
                <p:nvPr/>
              </p:nvSpPr>
              <p:spPr>
                <a:xfrm>
                  <a:off x="8453083" y="1781741"/>
                  <a:ext cx="1659591" cy="9159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 defTabSz="457200"/>
                  <a:r>
                    <a:rPr lang="en-US" sz="2000" dirty="0">
                      <a:solidFill>
                        <a:srgbClr val="888888"/>
                      </a:solidFill>
                      <a:latin typeface="Georgia"/>
                      <a:ea typeface="Cambria Math" panose="02040503050406030204" pitchFamily="18" charset="0"/>
                    </a:rPr>
                    <a:t>CMC</a:t>
                  </a:r>
                </a:p>
                <a:p>
                  <a:pPr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88888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i="1" smtClean="0">
                            <a:solidFill>
                              <a:srgbClr val="88888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88888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88888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88888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888888"/>
                    </a:solidFill>
                    <a:latin typeface="Georgia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5DBD10B-B5A2-DF85-0436-181740FA03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3083" y="1781741"/>
                  <a:ext cx="1659591" cy="915943"/>
                </a:xfrm>
                <a:prstGeom prst="rect">
                  <a:avLst/>
                </a:prstGeom>
                <a:blipFill>
                  <a:blip r:embed="rId15"/>
                  <a:stretch>
                    <a:fillRect l="-5607" t="-10169"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3FC69FF-42B1-6142-7195-891CDA54A2C7}"/>
              </a:ext>
            </a:extLst>
          </p:cNvPr>
          <p:cNvGrpSpPr>
            <a:grpSpLocks noChangeAspect="1"/>
          </p:cNvGrpSpPr>
          <p:nvPr/>
        </p:nvGrpSpPr>
        <p:grpSpPr>
          <a:xfrm>
            <a:off x="7580433" y="4552313"/>
            <a:ext cx="4572000" cy="2137274"/>
            <a:chOff x="119063" y="4035551"/>
            <a:chExt cx="5669280" cy="274426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12C7C33-F131-649E-AC55-D0B56C0AE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9063" y="4035551"/>
              <a:ext cx="5669280" cy="27442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6FA9CB5-50F3-8453-10C1-45E0A4F7ED5A}"/>
                    </a:ext>
                  </a:extLst>
                </p:cNvPr>
                <p:cNvSpPr txBox="1"/>
                <p:nvPr/>
              </p:nvSpPr>
              <p:spPr>
                <a:xfrm>
                  <a:off x="843150" y="4831844"/>
                  <a:ext cx="2243982" cy="738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 defTabSz="457200"/>
                  <a:r>
                    <a:rPr lang="en-US" sz="2000" dirty="0">
                      <a:solidFill>
                        <a:srgbClr val="888888"/>
                      </a:solidFill>
                      <a:latin typeface="Georgia"/>
                      <a:ea typeface="Cambria Math" panose="02040503050406030204" pitchFamily="18" charset="0"/>
                    </a:rPr>
                    <a:t>Fiber Comp.</a:t>
                  </a:r>
                </a:p>
                <a:p>
                  <a:pPr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88888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i="1" smtClean="0">
                            <a:solidFill>
                              <a:srgbClr val="88888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88888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88888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126.6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88888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888888"/>
                    </a:solidFill>
                    <a:latin typeface="Georgia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6FA9CB5-50F3-8453-10C1-45E0A4F7ED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150" y="4831844"/>
                  <a:ext cx="2243982" cy="738663"/>
                </a:xfrm>
                <a:prstGeom prst="rect">
                  <a:avLst/>
                </a:prstGeom>
                <a:blipFill>
                  <a:blip r:embed="rId17"/>
                  <a:stretch>
                    <a:fillRect l="-4167" t="-1304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7724134-BF7F-EE48-CFEA-A50D3E8FE6D8}"/>
              </a:ext>
            </a:extLst>
          </p:cNvPr>
          <p:cNvGrpSpPr>
            <a:grpSpLocks noChangeAspect="1"/>
          </p:cNvGrpSpPr>
          <p:nvPr/>
        </p:nvGrpSpPr>
        <p:grpSpPr>
          <a:xfrm>
            <a:off x="7580433" y="2322443"/>
            <a:ext cx="4572000" cy="2213113"/>
            <a:chOff x="6100221" y="4035551"/>
            <a:chExt cx="5669280" cy="274426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B2ECA63-00CE-CB01-8CEC-F2705E2D5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100221" y="4035551"/>
              <a:ext cx="5669280" cy="27442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86AAED2-606A-73CB-A56C-642AB84B5ED6}"/>
                    </a:ext>
                  </a:extLst>
                </p:cNvPr>
                <p:cNvSpPr txBox="1"/>
                <p:nvPr/>
              </p:nvSpPr>
              <p:spPr>
                <a:xfrm>
                  <a:off x="9302776" y="4785028"/>
                  <a:ext cx="1997502" cy="9159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 defTabSz="457200"/>
                  <a:r>
                    <a:rPr lang="en-US" sz="2000" dirty="0">
                      <a:solidFill>
                        <a:srgbClr val="888888"/>
                      </a:solidFill>
                      <a:latin typeface="Georgia"/>
                      <a:ea typeface="Cambria Math" panose="02040503050406030204" pitchFamily="18" charset="0"/>
                    </a:rPr>
                    <a:t>Fiber Comp.</a:t>
                  </a:r>
                </a:p>
                <a:p>
                  <a:pPr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88888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i="1" smtClean="0">
                            <a:solidFill>
                              <a:srgbClr val="88888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88888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88888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53.4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88888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888888"/>
                    </a:solidFill>
                    <a:latin typeface="Georgia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86AAED2-606A-73CB-A56C-642AB84B5E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2776" y="4785028"/>
                  <a:ext cx="1997502" cy="915943"/>
                </a:xfrm>
                <a:prstGeom prst="rect">
                  <a:avLst/>
                </a:prstGeom>
                <a:blipFill>
                  <a:blip r:embed="rId19"/>
                  <a:stretch>
                    <a:fillRect l="-4724" t="-10169" r="-3150"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45CBF49-F9F7-98B2-0544-801F5F2D54CC}"/>
              </a:ext>
            </a:extLst>
          </p:cNvPr>
          <p:cNvSpPr txBox="1"/>
          <p:nvPr/>
        </p:nvSpPr>
        <p:spPr>
          <a:xfrm>
            <a:off x="4055992" y="5133744"/>
            <a:ext cx="3975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GFEM</a:t>
            </a:r>
            <a:r>
              <a:rPr lang="en-US" sz="2400" b="1" baseline="30000" dirty="0" err="1"/>
              <a:t>gl</a:t>
            </a:r>
            <a:r>
              <a:rPr lang="en-US" sz="2400" b="1" baseline="30000" dirty="0"/>
              <a:t> </a:t>
            </a:r>
            <a:r>
              <a:rPr lang="en-US" sz="2400" b="1" dirty="0"/>
              <a:t>recovers local measures accurately</a:t>
            </a:r>
          </a:p>
          <a:p>
            <a:r>
              <a:rPr lang="en-US" sz="2400" b="1" dirty="0" err="1"/>
              <a:t>Submodeling</a:t>
            </a:r>
            <a:r>
              <a:rPr lang="en-US" sz="2400" b="1" dirty="0"/>
              <a:t> does not</a:t>
            </a:r>
            <a:endParaRPr lang="en-US" sz="2400" b="1" baseline="30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7335B40-61F0-B663-A756-8D77B4E102E8}"/>
              </a:ext>
            </a:extLst>
          </p:cNvPr>
          <p:cNvSpPr txBox="1"/>
          <p:nvPr/>
        </p:nvSpPr>
        <p:spPr>
          <a:xfrm>
            <a:off x="1454169" y="4399204"/>
            <a:ext cx="168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failure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F410E-F993-8750-E8DF-A2E0C4844EBD}"/>
              </a:ext>
            </a:extLst>
          </p:cNvPr>
          <p:cNvSpPr txBox="1"/>
          <p:nvPr/>
        </p:nvSpPr>
        <p:spPr>
          <a:xfrm>
            <a:off x="4526994" y="888066"/>
            <a:ext cx="312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Plots of stress concentration through-the-thickness</a:t>
            </a:r>
          </a:p>
        </p:txBody>
      </p:sp>
    </p:spTree>
    <p:extLst>
      <p:ext uri="{BB962C8B-B14F-4D97-AF65-F5344CB8AC3E}">
        <p14:creationId xmlns:p14="http://schemas.microsoft.com/office/powerpoint/2010/main" val="238790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2325-7478-261D-8A99-9E7288D2D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515600" cy="585216"/>
          </a:xfrm>
        </p:spPr>
        <p:txBody>
          <a:bodyPr/>
          <a:lstStyle/>
          <a:p>
            <a:r>
              <a:rPr lang="en-US" dirty="0"/>
              <a:t>Plate With a Hole Under Tension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BA586-6D67-8F13-6C3D-656DAC8B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B6E3F-9295-3F2C-5866-6FF49DA9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419" y="3993888"/>
            <a:ext cx="8509518" cy="1828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86FA08E-4BF6-79E9-5C75-05CFFA962114}"/>
              </a:ext>
            </a:extLst>
          </p:cNvPr>
          <p:cNvGrpSpPr/>
          <p:nvPr/>
        </p:nvGrpSpPr>
        <p:grpSpPr>
          <a:xfrm>
            <a:off x="400403" y="933166"/>
            <a:ext cx="4567197" cy="3520090"/>
            <a:chOff x="673385" y="1490106"/>
            <a:chExt cx="4567197" cy="35200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C35FE8-3C0B-C2E3-361D-B64AD51C8D3E}"/>
                </a:ext>
              </a:extLst>
            </p:cNvPr>
            <p:cNvGrpSpPr/>
            <p:nvPr/>
          </p:nvGrpSpPr>
          <p:grpSpPr>
            <a:xfrm>
              <a:off x="673385" y="1490106"/>
              <a:ext cx="4567197" cy="3520090"/>
              <a:chOff x="786062" y="1269761"/>
              <a:chExt cx="4567197" cy="352009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757C4FF-6B8D-DBDA-423C-76868C0C5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6062" y="1269761"/>
                <a:ext cx="4567197" cy="3053572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3C7FD1F-DFCF-1346-D09A-AA51F5BE9848}"/>
                  </a:ext>
                </a:extLst>
              </p:cNvPr>
              <p:cNvSpPr/>
              <p:nvPr/>
            </p:nvSpPr>
            <p:spPr>
              <a:xfrm>
                <a:off x="2011624" y="2117512"/>
                <a:ext cx="1517858" cy="1392857"/>
              </a:xfrm>
              <a:prstGeom prst="rect">
                <a:avLst/>
              </a:prstGeom>
              <a:solidFill>
                <a:srgbClr val="888888">
                  <a:alpha val="50196"/>
                </a:srgbClr>
              </a:solidFill>
              <a:ln w="25400" cap="flat" cmpd="sng" algn="ctr">
                <a:solidFill>
                  <a:srgbClr val="131F3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31F33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689A2DA-48F4-4F50-657B-0F4451F40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rgbClr val="888888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5259" y="4323333"/>
                <a:ext cx="452381" cy="466518"/>
              </a:xfrm>
              <a:prstGeom prst="rect">
                <a:avLst/>
              </a:prstGeom>
            </p:spPr>
          </p:pic>
          <p:cxnSp>
            <p:nvCxnSpPr>
              <p:cNvPr id="22" name="Curved Connector 21">
                <a:extLst>
                  <a:ext uri="{FF2B5EF4-FFF2-40B4-BE49-F238E27FC236}">
                    <a16:creationId xmlns:a16="http://schemas.microsoft.com/office/drawing/2014/main" id="{F6F6037E-CAC1-6417-2A95-FAC0AF7FC75F}"/>
                  </a:ext>
                </a:extLst>
              </p:cNvPr>
              <p:cNvCxnSpPr>
                <a:cxnSpLocks/>
                <a:stCxn id="21" idx="3"/>
                <a:endCxn id="20" idx="2"/>
              </p:cNvCxnSpPr>
              <p:nvPr/>
            </p:nvCxnSpPr>
            <p:spPr>
              <a:xfrm flipV="1">
                <a:off x="1577640" y="3510369"/>
                <a:ext cx="1192913" cy="1046223"/>
              </a:xfrm>
              <a:prstGeom prst="curvedConnector2">
                <a:avLst/>
              </a:prstGeom>
              <a:noFill/>
              <a:ln w="25400" cap="flat" cmpd="sng" algn="ctr">
                <a:solidFill>
                  <a:srgbClr val="888888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FFED2C-A1D4-FD32-030A-FC11ACA9185B}"/>
                </a:ext>
              </a:extLst>
            </p:cNvPr>
            <p:cNvGrpSpPr/>
            <p:nvPr/>
          </p:nvGrpSpPr>
          <p:grpSpPr>
            <a:xfrm>
              <a:off x="2564938" y="2615234"/>
              <a:ext cx="582362" cy="859995"/>
              <a:chOff x="2564938" y="2615234"/>
              <a:chExt cx="582362" cy="85999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E44FCBF-B325-87BE-812A-6EFE714CF5B0}"/>
                  </a:ext>
                </a:extLst>
              </p:cNvPr>
              <p:cNvGrpSpPr/>
              <p:nvPr/>
            </p:nvGrpSpPr>
            <p:grpSpPr>
              <a:xfrm>
                <a:off x="2564938" y="2759468"/>
                <a:ext cx="406862" cy="715761"/>
                <a:chOff x="2564938" y="2759468"/>
                <a:chExt cx="406862" cy="715761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3F75DF25-6204-4E81-6DDD-CE7EA9F084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57876" y="3015343"/>
                  <a:ext cx="313924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39A5134B-694E-0A0E-F4E0-5C78073594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57876" y="2759468"/>
                  <a:ext cx="152400" cy="255875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Arc 17">
                  <a:extLst>
                    <a:ext uri="{FF2B5EF4-FFF2-40B4-BE49-F238E27FC236}">
                      <a16:creationId xmlns:a16="http://schemas.microsoft.com/office/drawing/2014/main" id="{7B2A55FB-4BB1-2A0E-085A-2542EBC24D71}"/>
                    </a:ext>
                  </a:extLst>
                </p:cNvPr>
                <p:cNvSpPr/>
                <p:nvPr/>
              </p:nvSpPr>
              <p:spPr>
                <a:xfrm>
                  <a:off x="2564938" y="2848520"/>
                  <a:ext cx="338275" cy="626709"/>
                </a:xfrm>
                <a:prstGeom prst="arc">
                  <a:avLst>
                    <a:gd name="adj1" fmla="val 16200000"/>
                    <a:gd name="adj2" fmla="val 19067556"/>
                  </a:avLst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03065C9B-D602-091D-B838-4E3A38EEDC47}"/>
                      </a:ext>
                    </a:extLst>
                  </p:cNvPr>
                  <p:cNvSpPr txBox="1"/>
                  <p:nvPr/>
                </p:nvSpPr>
                <p:spPr>
                  <a:xfrm>
                    <a:off x="2796299" y="2615234"/>
                    <a:ext cx="3510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B2D62C7-98EF-F9B5-0CDE-9A867AAEA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6299" y="2615234"/>
                    <a:ext cx="351001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2161D53-BE3D-6D05-95A6-7250ED6DE9CD}"/>
              </a:ext>
            </a:extLst>
          </p:cNvPr>
          <p:cNvSpPr txBox="1"/>
          <p:nvPr/>
        </p:nvSpPr>
        <p:spPr>
          <a:xfrm>
            <a:off x="4605994" y="5869678"/>
            <a:ext cx="7283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Error of strain energy in local region, relative to reference solution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A2D29B-8220-E53B-0B5C-6A840264C8C7}"/>
              </a:ext>
            </a:extLst>
          </p:cNvPr>
          <p:cNvSpPr txBox="1"/>
          <p:nvPr/>
        </p:nvSpPr>
        <p:spPr>
          <a:xfrm>
            <a:off x="5279600" y="1211520"/>
            <a:ext cx="582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GFEM</a:t>
            </a:r>
            <a:r>
              <a:rPr lang="en-US" sz="2400" b="1" baseline="30000" dirty="0" err="1"/>
              <a:t>gl</a:t>
            </a:r>
            <a:r>
              <a:rPr lang="en-US" sz="2400" b="1" baseline="30000" dirty="0"/>
              <a:t> </a:t>
            </a:r>
            <a:r>
              <a:rPr lang="en-US" sz="2400" b="1" dirty="0"/>
              <a:t>recovers global measures accurately</a:t>
            </a:r>
          </a:p>
          <a:p>
            <a:r>
              <a:rPr lang="en-US" sz="2400" b="1" dirty="0" err="1"/>
              <a:t>Submodeling</a:t>
            </a:r>
            <a:r>
              <a:rPr lang="en-US" sz="2400" b="1" dirty="0"/>
              <a:t> modeling does not</a:t>
            </a:r>
            <a:endParaRPr lang="en-US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184920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1CF2-0AF0-F9CA-A103-CCEBC4C1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515600" cy="585216"/>
          </a:xfrm>
        </p:spPr>
        <p:txBody>
          <a:bodyPr/>
          <a:lstStyle/>
          <a:p>
            <a:r>
              <a:rPr lang="en-US" dirty="0"/>
              <a:t>Plate With a Hole Under Bearing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865CF-D3A5-D971-BAB2-D50C5924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8</a:t>
            </a:fld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B71497-B3C6-6A0B-D8BD-28939C0689D1}"/>
              </a:ext>
            </a:extLst>
          </p:cNvPr>
          <p:cNvSpPr txBox="1"/>
          <p:nvPr/>
        </p:nvSpPr>
        <p:spPr>
          <a:xfrm>
            <a:off x="1491394" y="4279251"/>
            <a:ext cx="168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failure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454CCC-57AC-E0EC-D9D6-B0CCCDD4C5FD}"/>
              </a:ext>
            </a:extLst>
          </p:cNvPr>
          <p:cNvSpPr txBox="1"/>
          <p:nvPr/>
        </p:nvSpPr>
        <p:spPr>
          <a:xfrm>
            <a:off x="3831868" y="4903213"/>
            <a:ext cx="3975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GFEM</a:t>
            </a:r>
            <a:r>
              <a:rPr lang="en-US" sz="2400" b="1" baseline="30000" dirty="0" err="1"/>
              <a:t>gl</a:t>
            </a:r>
            <a:r>
              <a:rPr lang="en-US" sz="2400" b="1" baseline="30000" dirty="0"/>
              <a:t> </a:t>
            </a:r>
            <a:r>
              <a:rPr lang="en-US" sz="2400" b="1" dirty="0"/>
              <a:t>recovers local measures accurately</a:t>
            </a:r>
          </a:p>
          <a:p>
            <a:r>
              <a:rPr lang="en-US" sz="2400" b="1" dirty="0" err="1"/>
              <a:t>Submodeling</a:t>
            </a:r>
            <a:r>
              <a:rPr lang="en-US" sz="2400" b="1" dirty="0"/>
              <a:t> does not</a:t>
            </a:r>
            <a:endParaRPr lang="en-US" sz="2400" b="1" baseline="300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BEFC72E-FFCB-D170-3FB2-630EF1DCF2AA}"/>
              </a:ext>
            </a:extLst>
          </p:cNvPr>
          <p:cNvGrpSpPr/>
          <p:nvPr/>
        </p:nvGrpSpPr>
        <p:grpSpPr>
          <a:xfrm>
            <a:off x="228600" y="914400"/>
            <a:ext cx="3630617" cy="3665408"/>
            <a:chOff x="545643" y="1233233"/>
            <a:chExt cx="3630617" cy="366540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7197CDA-705D-EA94-4ADE-527EA0392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643" y="1233233"/>
              <a:ext cx="3630617" cy="3200400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820392E-0986-A400-EE9E-C538CDC247CC}"/>
                </a:ext>
              </a:extLst>
            </p:cNvPr>
            <p:cNvSpPr/>
            <p:nvPr/>
          </p:nvSpPr>
          <p:spPr>
            <a:xfrm>
              <a:off x="1807808" y="2133554"/>
              <a:ext cx="1517858" cy="1392857"/>
            </a:xfrm>
            <a:prstGeom prst="rect">
              <a:avLst/>
            </a:prstGeom>
            <a:solidFill>
              <a:srgbClr val="888888">
                <a:alpha val="50196"/>
              </a:srgbClr>
            </a:solidFill>
            <a:ln w="25400" cap="flat" cmpd="sng" algn="ctr">
              <a:solidFill>
                <a:srgbClr val="131F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31F33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CB64E47-AADB-1CAB-57B5-D64348DF6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88888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6954" y="4432123"/>
              <a:ext cx="452381" cy="466518"/>
            </a:xfrm>
            <a:prstGeom prst="rect">
              <a:avLst/>
            </a:prstGeom>
          </p:spPr>
        </p:pic>
        <p:cxnSp>
          <p:nvCxnSpPr>
            <p:cNvPr id="59" name="Curved Connector 58">
              <a:extLst>
                <a:ext uri="{FF2B5EF4-FFF2-40B4-BE49-F238E27FC236}">
                  <a16:creationId xmlns:a16="http://schemas.microsoft.com/office/drawing/2014/main" id="{30CB94AA-77C2-05B3-2A5D-ED12B4C7E6C9}"/>
                </a:ext>
              </a:extLst>
            </p:cNvPr>
            <p:cNvCxnSpPr>
              <a:cxnSpLocks/>
              <a:stCxn id="58" idx="3"/>
              <a:endCxn id="57" idx="2"/>
            </p:cNvCxnSpPr>
            <p:nvPr/>
          </p:nvCxnSpPr>
          <p:spPr>
            <a:xfrm flipV="1">
              <a:off x="1649335" y="3526411"/>
              <a:ext cx="917402" cy="1138971"/>
            </a:xfrm>
            <a:prstGeom prst="curvedConnector2">
              <a:avLst/>
            </a:prstGeom>
            <a:noFill/>
            <a:ln w="25400" cap="flat" cmpd="sng" algn="ctr">
              <a:solidFill>
                <a:srgbClr val="888888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04DC6B9-C21F-E8AD-F21B-2AA9F63124BE}"/>
              </a:ext>
            </a:extLst>
          </p:cNvPr>
          <p:cNvGrpSpPr>
            <a:grpSpLocks noChangeAspect="1"/>
          </p:cNvGrpSpPr>
          <p:nvPr/>
        </p:nvGrpSpPr>
        <p:grpSpPr>
          <a:xfrm>
            <a:off x="5145976" y="1626922"/>
            <a:ext cx="1900048" cy="820079"/>
            <a:chOff x="5175338" y="1070527"/>
            <a:chExt cx="4451723" cy="193653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879FE20-3738-9788-3E48-8699AA83B270}"/>
                </a:ext>
              </a:extLst>
            </p:cNvPr>
            <p:cNvGrpSpPr/>
            <p:nvPr/>
          </p:nvGrpSpPr>
          <p:grpSpPr>
            <a:xfrm>
              <a:off x="5175338" y="1070527"/>
              <a:ext cx="4451723" cy="1735105"/>
              <a:chOff x="4979099" y="1123854"/>
              <a:chExt cx="4451723" cy="1735105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8C6779D-2571-50CB-38CB-6077AEEFF810}"/>
                  </a:ext>
                </a:extLst>
              </p:cNvPr>
              <p:cNvGrpSpPr/>
              <p:nvPr/>
            </p:nvGrpSpPr>
            <p:grpSpPr>
              <a:xfrm>
                <a:off x="4979099" y="1123854"/>
                <a:ext cx="4451723" cy="1735105"/>
                <a:chOff x="2876762" y="1685365"/>
                <a:chExt cx="5724576" cy="2598959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id="{18752C92-04B4-8BF9-4E5C-54854255533B}"/>
                    </a:ext>
                  </a:extLst>
                </p:cNvPr>
                <p:cNvSpPr/>
                <p:nvPr/>
              </p:nvSpPr>
              <p:spPr>
                <a:xfrm>
                  <a:off x="2876764" y="1993187"/>
                  <a:ext cx="5722705" cy="2291137"/>
                </a:xfrm>
                <a:prstGeom prst="cube">
                  <a:avLst>
                    <a:gd name="adj" fmla="val 95393"/>
                  </a:avLst>
                </a:prstGeom>
                <a:solidFill>
                  <a:srgbClr val="FF9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Cube 75">
                  <a:extLst>
                    <a:ext uri="{FF2B5EF4-FFF2-40B4-BE49-F238E27FC236}">
                      <a16:creationId xmlns:a16="http://schemas.microsoft.com/office/drawing/2014/main" id="{992AA046-0A5F-8D1F-55CB-5509DB47CA0C}"/>
                    </a:ext>
                  </a:extLst>
                </p:cNvPr>
                <p:cNvSpPr/>
                <p:nvPr/>
              </p:nvSpPr>
              <p:spPr>
                <a:xfrm>
                  <a:off x="2876762" y="1889126"/>
                  <a:ext cx="5722704" cy="2291137"/>
                </a:xfrm>
                <a:prstGeom prst="cube">
                  <a:avLst>
                    <a:gd name="adj" fmla="val 95393"/>
                  </a:avLst>
                </a:prstGeom>
                <a:solidFill>
                  <a:srgbClr val="04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Cube 76">
                  <a:extLst>
                    <a:ext uri="{FF2B5EF4-FFF2-40B4-BE49-F238E27FC236}">
                      <a16:creationId xmlns:a16="http://schemas.microsoft.com/office/drawing/2014/main" id="{CE4313C1-77BB-C2DB-C4D2-A4E91389FB49}"/>
                    </a:ext>
                  </a:extLst>
                </p:cNvPr>
                <p:cNvSpPr/>
                <p:nvPr/>
              </p:nvSpPr>
              <p:spPr>
                <a:xfrm>
                  <a:off x="2876764" y="1782680"/>
                  <a:ext cx="5722705" cy="2291137"/>
                </a:xfrm>
                <a:prstGeom prst="cube">
                  <a:avLst>
                    <a:gd name="adj" fmla="val 95393"/>
                  </a:avLst>
                </a:prstGeom>
                <a:solidFill>
                  <a:srgbClr val="0432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id="{BB5118D9-1281-FC2B-47C8-CC360DBADF0F}"/>
                    </a:ext>
                  </a:extLst>
                </p:cNvPr>
                <p:cNvSpPr/>
                <p:nvPr/>
              </p:nvSpPr>
              <p:spPr>
                <a:xfrm>
                  <a:off x="2878633" y="1685365"/>
                  <a:ext cx="5722705" cy="2291137"/>
                </a:xfrm>
                <a:prstGeom prst="cube">
                  <a:avLst>
                    <a:gd name="adj" fmla="val 95393"/>
                  </a:avLst>
                </a:prstGeom>
                <a:solidFill>
                  <a:srgbClr val="FF9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3" name="Can 72">
                <a:extLst>
                  <a:ext uri="{FF2B5EF4-FFF2-40B4-BE49-F238E27FC236}">
                    <a16:creationId xmlns:a16="http://schemas.microsoft.com/office/drawing/2014/main" id="{5965B15E-23A5-0F72-0DA0-617305DE8DFA}"/>
                  </a:ext>
                </a:extLst>
              </p:cNvPr>
              <p:cNvSpPr/>
              <p:nvPr/>
            </p:nvSpPr>
            <p:spPr>
              <a:xfrm>
                <a:off x="6701040" y="1565369"/>
                <a:ext cx="1021481" cy="646567"/>
              </a:xfrm>
              <a:prstGeom prst="can">
                <a:avLst>
                  <a:gd name="adj" fmla="val 50000"/>
                </a:avLst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D6243C1-C395-5363-E73C-AFC653241A58}"/>
                  </a:ext>
                </a:extLst>
              </p:cNvPr>
              <p:cNvSpPr/>
              <p:nvPr/>
            </p:nvSpPr>
            <p:spPr>
              <a:xfrm>
                <a:off x="6699587" y="1565370"/>
                <a:ext cx="1022934" cy="320580"/>
              </a:xfrm>
              <a:prstGeom prst="ellipse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E24EE1F-8F7F-551F-F74F-44DD132B1EAE}"/>
                </a:ext>
              </a:extLst>
            </p:cNvPr>
            <p:cNvCxnSpPr>
              <a:cxnSpLocks/>
              <a:endCxn id="74" idx="2"/>
            </p:cNvCxnSpPr>
            <p:nvPr/>
          </p:nvCxnSpPr>
          <p:spPr>
            <a:xfrm>
              <a:off x="5973638" y="1672334"/>
              <a:ext cx="922187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7916F2D-C34B-6DB7-FC09-95F0DCE97461}"/>
                </a:ext>
              </a:extLst>
            </p:cNvPr>
            <p:cNvCxnSpPr>
              <a:cxnSpLocks/>
            </p:cNvCxnSpPr>
            <p:nvPr/>
          </p:nvCxnSpPr>
          <p:spPr>
            <a:xfrm>
              <a:off x="5973638" y="2040833"/>
              <a:ext cx="922187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E25E9FB-C221-01E0-E66D-41E89A3D8B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3638" y="1684517"/>
              <a:ext cx="0" cy="27432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6D1E27F-0B87-7C28-FED4-F74D21DD705D}"/>
                </a:ext>
              </a:extLst>
            </p:cNvPr>
            <p:cNvCxnSpPr>
              <a:cxnSpLocks/>
            </p:cNvCxnSpPr>
            <p:nvPr/>
          </p:nvCxnSpPr>
          <p:spPr>
            <a:xfrm>
              <a:off x="6893646" y="1701897"/>
              <a:ext cx="726" cy="3259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A778D7F-3471-BCBE-F6EB-0A9F8813A160}"/>
                </a:ext>
              </a:extLst>
            </p:cNvPr>
            <p:cNvCxnSpPr>
              <a:cxnSpLocks/>
            </p:cNvCxnSpPr>
            <p:nvPr/>
          </p:nvCxnSpPr>
          <p:spPr>
            <a:xfrm>
              <a:off x="7040924" y="1955749"/>
              <a:ext cx="616448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A1578F2-CB28-FB0C-8605-86655E3887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5876" y="1933891"/>
              <a:ext cx="611039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FAEE6AE-6588-5513-4CE1-DC9CB35AA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5338" y="2800692"/>
              <a:ext cx="798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EC90E46-EC4C-EDCD-9FF1-853E515096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75340" y="1929477"/>
              <a:ext cx="3265" cy="8934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63AFA25-C2E8-0667-8C2A-FC2DDC2301B0}"/>
                    </a:ext>
                  </a:extLst>
                </p:cNvPr>
                <p:cNvSpPr txBox="1"/>
                <p:nvPr/>
              </p:nvSpPr>
              <p:spPr>
                <a:xfrm>
                  <a:off x="5929016" y="2730064"/>
                  <a:ext cx="2761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3D5EF34-9BF1-4776-F8AA-1F8AEBE30F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9016" y="2730064"/>
                  <a:ext cx="27610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5714" r="-57143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5656745-908F-D2C3-F32F-5573DCE3820C}"/>
                    </a:ext>
                  </a:extLst>
                </p:cNvPr>
                <p:cNvSpPr txBox="1"/>
                <p:nvPr/>
              </p:nvSpPr>
              <p:spPr>
                <a:xfrm>
                  <a:off x="5188975" y="1341235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61C9282-22B0-BC98-F418-9DE7B7501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975" y="1341235"/>
                  <a:ext cx="28142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5714" r="-57143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CB44D91D-95E4-6810-3235-EEA5C9791E5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85381" y="4463174"/>
            <a:ext cx="2089392" cy="250264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82841EED-1CE8-2F3F-C11A-D2A32BDE8631}"/>
              </a:ext>
            </a:extLst>
          </p:cNvPr>
          <p:cNvGrpSpPr>
            <a:grpSpLocks noChangeAspect="1"/>
          </p:cNvGrpSpPr>
          <p:nvPr/>
        </p:nvGrpSpPr>
        <p:grpSpPr>
          <a:xfrm>
            <a:off x="7314689" y="4403551"/>
            <a:ext cx="4572000" cy="2200357"/>
            <a:chOff x="324808" y="3932244"/>
            <a:chExt cx="5699943" cy="2743200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48253D7-2DD7-76FF-E7AC-43A486092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4808" y="3932244"/>
              <a:ext cx="5699943" cy="2743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3F46782E-FB05-8BC2-29AF-10FFB80A2EE0}"/>
                    </a:ext>
                  </a:extLst>
                </p:cNvPr>
                <p:cNvSpPr txBox="1"/>
                <p:nvPr/>
              </p:nvSpPr>
              <p:spPr>
                <a:xfrm>
                  <a:off x="1247128" y="4747234"/>
                  <a:ext cx="180485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accent3"/>
                      </a:solidFill>
                      <a:ea typeface="Cambria Math" panose="02040503050406030204" pitchFamily="18" charset="0"/>
                    </a:rPr>
                    <a:t>Fiber Comp.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120.9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3F46782E-FB05-8BC2-29AF-10FFB80A2E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128" y="4747234"/>
                  <a:ext cx="1804853" cy="738664"/>
                </a:xfrm>
                <a:prstGeom prst="rect">
                  <a:avLst/>
                </a:prstGeom>
                <a:blipFill>
                  <a:blip r:embed="rId14"/>
                  <a:stretch>
                    <a:fillRect l="-8696" t="-12766" r="-20870" b="-2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CB786A3-452F-C01C-4410-8BA0D81255A5}"/>
              </a:ext>
            </a:extLst>
          </p:cNvPr>
          <p:cNvGrpSpPr>
            <a:grpSpLocks noChangeAspect="1"/>
          </p:cNvGrpSpPr>
          <p:nvPr/>
        </p:nvGrpSpPr>
        <p:grpSpPr>
          <a:xfrm>
            <a:off x="7311333" y="2262426"/>
            <a:ext cx="4572000" cy="2200357"/>
            <a:chOff x="6353430" y="3932245"/>
            <a:chExt cx="5696712" cy="2741645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BA8E7CB-9D52-670E-5C57-E5027F4E9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53430" y="3932245"/>
              <a:ext cx="5696712" cy="274164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C5E6E18B-6901-B577-4A0E-A52EFE2C0897}"/>
                    </a:ext>
                  </a:extLst>
                </p:cNvPr>
                <p:cNvSpPr txBox="1"/>
                <p:nvPr/>
              </p:nvSpPr>
              <p:spPr>
                <a:xfrm>
                  <a:off x="9507696" y="4716968"/>
                  <a:ext cx="2072555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accent3"/>
                      </a:solidFill>
                      <a:ea typeface="Cambria Math" panose="02040503050406030204" pitchFamily="18" charset="0"/>
                    </a:rPr>
                    <a:t>Fiber Comp.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−120.9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C5E6E18B-6901-B577-4A0E-A52EFE2C08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7696" y="4716968"/>
                  <a:ext cx="2072555" cy="738664"/>
                </a:xfrm>
                <a:prstGeom prst="rect">
                  <a:avLst/>
                </a:prstGeom>
                <a:blipFill>
                  <a:blip r:embed="rId16"/>
                  <a:stretch>
                    <a:fillRect l="-7576" t="-12500" r="-21212" b="-27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5317C07-AD77-508E-716D-B62D2F0B81AC}"/>
              </a:ext>
            </a:extLst>
          </p:cNvPr>
          <p:cNvGrpSpPr>
            <a:grpSpLocks noChangeAspect="1"/>
          </p:cNvGrpSpPr>
          <p:nvPr/>
        </p:nvGrpSpPr>
        <p:grpSpPr>
          <a:xfrm>
            <a:off x="7311953" y="90010"/>
            <a:ext cx="4572000" cy="2245659"/>
            <a:chOff x="6409968" y="1006998"/>
            <a:chExt cx="5584958" cy="2743200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C638868-DCAF-B27F-C213-1312BF90E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409968" y="1006998"/>
              <a:ext cx="5584958" cy="2743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8C616FA-8EA8-6B37-E4DD-575E70FF7B0F}"/>
                    </a:ext>
                  </a:extLst>
                </p:cNvPr>
                <p:cNvSpPr txBox="1"/>
                <p:nvPr/>
              </p:nvSpPr>
              <p:spPr>
                <a:xfrm>
                  <a:off x="8947168" y="1831950"/>
                  <a:ext cx="153234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accent3"/>
                      </a:solidFill>
                      <a:ea typeface="Cambria Math" panose="02040503050406030204" pitchFamily="18" charset="0"/>
                    </a:rPr>
                    <a:t>CMC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8C616FA-8EA8-6B37-E4DD-575E70FF7B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7168" y="1831950"/>
                  <a:ext cx="1532343" cy="738664"/>
                </a:xfrm>
                <a:prstGeom prst="rect">
                  <a:avLst/>
                </a:prstGeom>
                <a:blipFill>
                  <a:blip r:embed="rId18"/>
                  <a:stretch>
                    <a:fillRect l="-10000" t="-12245" r="-17000" b="-24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2A49521-97BE-62C1-E81B-33E7BC81AB9F}"/>
              </a:ext>
            </a:extLst>
          </p:cNvPr>
          <p:cNvSpPr txBox="1"/>
          <p:nvPr/>
        </p:nvSpPr>
        <p:spPr>
          <a:xfrm>
            <a:off x="4526994" y="888066"/>
            <a:ext cx="312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Plots of stress concentration through-the-thickness</a:t>
            </a:r>
          </a:p>
        </p:txBody>
      </p:sp>
    </p:spTree>
    <p:extLst>
      <p:ext uri="{BB962C8B-B14F-4D97-AF65-F5344CB8AC3E}">
        <p14:creationId xmlns:p14="http://schemas.microsoft.com/office/powerpoint/2010/main" val="4462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8EB94-CACB-957C-C4EF-CDCA1765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515600" cy="585216"/>
          </a:xfrm>
        </p:spPr>
        <p:txBody>
          <a:bodyPr/>
          <a:lstStyle/>
          <a:p>
            <a:r>
              <a:rPr lang="en-US" dirty="0"/>
              <a:t>Plate With a Hole Under Bearing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BA182-E1C5-D097-987C-875136C7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9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08C923-5346-E032-9218-074816B6D35B}"/>
              </a:ext>
            </a:extLst>
          </p:cNvPr>
          <p:cNvGrpSpPr/>
          <p:nvPr/>
        </p:nvGrpSpPr>
        <p:grpSpPr>
          <a:xfrm>
            <a:off x="228600" y="914400"/>
            <a:ext cx="3630617" cy="3665408"/>
            <a:chOff x="545643" y="1233233"/>
            <a:chExt cx="3630617" cy="36654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F7EDDB-1E61-1F16-120A-38605D3E0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643" y="1233233"/>
              <a:ext cx="3630617" cy="32004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770379-32B8-4FCE-1E80-42A28A53AD53}"/>
                </a:ext>
              </a:extLst>
            </p:cNvPr>
            <p:cNvSpPr/>
            <p:nvPr/>
          </p:nvSpPr>
          <p:spPr>
            <a:xfrm>
              <a:off x="1807808" y="2133554"/>
              <a:ext cx="1517858" cy="1392857"/>
            </a:xfrm>
            <a:prstGeom prst="rect">
              <a:avLst/>
            </a:prstGeom>
            <a:solidFill>
              <a:srgbClr val="888888">
                <a:alpha val="50196"/>
              </a:srgbClr>
            </a:solidFill>
            <a:ln w="25400" cap="flat" cmpd="sng" algn="ctr">
              <a:solidFill>
                <a:srgbClr val="131F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31F33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9C5188-3CA8-55C6-7468-B08DF3A72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88888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6954" y="4432123"/>
              <a:ext cx="452381" cy="466518"/>
            </a:xfrm>
            <a:prstGeom prst="rect">
              <a:avLst/>
            </a:prstGeom>
          </p:spPr>
        </p:pic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CB148C4E-522B-846C-54BC-E7DCECD82EA7}"/>
                </a:ext>
              </a:extLst>
            </p:cNvPr>
            <p:cNvCxnSpPr>
              <a:cxnSpLocks/>
              <a:stCxn id="14" idx="3"/>
              <a:endCxn id="13" idx="2"/>
            </p:cNvCxnSpPr>
            <p:nvPr/>
          </p:nvCxnSpPr>
          <p:spPr>
            <a:xfrm flipV="1">
              <a:off x="1649335" y="3526411"/>
              <a:ext cx="917402" cy="1138971"/>
            </a:xfrm>
            <a:prstGeom prst="curvedConnector2">
              <a:avLst/>
            </a:prstGeom>
            <a:noFill/>
            <a:ln w="25400" cap="flat" cmpd="sng" algn="ctr">
              <a:solidFill>
                <a:srgbClr val="888888"/>
              </a:solidFill>
              <a:prstDash val="solid"/>
              <a:tailEnd type="triangle"/>
            </a:ln>
            <a:effectLst/>
          </p:spPr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750919A-810B-BC9A-715F-C6FCD83EC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1" y="4443932"/>
            <a:ext cx="8509518" cy="182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77CBE6-9A52-3BC5-6B9D-A399026A92A7}"/>
              </a:ext>
            </a:extLst>
          </p:cNvPr>
          <p:cNvSpPr txBox="1"/>
          <p:nvPr/>
        </p:nvSpPr>
        <p:spPr>
          <a:xfrm>
            <a:off x="4605994" y="6222378"/>
            <a:ext cx="7283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Error of strain energy in local region, relative to reference solution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570A47-4E1D-1F1A-2A97-BDFDCA218757}"/>
              </a:ext>
            </a:extLst>
          </p:cNvPr>
          <p:cNvSpPr txBox="1"/>
          <p:nvPr/>
        </p:nvSpPr>
        <p:spPr>
          <a:xfrm>
            <a:off x="5185473" y="1678242"/>
            <a:ext cx="582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GFEM</a:t>
            </a:r>
            <a:r>
              <a:rPr lang="en-US" sz="2400" b="1" baseline="30000" dirty="0" err="1"/>
              <a:t>gl</a:t>
            </a:r>
            <a:r>
              <a:rPr lang="en-US" sz="2400" b="1" baseline="30000" dirty="0"/>
              <a:t> </a:t>
            </a:r>
            <a:r>
              <a:rPr lang="en-US" sz="2400" b="1" dirty="0"/>
              <a:t>recovers global measures accurately</a:t>
            </a:r>
          </a:p>
          <a:p>
            <a:r>
              <a:rPr lang="en-US" sz="2400" b="1" dirty="0" err="1"/>
              <a:t>Submodeling</a:t>
            </a:r>
            <a:r>
              <a:rPr lang="en-US" sz="2400" b="1" dirty="0"/>
              <a:t> does not</a:t>
            </a:r>
            <a:endParaRPr lang="en-US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2125212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394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Georgia</vt:lpstr>
      <vt:lpstr>OpenSans</vt:lpstr>
      <vt:lpstr>Office Theme</vt:lpstr>
      <vt:lpstr>PowerPoint Presentation</vt:lpstr>
      <vt:lpstr>PowerPoint Presentation</vt:lpstr>
      <vt:lpstr>Generalized FEM</vt:lpstr>
      <vt:lpstr>Proposed GFEMgl</vt:lpstr>
      <vt:lpstr>Example Problem Geometry - Plate With a Hole</vt:lpstr>
      <vt:lpstr>Plate With a Hole Under Tension</vt:lpstr>
      <vt:lpstr>Plate With a Hole Under Tension</vt:lpstr>
      <vt:lpstr>Plate With a Hole Under Bearing Load</vt:lpstr>
      <vt:lpstr>Plate With a Hole Under Bearing Load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Tye</dc:creator>
  <cp:lastModifiedBy>Mackenzie Lawson</cp:lastModifiedBy>
  <cp:revision>40</cp:revision>
  <dcterms:created xsi:type="dcterms:W3CDTF">2021-07-16T13:59:28Z</dcterms:created>
  <dcterms:modified xsi:type="dcterms:W3CDTF">2022-11-09T14:15:04Z</dcterms:modified>
</cp:coreProperties>
</file>