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2"/>
  </p:normalViewPr>
  <p:slideViewPr>
    <p:cSldViewPr snapToGrid="0" snapToObjects="1">
      <p:cViewPr varScale="1">
        <p:scale>
          <a:sx n="51" d="100"/>
          <a:sy n="51" d="100"/>
        </p:scale>
        <p:origin x="89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B4E6-1EED-724F-A921-252B19BE7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05935-7DBD-EA47-ADB0-D3BFE190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7031D-AE0A-CC45-9240-9DECD0B1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5E46A-936D-F646-BFF0-2EA16D7D8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AFA06-229E-9243-9CF2-A7A84A53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1D5A-A3C2-C449-A109-3F340221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E3382-6CA3-9649-9464-AD13B8DEF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06A7-E396-164A-81DE-88B7557C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A69C1-E170-D54A-B407-B8323998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04DE5-9F6B-1D4A-ABDA-DDFB3393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2FF63-25D2-5148-AF24-59B4488B5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7B968-010E-484D-9986-225BE1F30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979A-D73C-AB49-B924-2A0F6DA2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754F-D4DB-1045-A761-744C58D1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21C49-8436-5A47-B7E0-7D3672C9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C9DD-0C62-B64F-A1C0-3E385E5C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BFC7-E0C1-0F47-B58B-A4DFD94B9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C4E77-F06B-0447-A36B-FD210FD5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5AE28-58E4-3A47-9FE6-5893A9AD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9C007-7F22-2F47-A7CD-00034142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BFB7-11C0-6D4F-BCF2-E17642C1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3FF-84B9-DA40-B96F-95F95B6E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F532B-1859-964D-BC32-28B37BC9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96B8-8EBF-564E-BC34-16CA120A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09273-2ED4-7B47-8D93-759FC7AA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2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21E2-3DDD-E547-A458-37776FC1A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EA11-D4FC-134A-B58A-4A23AB97A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E436E-6BBD-AF45-AD76-BD249F8B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AD812-7C10-CD47-A7DD-14E4907C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A14BD-AEB1-E241-A355-281A34B9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6FC8E-F43F-9443-A814-822B8261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5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D678-4F32-B146-B801-39930665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B1E5-39AF-054B-A897-671C0819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17D83-B182-4141-83D7-77B41241D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C77D8-72D8-B844-8901-16C03E477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1D851-95BA-474D-B9F2-925DC36AB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D761B-2120-3344-81D1-808E1678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50943-096E-294F-AA19-B473E3AB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9738E-70E4-9B4B-9A0E-2333FA8E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50346-CDD0-824A-A259-BBE55F38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577BD-F2FB-0E40-8C9A-EBFE7BFC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E913A-5F0C-454E-BE70-9DF609AD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07F23-56E1-B141-B418-CEE0623E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76D35-8D32-3343-894D-D237503A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43131-994F-424F-A3FC-8A74944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16002-8DC6-BD4C-A2CF-495BD716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7CB5A-5B22-2346-ABC6-621F0911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D2638-A53E-8B40-9AFA-0628993E6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514B0-ADEE-054C-BF16-C9530708E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7FCC5-691F-874F-A34A-4A05EBBF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0D3E1-717B-284E-946A-5F7F74C8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C7E59-EAAA-7841-B116-8896B595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7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0D52-9B99-914A-AE2A-333ADFD1B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CBA36-4CAB-4C47-8187-86FDBD573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488A7-297F-FA4A-AE8F-7F137977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D918A-7A06-9646-98E3-A0520A49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C0FB6-6809-1544-B988-B2D1AC4C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28AA6-B713-EB46-B45F-10E91CAD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20ABD-EE86-F749-95A1-42BE23B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60C2C-C9C8-B840-B977-327F4FC07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B0C8-258B-554A-AD80-28F254835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D470-FFF2-E74E-B11B-54DFFFEAB41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511C-23F0-164C-B66E-17EA084E9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CE248-A631-D744-9E8D-E8BFE655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EB38A-5B81-0841-BCCF-9AB1F286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4996" y="1889761"/>
            <a:ext cx="2281304" cy="393993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Email: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Faculty: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Faculty Email: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AFRL Sponsor: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AFRL Directorate: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EA9FBFD-E846-F647-93FC-EE455740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6226631"/>
            <a:ext cx="2011680" cy="55879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AC3F0D6-04C5-6C4E-B9C6-383D0B43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2011680" cy="804672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0608B782-F8BF-E24F-B397-45968D3D4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750" y="72570"/>
            <a:ext cx="2011680" cy="749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FADE1-C177-8C4C-BF1C-622837E8F1E8}"/>
              </a:ext>
            </a:extLst>
          </p:cNvPr>
          <p:cNvSpPr txBox="1"/>
          <p:nvPr/>
        </p:nvSpPr>
        <p:spPr>
          <a:xfrm>
            <a:off x="2404996" y="436293"/>
            <a:ext cx="73653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</a:rPr>
              <a:t>An Investigation of Detonation Diffraction, Reinitiation, and Amplification</a:t>
            </a:r>
            <a:endParaRPr lang="en-US" sz="3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58490-A0F6-B243-A712-809756481001}"/>
              </a:ext>
            </a:extLst>
          </p:cNvPr>
          <p:cNvSpPr/>
          <p:nvPr/>
        </p:nvSpPr>
        <p:spPr>
          <a:xfrm>
            <a:off x="3564835" y="1889762"/>
            <a:ext cx="6205467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2D90C-60A7-E44C-8129-F177D2275F9D}"/>
              </a:ext>
            </a:extLst>
          </p:cNvPr>
          <p:cNvSpPr/>
          <p:nvPr/>
        </p:nvSpPr>
        <p:spPr>
          <a:xfrm>
            <a:off x="4214192" y="2543203"/>
            <a:ext cx="5556110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55E2D-B87F-3849-BABB-17C9A9F6396C}"/>
              </a:ext>
            </a:extLst>
          </p:cNvPr>
          <p:cNvSpPr/>
          <p:nvPr/>
        </p:nvSpPr>
        <p:spPr>
          <a:xfrm>
            <a:off x="3564835" y="3165449"/>
            <a:ext cx="6205466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A05CDE-DD5A-B245-BF6D-AC38601DAB8A}"/>
              </a:ext>
            </a:extLst>
          </p:cNvPr>
          <p:cNvSpPr/>
          <p:nvPr/>
        </p:nvSpPr>
        <p:spPr>
          <a:xfrm>
            <a:off x="4214191" y="3787695"/>
            <a:ext cx="5572813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76B66B-4A4B-9E4D-BA06-22744C1F05E4}"/>
              </a:ext>
            </a:extLst>
          </p:cNvPr>
          <p:cNvSpPr/>
          <p:nvPr/>
        </p:nvSpPr>
        <p:spPr>
          <a:xfrm>
            <a:off x="4532241" y="4441136"/>
            <a:ext cx="5254763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FABCD9-7A27-5D4C-825F-E3CC67F91D79}"/>
              </a:ext>
            </a:extLst>
          </p:cNvPr>
          <p:cNvSpPr/>
          <p:nvPr/>
        </p:nvSpPr>
        <p:spPr>
          <a:xfrm>
            <a:off x="4532242" y="5063382"/>
            <a:ext cx="5254761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8BE691-AF07-C248-841F-B952730487EB}"/>
              </a:ext>
            </a:extLst>
          </p:cNvPr>
          <p:cNvSpPr txBox="1"/>
          <p:nvPr/>
        </p:nvSpPr>
        <p:spPr>
          <a:xfrm>
            <a:off x="3564835" y="1978927"/>
            <a:ext cx="597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Benjamin Millard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9CABD-C9D9-7946-98EB-68D6EF8BC808}"/>
              </a:ext>
            </a:extLst>
          </p:cNvPr>
          <p:cNvSpPr txBox="1"/>
          <p:nvPr/>
        </p:nvSpPr>
        <p:spPr>
          <a:xfrm>
            <a:off x="4214191" y="2646975"/>
            <a:ext cx="532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millarbm@mail.uc.edu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ED2263-2E17-7A4A-9F1D-355F5F4EB651}"/>
              </a:ext>
            </a:extLst>
          </p:cNvPr>
          <p:cNvSpPr txBox="1"/>
          <p:nvPr/>
        </p:nvSpPr>
        <p:spPr>
          <a:xfrm>
            <a:off x="3571461" y="3275695"/>
            <a:ext cx="597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Dr. Daniel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Cuppoletti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1992D-E1B3-574E-886B-20AB8536078A}"/>
              </a:ext>
            </a:extLst>
          </p:cNvPr>
          <p:cNvSpPr txBox="1"/>
          <p:nvPr/>
        </p:nvSpPr>
        <p:spPr>
          <a:xfrm>
            <a:off x="4214191" y="3906013"/>
            <a:ext cx="532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cuppoldr@ucmail.uc.edu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CB6E95-77F8-4643-9D7A-2DA17EBE2A2C}"/>
              </a:ext>
            </a:extLst>
          </p:cNvPr>
          <p:cNvSpPr txBox="1"/>
          <p:nvPr/>
        </p:nvSpPr>
        <p:spPr>
          <a:xfrm>
            <a:off x="4532241" y="4549947"/>
            <a:ext cx="50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Dr. Timothy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Ombrello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565DF7-80A5-064B-BEB3-02016047B264}"/>
              </a:ext>
            </a:extLst>
          </p:cNvPr>
          <p:cNvSpPr txBox="1"/>
          <p:nvPr/>
        </p:nvSpPr>
        <p:spPr>
          <a:xfrm>
            <a:off x="4532241" y="5178667"/>
            <a:ext cx="50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AFRL/RQ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D14A35-A02B-EAB5-DF8F-CCEB7CC8605F}"/>
              </a:ext>
            </a:extLst>
          </p:cNvPr>
          <p:cNvGrpSpPr/>
          <p:nvPr/>
        </p:nvGrpSpPr>
        <p:grpSpPr>
          <a:xfrm>
            <a:off x="4640992" y="6134331"/>
            <a:ext cx="2785636" cy="369332"/>
            <a:chOff x="3190620" y="6321364"/>
            <a:chExt cx="2785636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5FA753-72F4-754B-2475-1AE38943B798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607878-3EAD-C26D-D15C-0B28EE79B854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>
                  <a:effectLst/>
                </a:rPr>
                <a:t>AFRL-2022-4748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F364C0D-81AB-42C3-A652-0C1E5533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64" y="5676348"/>
            <a:ext cx="2650435" cy="11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0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597153-FA61-4E98-9E33-3CC55952520D}"/>
              </a:ext>
            </a:extLst>
          </p:cNvPr>
          <p:cNvSpPr txBox="1">
            <a:spLocks/>
          </p:cNvSpPr>
          <p:nvPr/>
        </p:nvSpPr>
        <p:spPr>
          <a:xfrm>
            <a:off x="700398" y="614896"/>
            <a:ext cx="10573503" cy="10541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/>
              <a:t>Endwall</a:t>
            </a:r>
            <a:r>
              <a:rPr lang="en-US" sz="4000" dirty="0"/>
              <a:t> Amplification </a:t>
            </a:r>
          </a:p>
          <a:p>
            <a:pPr marL="0" indent="0" algn="ctr">
              <a:buNone/>
            </a:pPr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O Equivalence Ratio=1.0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BBE5CC-32D8-4973-8D89-D2DC8A0CF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mposite_AdobeExpress (1)">
            <a:hlinkClick r:id="" action="ppaction://media"/>
            <a:extLst>
              <a:ext uri="{FF2B5EF4-FFF2-40B4-BE49-F238E27FC236}">
                <a16:creationId xmlns:a16="http://schemas.microsoft.com/office/drawing/2014/main" id="{B57D725D-7D13-4565-A40A-AB92EAB8D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692" y="2428968"/>
            <a:ext cx="9968615" cy="27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5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FBF5-22C8-6B4B-9A2B-59B2607B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5"/>
            <a:ext cx="11032958" cy="5355158"/>
          </a:xfrm>
        </p:spPr>
        <p:txBody>
          <a:bodyPr>
            <a:normAutofit/>
          </a:bodyPr>
          <a:lstStyle/>
          <a:p>
            <a:r>
              <a:rPr lang="en-US" dirty="0"/>
              <a:t>Continuing work into pulsed detonation ignition devices conducted by Dr. </a:t>
            </a:r>
            <a:r>
              <a:rPr lang="en-US" dirty="0" err="1"/>
              <a:t>Ombrello</a:t>
            </a:r>
            <a:r>
              <a:rPr lang="en-US" dirty="0"/>
              <a:t> </a:t>
            </a:r>
          </a:p>
          <a:p>
            <a:r>
              <a:rPr lang="en-US" dirty="0"/>
              <a:t>Exploration of a detonation amplification behavior as a potential means to augment a given detonation ignitor performance</a:t>
            </a:r>
          </a:p>
          <a:p>
            <a:r>
              <a:rPr lang="en-US" dirty="0"/>
              <a:t>End goal is to integrate into a scramjet combustor to achieve more reliable ignition for low residence time and low enthalpy conditions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Introduction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06C61-A7F2-4009-B165-48B82F43A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29" b="1184"/>
          <a:stretch/>
        </p:blipFill>
        <p:spPr>
          <a:xfrm>
            <a:off x="2650818" y="3499384"/>
            <a:ext cx="6000888" cy="321423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434292-4D42-45A1-BAE0-5CE8E88872FD}"/>
              </a:ext>
            </a:extLst>
          </p:cNvPr>
          <p:cNvSpPr txBox="1">
            <a:spLocks/>
          </p:cNvSpPr>
          <p:nvPr/>
        </p:nvSpPr>
        <p:spPr>
          <a:xfrm>
            <a:off x="7533632" y="6468702"/>
            <a:ext cx="2669896" cy="357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err="1"/>
              <a:t>Rosato</a:t>
            </a:r>
            <a:r>
              <a:rPr lang="en-US" sz="1600" dirty="0"/>
              <a:t> et. al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21164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FBF5-22C8-6B4B-9A2B-59B2607B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5"/>
            <a:ext cx="11032958" cy="5355158"/>
          </a:xfrm>
        </p:spPr>
        <p:txBody>
          <a:bodyPr>
            <a:normAutofit/>
          </a:bodyPr>
          <a:lstStyle/>
          <a:p>
            <a:r>
              <a:rPr lang="en-US" sz="3200" dirty="0"/>
              <a:t>Project consisted of two stages </a:t>
            </a:r>
          </a:p>
          <a:p>
            <a:pPr lvl="1"/>
            <a:r>
              <a:rPr lang="en-US" sz="2800" dirty="0"/>
              <a:t>The first stage consisted of characterizing the dependence between the amplification behavior and the detonation cell size </a:t>
            </a:r>
          </a:p>
          <a:p>
            <a:pPr lvl="2"/>
            <a:r>
              <a:rPr lang="en-US" sz="2400" dirty="0"/>
              <a:t>This was achieved by controlling the reaction mixture equivalence ratio and testing with three different fuels, CH</a:t>
            </a:r>
            <a:r>
              <a:rPr lang="en-US" sz="2400" baseline="-25000" dirty="0"/>
              <a:t>4</a:t>
            </a:r>
            <a:r>
              <a:rPr lang="en-US" sz="2400" dirty="0"/>
              <a:t>, C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4</a:t>
            </a:r>
            <a:r>
              <a:rPr lang="en-US" sz="2400" dirty="0"/>
              <a:t>, C</a:t>
            </a:r>
            <a:r>
              <a:rPr lang="en-US" sz="2400" baseline="-25000" dirty="0"/>
              <a:t>3</a:t>
            </a:r>
            <a:r>
              <a:rPr lang="en-US" sz="2400" dirty="0"/>
              <a:t>H</a:t>
            </a:r>
            <a:r>
              <a:rPr lang="en-US" sz="2400" baseline="-25000" dirty="0"/>
              <a:t>8</a:t>
            </a:r>
            <a:endParaRPr lang="en-US" sz="2400" dirty="0"/>
          </a:p>
          <a:p>
            <a:pPr lvl="2"/>
            <a:r>
              <a:rPr lang="en-US" sz="2400" dirty="0"/>
              <a:t>Detonation propagation capture using pressure and ion probes to measure the propagation of the shock front and flame front respectively</a:t>
            </a:r>
          </a:p>
          <a:p>
            <a:pPr lvl="1"/>
            <a:r>
              <a:rPr lang="en-US" sz="2800" dirty="0"/>
              <a:t>The second stage follows up on the first by using high-speed imagery to spatially resolve the detonation amplification process</a:t>
            </a:r>
          </a:p>
          <a:p>
            <a:pPr lvl="2"/>
            <a:r>
              <a:rPr lang="en-US" sz="2400" dirty="0"/>
              <a:t>An optically accessible detonation chamber was designed and manufactured to facilitate Schlieren and Chemiluminescence Imagery of the detonation phenomenon 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012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FBF5-22C8-6B4B-9A2B-59B2607B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5"/>
            <a:ext cx="11032958" cy="5355158"/>
          </a:xfrm>
        </p:spPr>
        <p:txBody>
          <a:bodyPr>
            <a:normAutofit/>
          </a:bodyPr>
          <a:lstStyle/>
          <a:p>
            <a:r>
              <a:rPr lang="en-US" dirty="0"/>
              <a:t>The initial testing found 3 unique detonation behavior</a:t>
            </a:r>
          </a:p>
          <a:p>
            <a:pPr lvl="1"/>
            <a:r>
              <a:rPr lang="en-US" dirty="0"/>
              <a:t>The first is a spike amplification behavior where the detonation amplifies in the middle of the detonation chamber that is accompanied by a spike in pressure impulse </a:t>
            </a:r>
          </a:p>
          <a:p>
            <a:pPr lvl="1"/>
            <a:r>
              <a:rPr lang="en-US" dirty="0"/>
              <a:t>The second had the same middle of the chamber amplification but without a significant spike in pressure at the initial amplification event</a:t>
            </a:r>
          </a:p>
          <a:p>
            <a:pPr lvl="1"/>
            <a:r>
              <a:rPr lang="en-US" dirty="0"/>
              <a:t>The third is an end wall amplification event where the detonation is amplified due to effects from the end wall of the detonation chamber resulting in a heavily amplified outlet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Stage 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6E3AD-4842-47D1-8FD2-159A26A4E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50" y="4570936"/>
            <a:ext cx="11179118" cy="19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72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pic>
        <p:nvPicPr>
          <p:cNvPr id="41" name="Picture 40" descr="Chart, histogram&#10;&#10;Description automatically generated">
            <a:extLst>
              <a:ext uri="{FF2B5EF4-FFF2-40B4-BE49-F238E27FC236}">
                <a16:creationId xmlns:a16="http://schemas.microsoft.com/office/drawing/2014/main" id="{4393CD97-768E-44BC-8ACE-CEC13B388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2661" r="6539"/>
          <a:stretch/>
        </p:blipFill>
        <p:spPr bwMode="auto">
          <a:xfrm>
            <a:off x="2576659" y="664612"/>
            <a:ext cx="6694149" cy="51497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F46A737B-3651-40DF-94C8-CACA8BF58167}"/>
              </a:ext>
            </a:extLst>
          </p:cNvPr>
          <p:cNvSpPr/>
          <p:nvPr/>
        </p:nvSpPr>
        <p:spPr>
          <a:xfrm>
            <a:off x="4342807" y="3552051"/>
            <a:ext cx="240418" cy="367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F738C94-D616-469A-AE2C-15506A44F0E0}"/>
              </a:ext>
            </a:extLst>
          </p:cNvPr>
          <p:cNvSpPr/>
          <p:nvPr/>
        </p:nvSpPr>
        <p:spPr>
          <a:xfrm>
            <a:off x="793400" y="4623418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BA92186-7DAC-48A6-8F17-591445856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03" y="5628843"/>
            <a:ext cx="6941736" cy="120373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1A6AFFA-0925-482B-835B-7466EBEFA6EC}"/>
              </a:ext>
            </a:extLst>
          </p:cNvPr>
          <p:cNvSpPr txBox="1"/>
          <p:nvPr/>
        </p:nvSpPr>
        <p:spPr>
          <a:xfrm>
            <a:off x="3300936" y="3758158"/>
            <a:ext cx="740595" cy="4592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Inlet Pressure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ACC2BD4-D764-4A79-A8DD-F72E557ADD52}"/>
              </a:ext>
            </a:extLst>
          </p:cNvPr>
          <p:cNvSpPr txBox="1"/>
          <p:nvPr/>
        </p:nvSpPr>
        <p:spPr>
          <a:xfrm>
            <a:off x="4381437" y="2543911"/>
            <a:ext cx="910231" cy="4592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Decoupled Detonation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5B64D30-0D25-4B84-AC6D-5EAC8EFBE8A3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3671234" y="4217436"/>
            <a:ext cx="340875" cy="236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671EEC9-C09D-4B10-A8EF-5A5B42F54892}"/>
              </a:ext>
            </a:extLst>
          </p:cNvPr>
          <p:cNvCxnSpPr>
            <a:cxnSpLocks/>
          </p:cNvCxnSpPr>
          <p:nvPr/>
        </p:nvCxnSpPr>
        <p:spPr>
          <a:xfrm flipH="1">
            <a:off x="4793076" y="4195533"/>
            <a:ext cx="460186" cy="1689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AA70490-DB0F-4195-9C26-CEA552F63EDE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4836553" y="3003189"/>
            <a:ext cx="194466" cy="126215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09995F-8AB6-4181-8C0A-63E4C5C10089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4798146" y="1723595"/>
            <a:ext cx="556947" cy="3790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CA21BC-EDB8-4A3B-BD54-F58FC9351E50}"/>
              </a:ext>
            </a:extLst>
          </p:cNvPr>
          <p:cNvSpPr txBox="1"/>
          <p:nvPr/>
        </p:nvSpPr>
        <p:spPr>
          <a:xfrm>
            <a:off x="6419999" y="2677981"/>
            <a:ext cx="988537" cy="4592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Rapid Attenuation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18F831-C3C6-4D4C-8691-D687A18E9006}"/>
              </a:ext>
            </a:extLst>
          </p:cNvPr>
          <p:cNvSpPr txBox="1"/>
          <p:nvPr/>
        </p:nvSpPr>
        <p:spPr>
          <a:xfrm>
            <a:off x="7825888" y="3409542"/>
            <a:ext cx="1089224" cy="4592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Still-Amplified Outlet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C5DBC07-B015-4554-B442-6629C34D6A3A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6039889" y="2907620"/>
            <a:ext cx="380110" cy="6637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96A45BD-06A9-43A0-AAB0-1D455370DDF7}"/>
              </a:ext>
            </a:extLst>
          </p:cNvPr>
          <p:cNvCxnSpPr>
            <a:cxnSpLocks/>
          </p:cNvCxnSpPr>
          <p:nvPr/>
        </p:nvCxnSpPr>
        <p:spPr>
          <a:xfrm flipH="1" flipV="1">
            <a:off x="5502855" y="3255734"/>
            <a:ext cx="1022232" cy="6637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037BAF8-8F24-4D0B-B1C5-DE9216B7D6F5}"/>
              </a:ext>
            </a:extLst>
          </p:cNvPr>
          <p:cNvCxnSpPr>
            <a:cxnSpLocks/>
            <a:stCxn id="52" idx="1"/>
          </p:cNvCxnSpPr>
          <p:nvPr/>
        </p:nvCxnSpPr>
        <p:spPr>
          <a:xfrm flipH="1">
            <a:off x="7273308" y="3685893"/>
            <a:ext cx="555756" cy="555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8253A0D-B9CA-4B41-9279-CD7C7C456885}"/>
              </a:ext>
            </a:extLst>
          </p:cNvPr>
          <p:cNvSpPr txBox="1"/>
          <p:nvPr/>
        </p:nvSpPr>
        <p:spPr>
          <a:xfrm>
            <a:off x="4343030" y="1264317"/>
            <a:ext cx="910231" cy="45927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Amplified Spike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1C451B4-A1FF-425F-92AE-11C9A4D138FA}"/>
              </a:ext>
            </a:extLst>
          </p:cNvPr>
          <p:cNvCxnSpPr>
            <a:cxnSpLocks/>
          </p:cNvCxnSpPr>
          <p:nvPr/>
        </p:nvCxnSpPr>
        <p:spPr>
          <a:xfrm>
            <a:off x="4250052" y="3586954"/>
            <a:ext cx="332386" cy="7775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2EE701B-84C7-48C2-B3CC-864BA950E283}"/>
              </a:ext>
            </a:extLst>
          </p:cNvPr>
          <p:cNvSpPr txBox="1"/>
          <p:nvPr/>
        </p:nvSpPr>
        <p:spPr>
          <a:xfrm>
            <a:off x="3703852" y="3127676"/>
            <a:ext cx="1089224" cy="45927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Localized Wall Reinitiation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618109" y="84797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Spike Amplification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50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FBF5-22C8-6B4B-9A2B-59B2607B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5"/>
            <a:ext cx="11032958" cy="535515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Steady Amplification</a:t>
            </a:r>
            <a:endParaRPr lang="en-US" dirty="0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82E70DC4-75B0-4786-AA64-2240720FB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7949"/>
          <a:stretch/>
        </p:blipFill>
        <p:spPr bwMode="auto">
          <a:xfrm>
            <a:off x="2598480" y="772806"/>
            <a:ext cx="6835174" cy="4708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EA672C-E416-4F63-BAE8-20818644798A}"/>
              </a:ext>
            </a:extLst>
          </p:cNvPr>
          <p:cNvSpPr/>
          <p:nvPr/>
        </p:nvSpPr>
        <p:spPr>
          <a:xfrm>
            <a:off x="3959405" y="3276846"/>
            <a:ext cx="210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3E7C55-90EF-4B8C-AE8A-0BD148C18E87}"/>
              </a:ext>
            </a:extLst>
          </p:cNvPr>
          <p:cNvSpPr/>
          <p:nvPr/>
        </p:nvSpPr>
        <p:spPr>
          <a:xfrm>
            <a:off x="793400" y="4623418"/>
            <a:ext cx="242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4E233-AB85-4A66-8318-5B314341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235" y="5557122"/>
            <a:ext cx="6941736" cy="1203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351F11-1999-4199-A107-3F9235401382}"/>
              </a:ext>
            </a:extLst>
          </p:cNvPr>
          <p:cNvSpPr txBox="1"/>
          <p:nvPr/>
        </p:nvSpPr>
        <p:spPr>
          <a:xfrm>
            <a:off x="3251866" y="2248534"/>
            <a:ext cx="76971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Inlet Pressure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B0E90A-3A4B-49D3-8AFE-76C64590733D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636725" y="2710199"/>
            <a:ext cx="651190" cy="461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529BFD-20B5-4463-ACD2-B2A3B5B14056}"/>
              </a:ext>
            </a:extLst>
          </p:cNvPr>
          <p:cNvCxnSpPr>
            <a:cxnSpLocks/>
          </p:cNvCxnSpPr>
          <p:nvPr/>
        </p:nvCxnSpPr>
        <p:spPr>
          <a:xfrm flipV="1">
            <a:off x="4777903" y="1465920"/>
            <a:ext cx="594804" cy="2318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25C562-05D5-4330-993B-365772E8E420}"/>
              </a:ext>
            </a:extLst>
          </p:cNvPr>
          <p:cNvSpPr txBox="1"/>
          <p:nvPr/>
        </p:nvSpPr>
        <p:spPr>
          <a:xfrm>
            <a:off x="6069951" y="1218919"/>
            <a:ext cx="98711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Slower Attenuation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0DC39F-DEC8-45C5-BD8D-E8EC7638EF06}"/>
              </a:ext>
            </a:extLst>
          </p:cNvPr>
          <p:cNvSpPr txBox="1"/>
          <p:nvPr/>
        </p:nvSpPr>
        <p:spPr>
          <a:xfrm>
            <a:off x="7057061" y="1826142"/>
            <a:ext cx="80520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Still-Amplified Outlet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36707B5-972D-462A-96F2-147602F061AC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892951" y="1449752"/>
            <a:ext cx="177000" cy="23083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A28DA46-5A93-47AD-BF2D-5BCEEBB8EBD2}"/>
              </a:ext>
            </a:extLst>
          </p:cNvPr>
          <p:cNvCxnSpPr>
            <a:cxnSpLocks/>
          </p:cNvCxnSpPr>
          <p:nvPr/>
        </p:nvCxnSpPr>
        <p:spPr>
          <a:xfrm flipH="1" flipV="1">
            <a:off x="5566299" y="1438938"/>
            <a:ext cx="594804" cy="515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BCE4BC-7BFC-4BE7-A070-2B81C633A150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818050" y="2149308"/>
            <a:ext cx="239011" cy="5887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C946A5-133F-4CBB-864A-1A579457B366}"/>
              </a:ext>
            </a:extLst>
          </p:cNvPr>
          <p:cNvSpPr txBox="1"/>
          <p:nvPr/>
        </p:nvSpPr>
        <p:spPr>
          <a:xfrm>
            <a:off x="3890059" y="1465920"/>
            <a:ext cx="887844" cy="46166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Recoupling Spike</a:t>
            </a:r>
          </a:p>
        </p:txBody>
      </p:sp>
    </p:spTree>
    <p:extLst>
      <p:ext uri="{BB962C8B-B14F-4D97-AF65-F5344CB8AC3E}">
        <p14:creationId xmlns:p14="http://schemas.microsoft.com/office/powerpoint/2010/main" val="1470566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4FBF5-22C8-6B4B-9A2B-59B2607BC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805"/>
            <a:ext cx="11032958" cy="535515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/>
              <a:t>Endwall</a:t>
            </a:r>
            <a:r>
              <a:rPr lang="en-US" sz="4000" dirty="0"/>
              <a:t> Amplification </a:t>
            </a:r>
            <a:endParaRPr lang="en-US" dirty="0"/>
          </a:p>
        </p:txBody>
      </p:sp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C8106E8-F7B3-409E-9AD9-C17238DE33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/>
          <a:stretch/>
        </p:blipFill>
        <p:spPr bwMode="auto">
          <a:xfrm>
            <a:off x="2050741" y="872855"/>
            <a:ext cx="8532953" cy="47692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EB782FE-624D-4866-B6FF-61B0F98D18B8}"/>
              </a:ext>
            </a:extLst>
          </p:cNvPr>
          <p:cNvSpPr/>
          <p:nvPr/>
        </p:nvSpPr>
        <p:spPr>
          <a:xfrm>
            <a:off x="4191825" y="3449313"/>
            <a:ext cx="220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ED104-D38D-48E3-B248-0A388D80315C}"/>
              </a:ext>
            </a:extLst>
          </p:cNvPr>
          <p:cNvSpPr/>
          <p:nvPr/>
        </p:nvSpPr>
        <p:spPr>
          <a:xfrm>
            <a:off x="815546" y="4719556"/>
            <a:ext cx="220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8A007D-2C63-4A91-9AF1-B941A404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38" y="5687838"/>
            <a:ext cx="6710881" cy="11637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AFFF09-307E-4A7E-A3E5-F00821D9BA4F}"/>
              </a:ext>
            </a:extLst>
          </p:cNvPr>
          <p:cNvSpPr txBox="1"/>
          <p:nvPr/>
        </p:nvSpPr>
        <p:spPr>
          <a:xfrm>
            <a:off x="3349138" y="3087951"/>
            <a:ext cx="84268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Inlet Pressure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7444EA-FD0E-4766-A1FF-8791B681485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3770482" y="3549616"/>
            <a:ext cx="39995" cy="4616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5D05CA-39FF-4219-AF72-1D5BF1C70879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800295" y="2372674"/>
            <a:ext cx="501105" cy="41643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CC3CA11-9513-48D9-9D83-D569A188A716}"/>
              </a:ext>
            </a:extLst>
          </p:cNvPr>
          <p:cNvSpPr txBox="1"/>
          <p:nvPr/>
        </p:nvSpPr>
        <p:spPr>
          <a:xfrm>
            <a:off x="6072605" y="1270897"/>
            <a:ext cx="1228795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Highly Amplified Outlet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C88F074-5A17-47A9-A0F2-4519869567B6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7301400" y="1501730"/>
            <a:ext cx="581971" cy="97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1A91AE-9384-44EB-ABB0-7DB75E23DE03}"/>
              </a:ext>
            </a:extLst>
          </p:cNvPr>
          <p:cNvSpPr txBox="1"/>
          <p:nvPr/>
        </p:nvSpPr>
        <p:spPr>
          <a:xfrm>
            <a:off x="4990090" y="2141841"/>
            <a:ext cx="1810205" cy="46166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Double Spike Indicating A Decoupled Detonation </a:t>
            </a:r>
          </a:p>
        </p:txBody>
      </p:sp>
    </p:spTree>
    <p:extLst>
      <p:ext uri="{BB962C8B-B14F-4D97-AF65-F5344CB8AC3E}">
        <p14:creationId xmlns:p14="http://schemas.microsoft.com/office/powerpoint/2010/main" val="413668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59CF2-4343-4D02-95FB-9349E851044A}"/>
              </a:ext>
            </a:extLst>
          </p:cNvPr>
          <p:cNvSpPr txBox="1">
            <a:spLocks/>
          </p:cNvSpPr>
          <p:nvPr/>
        </p:nvSpPr>
        <p:spPr>
          <a:xfrm>
            <a:off x="780297" y="144379"/>
            <a:ext cx="10573503" cy="677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Stage 2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CA438-28EB-4B34-A2E8-9EF132DFF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5522"/>
            <a:ext cx="6586963" cy="52714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Stage two involved developing an optical accessible 2 in. square detonation chamber capable of withstanding an amplified detonation</a:t>
            </a:r>
          </a:p>
          <a:p>
            <a:r>
              <a:rPr lang="en-US" dirty="0"/>
              <a:t>The mechanism behind two of the three behaviors documented in stage 1 where captured</a:t>
            </a:r>
          </a:p>
          <a:p>
            <a:pPr lvl="1"/>
            <a:r>
              <a:rPr lang="en-US" dirty="0"/>
              <a:t>The steady amplification behavior was not able to be reproduced due to the large area of the 2 in. square section</a:t>
            </a:r>
          </a:p>
          <a:p>
            <a:r>
              <a:rPr lang="en-US" dirty="0"/>
              <a:t>Schlieren and CH* Chemiluminescence imagery was taken in the same field of view using two Shimadzu HPV-X2 camera’s </a:t>
            </a:r>
          </a:p>
          <a:p>
            <a:pPr lvl="1"/>
            <a:r>
              <a:rPr lang="en-US" dirty="0"/>
              <a:t>Camera operated at 500,000 FPS with a frame size of 400 by 250 pixels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60A8244-667D-4586-B55F-1BE210D903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2" r="46565" b="5442"/>
          <a:stretch/>
        </p:blipFill>
        <p:spPr bwMode="auto">
          <a:xfrm>
            <a:off x="7718442" y="320004"/>
            <a:ext cx="4237608" cy="3101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CBB765-4CF3-4FF1-A723-9BA94EA80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713" y="3531418"/>
            <a:ext cx="4008771" cy="30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26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E83481-298B-448E-A26C-98FE5B3A3D8B}"/>
              </a:ext>
            </a:extLst>
          </p:cNvPr>
          <p:cNvSpPr txBox="1">
            <a:spLocks/>
          </p:cNvSpPr>
          <p:nvPr/>
        </p:nvSpPr>
        <p:spPr>
          <a:xfrm>
            <a:off x="700398" y="614896"/>
            <a:ext cx="10573503" cy="10541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Spike Amplification </a:t>
            </a:r>
          </a:p>
          <a:p>
            <a:pPr marL="0" indent="0" algn="ctr">
              <a:buNone/>
            </a:pPr>
            <a:r>
              <a:rPr lang="en-US" dirty="0"/>
              <a:t>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-N</a:t>
            </a:r>
            <a:r>
              <a:rPr lang="en-US" baseline="-25000" dirty="0"/>
              <a:t>2</a:t>
            </a:r>
            <a:r>
              <a:rPr lang="en-US" dirty="0"/>
              <a:t>O Equivalence Ratio=1.0 </a:t>
            </a:r>
          </a:p>
        </p:txBody>
      </p:sp>
      <p:pic>
        <p:nvPicPr>
          <p:cNvPr id="5" name="Composite_AdobeExpress">
            <a:hlinkClick r:id="" action="ppaction://media"/>
            <a:extLst>
              <a:ext uri="{FF2B5EF4-FFF2-40B4-BE49-F238E27FC236}">
                <a16:creationId xmlns:a16="http://schemas.microsoft.com/office/drawing/2014/main" id="{AB2957C2-1B42-4151-BAFF-02772215C1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40" y="2496127"/>
            <a:ext cx="9633417" cy="279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80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452</Words>
  <Application>Microsoft Office PowerPoint</Application>
  <PresentationFormat>Widescreen</PresentationFormat>
  <Paragraphs>64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Tye</dc:creator>
  <cp:lastModifiedBy>Mackenzie Lawson</cp:lastModifiedBy>
  <cp:revision>37</cp:revision>
  <dcterms:created xsi:type="dcterms:W3CDTF">2021-07-16T13:59:28Z</dcterms:created>
  <dcterms:modified xsi:type="dcterms:W3CDTF">2022-11-09T14:13:50Z</dcterms:modified>
</cp:coreProperties>
</file>