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851" r:id="rId3"/>
    <p:sldId id="923" r:id="rId4"/>
    <p:sldId id="922" r:id="rId5"/>
    <p:sldId id="897" r:id="rId6"/>
    <p:sldId id="891" r:id="rId7"/>
    <p:sldId id="909" r:id="rId8"/>
    <p:sldId id="849" r:id="rId9"/>
    <p:sldId id="894" r:id="rId10"/>
    <p:sldId id="9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799" autoAdjust="0"/>
  </p:normalViewPr>
  <p:slideViewPr>
    <p:cSldViewPr snapToGrid="0" snapToObjects="1">
      <p:cViewPr varScale="1">
        <p:scale>
          <a:sx n="51" d="100"/>
          <a:sy n="51" d="100"/>
        </p:scale>
        <p:origin x="8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C4F74-FA6A-4DF9-920D-1C1BD3E9D612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48C60-EAA4-4D31-8A27-AD8BFF02C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8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985-D1EF-4D64-8068-337F800699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985-D1EF-4D64-8068-337F80069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985-D1EF-4D64-8068-337F80069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985-D1EF-4D64-8068-337F800699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985-D1EF-4D64-8068-337F800699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7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985-D1EF-4D64-8068-337F80069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2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985-D1EF-4D64-8068-337F800699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985-D1EF-4D64-8068-337F800699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hyperlink" Target="https://doi.org/10.1007/s00158-021-03005-y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8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9.png"/><Relationship Id="rId5" Type="http://schemas.openxmlformats.org/officeDocument/2006/relationships/image" Target="../media/image30.png"/><Relationship Id="rId10" Type="http://schemas.openxmlformats.org/officeDocument/2006/relationships/image" Target="../media/image58.png"/><Relationship Id="rId4" Type="http://schemas.openxmlformats.org/officeDocument/2006/relationships/image" Target="../media/image29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2404996" y="877242"/>
            <a:ext cx="73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Hypersonic Vehicle Design Framework Using Machine Learning with Multi-Fidelity Data Under Uncertainty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Atticus Beachy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beachy.10@wright.edu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Harok Bae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harok.bae@wright.edu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Josè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Camberos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WPAFB/RQHV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D14A35-A02B-EAB5-DF8F-CCEB7CC8605F}"/>
              </a:ext>
            </a:extLst>
          </p:cNvPr>
          <p:cNvGrpSpPr/>
          <p:nvPr/>
        </p:nvGrpSpPr>
        <p:grpSpPr>
          <a:xfrm>
            <a:off x="5545924" y="6111268"/>
            <a:ext cx="2785636" cy="369332"/>
            <a:chOff x="3190620" y="6321364"/>
            <a:chExt cx="2785636" cy="3693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5FA753-72F4-754B-2475-1AE38943B798}"/>
                </a:ext>
              </a:extLst>
            </p:cNvPr>
            <p:cNvSpPr txBox="1"/>
            <p:nvPr/>
          </p:nvSpPr>
          <p:spPr>
            <a:xfrm>
              <a:off x="3190620" y="6321364"/>
              <a:ext cx="66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 #: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607878-3EAD-C26D-D15C-0B28EE79B854}"/>
                </a:ext>
              </a:extLst>
            </p:cNvPr>
            <p:cNvSpPr txBox="1"/>
            <p:nvPr/>
          </p:nvSpPr>
          <p:spPr>
            <a:xfrm>
              <a:off x="3820331" y="6321364"/>
              <a:ext cx="2155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000000"/>
                  </a:solidFill>
                  <a:effectLst/>
                  <a:latin typeface="Segoe UI" panose="020B0502040204020203" pitchFamily="34" charset="0"/>
                </a:rPr>
                <a:t>AFRL-2022-5291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FB79E3BA-B706-FAD7-8952-6B76AA7BA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164" y="5692972"/>
            <a:ext cx="1917266" cy="1092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B3564E-0779-60DE-B570-C9243474C26F}"/>
              </a:ext>
            </a:extLst>
          </p:cNvPr>
          <p:cNvSpPr txBox="1"/>
          <p:nvPr/>
        </p:nvSpPr>
        <p:spPr>
          <a:xfrm>
            <a:off x="2653135" y="5862100"/>
            <a:ext cx="425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Distribution A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Cleared for public release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11/2/2022</a:t>
            </a:r>
          </a:p>
        </p:txBody>
      </p:sp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58B47-5F92-4DA0-9F33-035E64E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2AB-D3F7-4425-A105-3A691A41DDC5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6A60C-8CF8-4ACE-9BFF-79BA92737832}"/>
              </a:ext>
            </a:extLst>
          </p:cNvPr>
          <p:cNvSpPr txBox="1"/>
          <p:nvPr/>
        </p:nvSpPr>
        <p:spPr>
          <a:xfrm>
            <a:off x="2438402" y="152401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Method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193F2-B0DE-1BC6-A06E-8A3FA12A42FA}"/>
              </a:ext>
            </a:extLst>
          </p:cNvPr>
          <p:cNvSpPr txBox="1"/>
          <p:nvPr/>
        </p:nvSpPr>
        <p:spPr>
          <a:xfrm>
            <a:off x="5935580" y="3704330"/>
            <a:ext cx="468679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/>
              <a:t>Leveraging multiple information 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D2C30-8F94-64E6-6BE3-41108249CB48}"/>
              </a:ext>
            </a:extLst>
          </p:cNvPr>
          <p:cNvSpPr txBox="1"/>
          <p:nvPr/>
        </p:nvSpPr>
        <p:spPr>
          <a:xfrm>
            <a:off x="712614" y="4477350"/>
            <a:ext cx="364155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/>
              <a:t>Ensemble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A3594-163D-9C79-A25E-21B729100839}"/>
              </a:ext>
            </a:extLst>
          </p:cNvPr>
          <p:cNvSpPr txBox="1"/>
          <p:nvPr/>
        </p:nvSpPr>
        <p:spPr>
          <a:xfrm>
            <a:off x="707800" y="5244060"/>
            <a:ext cx="364637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Expected Improvement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AC2D4-753C-7B21-4916-D4F961425DD4}"/>
              </a:ext>
            </a:extLst>
          </p:cNvPr>
          <p:cNvSpPr txBox="1"/>
          <p:nvPr/>
        </p:nvSpPr>
        <p:spPr>
          <a:xfrm>
            <a:off x="712614" y="2934930"/>
            <a:ext cx="364155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Rapid Neural Network Training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041FC-9337-80B4-87F5-B104D46DB1F8}"/>
              </a:ext>
            </a:extLst>
          </p:cNvPr>
          <p:cNvSpPr txBox="1"/>
          <p:nvPr/>
        </p:nvSpPr>
        <p:spPr>
          <a:xfrm>
            <a:off x="5930862" y="5247487"/>
            <a:ext cx="468679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/>
              <a:t>Intelligent sampling of HF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935CA-3ED6-1FCA-8A89-31084F132FB6}"/>
              </a:ext>
            </a:extLst>
          </p:cNvPr>
          <p:cNvSpPr txBox="1"/>
          <p:nvPr/>
        </p:nvSpPr>
        <p:spPr>
          <a:xfrm>
            <a:off x="5930862" y="4477350"/>
            <a:ext cx="468679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/>
              <a:t>Modeling epistemic uncertainty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B69F6-3EAD-EB19-8A3F-B17C4DF9EE63}"/>
              </a:ext>
            </a:extLst>
          </p:cNvPr>
          <p:cNvSpPr txBox="1"/>
          <p:nvPr/>
        </p:nvSpPr>
        <p:spPr>
          <a:xfrm>
            <a:off x="5935580" y="2931310"/>
            <a:ext cx="468207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/>
              <a:t>Accelerated NN training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DB7B7-CDB1-CBF0-DAC0-3FD8E0F4AAE9}"/>
              </a:ext>
            </a:extLst>
          </p:cNvPr>
          <p:cNvSpPr txBox="1"/>
          <p:nvPr/>
        </p:nvSpPr>
        <p:spPr>
          <a:xfrm>
            <a:off x="712614" y="3704330"/>
            <a:ext cx="3641557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/>
              <a:t>E2NN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210579-7DAD-779B-210D-216076E26513}"/>
              </a:ext>
            </a:extLst>
          </p:cNvPr>
          <p:cNvSpPr/>
          <p:nvPr/>
        </p:nvSpPr>
        <p:spPr>
          <a:xfrm>
            <a:off x="4550036" y="3725501"/>
            <a:ext cx="1140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Enables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FA1A7B-C7A1-BAFD-642D-F92189786270}"/>
              </a:ext>
            </a:extLst>
          </p:cNvPr>
          <p:cNvSpPr/>
          <p:nvPr/>
        </p:nvSpPr>
        <p:spPr>
          <a:xfrm>
            <a:off x="4550036" y="4477350"/>
            <a:ext cx="1140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Enables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7CEC6-1D54-49F7-2879-26133E8BE593}"/>
              </a:ext>
            </a:extLst>
          </p:cNvPr>
          <p:cNvSpPr/>
          <p:nvPr/>
        </p:nvSpPr>
        <p:spPr>
          <a:xfrm>
            <a:off x="4550036" y="5249513"/>
            <a:ext cx="1140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Enables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B6549-3C57-9E0D-C92E-2F1ED93A0E71}"/>
              </a:ext>
            </a:extLst>
          </p:cNvPr>
          <p:cNvSpPr/>
          <p:nvPr/>
        </p:nvSpPr>
        <p:spPr>
          <a:xfrm>
            <a:off x="4550036" y="2929411"/>
            <a:ext cx="1140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EB7C5-2D72-A396-6F96-D0BEBC0C463A}"/>
              </a:ext>
            </a:extLst>
          </p:cNvPr>
          <p:cNvSpPr txBox="1"/>
          <p:nvPr/>
        </p:nvSpPr>
        <p:spPr>
          <a:xfrm>
            <a:off x="707800" y="1657490"/>
            <a:ext cx="365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22C78E-0E25-B311-CA89-12DD95A5C3CB}"/>
              </a:ext>
            </a:extLst>
          </p:cNvPr>
          <p:cNvSpPr txBox="1"/>
          <p:nvPr/>
        </p:nvSpPr>
        <p:spPr>
          <a:xfrm>
            <a:off x="5943974" y="1657490"/>
            <a:ext cx="4682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E3302-708D-4543-D609-083E5379A60F}"/>
              </a:ext>
            </a:extLst>
          </p:cNvPr>
          <p:cNvSpPr txBox="1"/>
          <p:nvPr/>
        </p:nvSpPr>
        <p:spPr>
          <a:xfrm>
            <a:off x="5953226" y="2157367"/>
            <a:ext cx="466442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/>
              <a:t>Surrogate scalability to many dimensions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6A71E-7EC0-66A3-4C8D-B84645F6942E}"/>
              </a:ext>
            </a:extLst>
          </p:cNvPr>
          <p:cNvSpPr txBox="1"/>
          <p:nvPr/>
        </p:nvSpPr>
        <p:spPr>
          <a:xfrm>
            <a:off x="712614" y="2152220"/>
            <a:ext cx="364155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NN model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7FAC88-6527-FE67-1A42-60D7369962CA}"/>
              </a:ext>
            </a:extLst>
          </p:cNvPr>
          <p:cNvSpPr/>
          <p:nvPr/>
        </p:nvSpPr>
        <p:spPr>
          <a:xfrm>
            <a:off x="4583201" y="2158272"/>
            <a:ext cx="1140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Enables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E54D24-2639-F0C7-65F0-5B744C4FEE26}"/>
              </a:ext>
            </a:extLst>
          </p:cNvPr>
          <p:cNvSpPr/>
          <p:nvPr/>
        </p:nvSpPr>
        <p:spPr>
          <a:xfrm>
            <a:off x="1198179" y="888526"/>
            <a:ext cx="9419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Cambria" panose="02040503050406030204" pitchFamily="18" charset="0"/>
                <a:cs typeface="Times New Roman" panose="02020603050405020304" pitchFamily="18" charset="0"/>
              </a:rPr>
              <a:t>Goal:</a:t>
            </a: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 Develop a </a:t>
            </a:r>
            <a:r>
              <a:rPr lang="en-US" sz="2000" b="1" dirty="0">
                <a:solidFill>
                  <a:srgbClr val="0000CC"/>
                </a:solidFill>
              </a:rPr>
              <a:t>Machine Learning</a:t>
            </a:r>
            <a:r>
              <a:rPr lang="en-US" sz="2000" dirty="0"/>
              <a:t> framework for </a:t>
            </a:r>
            <a:r>
              <a:rPr lang="en-US" sz="2000" b="1" dirty="0">
                <a:solidFill>
                  <a:srgbClr val="0000CC"/>
                </a:solidFill>
              </a:rPr>
              <a:t>cost-effective</a:t>
            </a:r>
            <a:r>
              <a:rPr lang="en-US" sz="2000" dirty="0"/>
              <a:t> modeling of </a:t>
            </a:r>
            <a:r>
              <a:rPr lang="en-US" sz="2000" b="1" dirty="0">
                <a:solidFill>
                  <a:srgbClr val="0000CC"/>
                </a:solidFill>
              </a:rPr>
              <a:t>expensive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00CC"/>
                </a:solidFill>
              </a:rPr>
              <a:t>high-dimensional</a:t>
            </a:r>
            <a:r>
              <a:rPr lang="en-US" sz="2000" dirty="0"/>
              <a:t> functions for </a:t>
            </a:r>
            <a:r>
              <a:rPr lang="en-US" sz="2000" b="1" dirty="0">
                <a:solidFill>
                  <a:srgbClr val="0000CC"/>
                </a:solidFill>
              </a:rPr>
              <a:t>aerospace design exploration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467922-F73E-DEA0-43D1-58B5D50110CC}"/>
              </a:ext>
            </a:extLst>
          </p:cNvPr>
          <p:cNvSpPr/>
          <p:nvPr/>
        </p:nvSpPr>
        <p:spPr>
          <a:xfrm>
            <a:off x="898634" y="6062068"/>
            <a:ext cx="9312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Cambria" panose="02040503050406030204" pitchFamily="18" charset="0"/>
                <a:cs typeface="Times New Roman" panose="02020603050405020304" pitchFamily="18" charset="0"/>
              </a:rPr>
              <a:t>Together these methods form the core of a new framework for aerospace design.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6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58B47-5F92-4DA0-9F33-035E64E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2AB-D3F7-4425-A105-3A691A41DDC5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6A60C-8CF8-4ACE-9BFF-79BA92737832}"/>
              </a:ext>
            </a:extLst>
          </p:cNvPr>
          <p:cNvSpPr txBox="1"/>
          <p:nvPr/>
        </p:nvSpPr>
        <p:spPr>
          <a:xfrm>
            <a:off x="2438402" y="152401"/>
            <a:ext cx="837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Multi Fidelity Adaptive Learning Framework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CDF53E-9909-41A5-A7BB-3D156435BF0F}"/>
              </a:ext>
            </a:extLst>
          </p:cNvPr>
          <p:cNvGrpSpPr/>
          <p:nvPr/>
        </p:nvGrpSpPr>
        <p:grpSpPr>
          <a:xfrm>
            <a:off x="1592059" y="737176"/>
            <a:ext cx="8992446" cy="6056912"/>
            <a:chOff x="-13421" y="86272"/>
            <a:chExt cx="8992446" cy="60569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461542-B63F-42AC-848A-8545B44B489E}"/>
                </a:ext>
              </a:extLst>
            </p:cNvPr>
            <p:cNvGrpSpPr/>
            <p:nvPr/>
          </p:nvGrpSpPr>
          <p:grpSpPr>
            <a:xfrm>
              <a:off x="332431" y="237242"/>
              <a:ext cx="2057400" cy="1494399"/>
              <a:chOff x="849397" y="719539"/>
              <a:chExt cx="2057400" cy="1494399"/>
            </a:xfrm>
          </p:grpSpPr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A20F3115-98FC-4EA6-8CF4-C07916DC9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7972" y="719539"/>
                <a:ext cx="2007349" cy="9240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ounded Rectangle 16">
                <a:extLst>
                  <a:ext uri="{FF2B5EF4-FFF2-40B4-BE49-F238E27FC236}">
                    <a16:creationId xmlns:a16="http://schemas.microsoft.com/office/drawing/2014/main" id="{254F2B7A-4898-48C1-B116-A0BBBB688490}"/>
                  </a:ext>
                </a:extLst>
              </p:cNvPr>
              <p:cNvSpPr/>
              <p:nvPr/>
            </p:nvSpPr>
            <p:spPr bwMode="auto">
              <a:xfrm>
                <a:off x="849397" y="1694587"/>
                <a:ext cx="2057400" cy="519351"/>
              </a:xfrm>
              <a:prstGeom prst="roundRect">
                <a:avLst>
                  <a:gd name="adj" fmla="val 50000"/>
                </a:avLst>
              </a:prstGeom>
              <a:solidFill>
                <a:srgbClr val="DEDEDE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2"/>
                    </a:solidFill>
                    <a:latin typeface="Arial" charset="0"/>
                  </a:rPr>
                  <a:t>Design Space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C95D88-3038-4D28-9B4C-1382A249D7D8}"/>
                </a:ext>
              </a:extLst>
            </p:cNvPr>
            <p:cNvGrpSpPr/>
            <p:nvPr/>
          </p:nvGrpSpPr>
          <p:grpSpPr>
            <a:xfrm>
              <a:off x="322538" y="3809152"/>
              <a:ext cx="2063221" cy="2334032"/>
              <a:chOff x="7337825" y="5388225"/>
              <a:chExt cx="2063221" cy="2334032"/>
            </a:xfrm>
          </p:grpSpPr>
          <p:sp>
            <p:nvSpPr>
              <p:cNvPr id="45" name="Rounded Rectangle 20">
                <a:extLst>
                  <a:ext uri="{FF2B5EF4-FFF2-40B4-BE49-F238E27FC236}">
                    <a16:creationId xmlns:a16="http://schemas.microsoft.com/office/drawing/2014/main" id="{949B6E13-7985-43AD-B71F-CDF04A0A5235}"/>
                  </a:ext>
                </a:extLst>
              </p:cNvPr>
              <p:cNvSpPr/>
              <p:nvPr/>
            </p:nvSpPr>
            <p:spPr bwMode="auto">
              <a:xfrm>
                <a:off x="7351789" y="5388225"/>
                <a:ext cx="2049257" cy="1298377"/>
              </a:xfrm>
              <a:prstGeom prst="roundRect">
                <a:avLst>
                  <a:gd name="adj" fmla="val 50000"/>
                </a:avLst>
              </a:prstGeom>
              <a:solidFill>
                <a:srgbClr val="FFC000">
                  <a:alpha val="50000"/>
                </a:srgbClr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2"/>
                    </a:solidFill>
                    <a:latin typeface="Arial" charset="0"/>
                  </a:rPr>
                  <a:t>Optimize acquisition metric</a:t>
                </a: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3B5BDCB-73FC-45F7-A040-E07983C3B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7825" y="6442427"/>
                <a:ext cx="1841039" cy="1279830"/>
              </a:xfrm>
              <a:prstGeom prst="rect">
                <a:avLst/>
              </a:prstGeom>
              <a:ln w="28575">
                <a:solidFill>
                  <a:srgbClr val="FFC000"/>
                </a:solidFill>
              </a:ln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151EE5-7901-4C01-B160-B06D24F75411}"/>
                </a:ext>
              </a:extLst>
            </p:cNvPr>
            <p:cNvGrpSpPr/>
            <p:nvPr/>
          </p:nvGrpSpPr>
          <p:grpSpPr>
            <a:xfrm>
              <a:off x="-13421" y="1908237"/>
              <a:ext cx="2743200" cy="1677731"/>
              <a:chOff x="-395577" y="1935226"/>
              <a:chExt cx="2743200" cy="1677731"/>
            </a:xfrm>
          </p:grpSpPr>
          <p:sp>
            <p:nvSpPr>
              <p:cNvPr id="43" name="Rounded Rectangle 18">
                <a:extLst>
                  <a:ext uri="{FF2B5EF4-FFF2-40B4-BE49-F238E27FC236}">
                    <a16:creationId xmlns:a16="http://schemas.microsoft.com/office/drawing/2014/main" id="{FF549A11-4297-4982-A6FC-9F1B23FE3D29}"/>
                  </a:ext>
                </a:extLst>
              </p:cNvPr>
              <p:cNvSpPr/>
              <p:nvPr/>
            </p:nvSpPr>
            <p:spPr bwMode="auto">
              <a:xfrm>
                <a:off x="-395577" y="1935226"/>
                <a:ext cx="2743200" cy="519351"/>
              </a:xfrm>
              <a:prstGeom prst="roundRect">
                <a:avLst>
                  <a:gd name="adj" fmla="val 50000"/>
                </a:avLst>
              </a:prstGeom>
              <a:solidFill>
                <a:srgbClr val="006F51">
                  <a:alpha val="50000"/>
                </a:srgbClr>
              </a:solidFill>
              <a:ln w="28575" cap="flat" cmpd="sng" algn="ctr">
                <a:solidFill>
                  <a:srgbClr val="006F5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2"/>
                    </a:solidFill>
                    <a:latin typeface="Arial" charset="0"/>
                  </a:rPr>
                  <a:t>Design Configuration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B65570E-D468-4E87-A5F0-376FAA9A0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70" y="2424086"/>
                <a:ext cx="1810503" cy="1188871"/>
              </a:xfrm>
              <a:prstGeom prst="rect">
                <a:avLst/>
              </a:prstGeom>
              <a:ln w="28575">
                <a:solidFill>
                  <a:srgbClr val="006F51"/>
                </a:solidFill>
              </a:ln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AFCC42-C183-478C-A954-8D093F6F14DB}"/>
                </a:ext>
              </a:extLst>
            </p:cNvPr>
            <p:cNvGrpSpPr/>
            <p:nvPr/>
          </p:nvGrpSpPr>
          <p:grpSpPr>
            <a:xfrm>
              <a:off x="3044084" y="86272"/>
              <a:ext cx="4119912" cy="2231770"/>
              <a:chOff x="5343725" y="263137"/>
              <a:chExt cx="4119912" cy="2231770"/>
            </a:xfrm>
          </p:grpSpPr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35694AD6-F8AC-48EC-B8FB-25965C11F286}"/>
                  </a:ext>
                </a:extLst>
              </p:cNvPr>
              <p:cNvSpPr/>
              <p:nvPr/>
            </p:nvSpPr>
            <p:spPr bwMode="auto">
              <a:xfrm>
                <a:off x="5343725" y="734423"/>
                <a:ext cx="2722147" cy="1084420"/>
              </a:xfrm>
              <a:prstGeom prst="parallelogram">
                <a:avLst/>
              </a:prstGeom>
              <a:solidFill>
                <a:srgbClr val="00B050"/>
              </a:solidFill>
              <a:ln w="28575" cap="flat" cmpd="sng" algn="ctr">
                <a:solidFill>
                  <a:srgbClr val="2AB0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5CA47FA-D8FB-45F7-A1A1-630A8B5D1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4109" y="744432"/>
                <a:ext cx="1385583" cy="1151467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A16C004-7668-4829-9106-3D09966AFCCA}"/>
                  </a:ext>
                </a:extLst>
              </p:cNvPr>
              <p:cNvSpPr txBox="1"/>
              <p:nvPr/>
            </p:nvSpPr>
            <p:spPr>
              <a:xfrm>
                <a:off x="8294880" y="2033242"/>
                <a:ext cx="1168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CC6BDF-D04D-43C3-8FEA-179EEE8AA0C7}"/>
                  </a:ext>
                </a:extLst>
              </p:cNvPr>
              <p:cNvSpPr txBox="1"/>
              <p:nvPr/>
            </p:nvSpPr>
            <p:spPr>
              <a:xfrm>
                <a:off x="5629987" y="263137"/>
                <a:ext cx="2128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>
                    <a:solidFill>
                      <a:srgbClr val="006F5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High-Fidelity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C59402-7D64-4C98-8BA5-0C0F1A6B3771}"/>
                </a:ext>
              </a:extLst>
            </p:cNvPr>
            <p:cNvGrpSpPr/>
            <p:nvPr/>
          </p:nvGrpSpPr>
          <p:grpSpPr>
            <a:xfrm>
              <a:off x="3023032" y="1687126"/>
              <a:ext cx="5146586" cy="2391716"/>
              <a:chOff x="4421871" y="2306052"/>
              <a:chExt cx="5146586" cy="2391716"/>
            </a:xfrm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CC7D1A0D-E9D1-43DB-8B21-CB91F2F6836C}"/>
                  </a:ext>
                </a:extLst>
              </p:cNvPr>
              <p:cNvSpPr/>
              <p:nvPr/>
            </p:nvSpPr>
            <p:spPr bwMode="auto">
              <a:xfrm>
                <a:off x="4421871" y="2758111"/>
                <a:ext cx="2743199" cy="1256326"/>
              </a:xfrm>
              <a:prstGeom prst="parallelogram">
                <a:avLst/>
              </a:prstGeom>
              <a:solidFill>
                <a:srgbClr val="00BAFF"/>
              </a:solidFill>
              <a:ln w="28575" cap="flat" cmpd="sng" algn="ctr">
                <a:solidFill>
                  <a:srgbClr val="00BA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0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78A209-0BDF-49CB-8D68-3FA836BA990C}"/>
                  </a:ext>
                </a:extLst>
              </p:cNvPr>
              <p:cNvSpPr txBox="1"/>
              <p:nvPr/>
            </p:nvSpPr>
            <p:spPr>
              <a:xfrm>
                <a:off x="7310158" y="4236103"/>
                <a:ext cx="2258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Vortex-Lattice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859478-04E8-4C66-98D8-A35969DF4B66}"/>
                  </a:ext>
                </a:extLst>
              </p:cNvPr>
              <p:cNvSpPr txBox="1"/>
              <p:nvPr/>
            </p:nvSpPr>
            <p:spPr>
              <a:xfrm>
                <a:off x="4808723" y="2306052"/>
                <a:ext cx="2128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>
                    <a:solidFill>
                      <a:srgbClr val="00BA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Low-Fidelity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45C9AFA-49E9-4D19-8FD3-8FD43B690C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2329" y="2845071"/>
                <a:ext cx="1342760" cy="934608"/>
              </a:xfrm>
              <a:prstGeom prst="rect">
                <a:avLst/>
              </a:prstGeom>
            </p:spPr>
          </p:pic>
        </p:grpSp>
        <p:sp>
          <p:nvSpPr>
            <p:cNvPr id="33" name="Rounded Rectangle 22">
              <a:extLst>
                <a:ext uri="{FF2B5EF4-FFF2-40B4-BE49-F238E27FC236}">
                  <a16:creationId xmlns:a16="http://schemas.microsoft.com/office/drawing/2014/main" id="{37222B03-3C63-41D5-8B13-46737C6A41FD}"/>
                </a:ext>
              </a:extLst>
            </p:cNvPr>
            <p:cNvSpPr/>
            <p:nvPr/>
          </p:nvSpPr>
          <p:spPr bwMode="auto">
            <a:xfrm>
              <a:off x="6126502" y="1251249"/>
              <a:ext cx="2852523" cy="1289447"/>
            </a:xfrm>
            <a:prstGeom prst="roundRect">
              <a:avLst>
                <a:gd name="adj" fmla="val 49650"/>
              </a:avLst>
            </a:prstGeom>
            <a:solidFill>
              <a:srgbClr val="66FF33">
                <a:alpha val="50000"/>
              </a:srgbClr>
            </a:solidFill>
            <a:ln w="285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2"/>
                  </a:solidFill>
                  <a:latin typeface="Arial" charset="0"/>
                </a:rPr>
                <a:t>Machine Learning to Determine Mapping between LF and HF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CD7C0BD-CAB4-4660-86C9-A4030239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58" y="2486759"/>
              <a:ext cx="2119699" cy="1192331"/>
            </a:xfrm>
            <a:prstGeom prst="rect">
              <a:avLst/>
            </a:prstGeom>
            <a:ln w="28575">
              <a:solidFill>
                <a:srgbClr val="66FF33"/>
              </a:solidFill>
            </a:ln>
          </p:spPr>
        </p:pic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3B20FEB5-81BC-4E39-A3C9-5C67EB32D03C}"/>
                </a:ext>
              </a:extLst>
            </p:cNvPr>
            <p:cNvSpPr/>
            <p:nvPr/>
          </p:nvSpPr>
          <p:spPr bwMode="auto">
            <a:xfrm>
              <a:off x="2894839" y="3616737"/>
              <a:ext cx="2696022" cy="914400"/>
            </a:xfrm>
            <a:prstGeom prst="roundRect">
              <a:avLst>
                <a:gd name="adj" fmla="val 50000"/>
              </a:avLst>
            </a:prstGeom>
            <a:solidFill>
              <a:srgbClr val="DC02CC">
                <a:alpha val="50000"/>
              </a:srgbClr>
            </a:solidFill>
            <a:ln w="28575" cap="flat" cmpd="sng" algn="ctr">
              <a:solidFill>
                <a:srgbClr val="DC02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2"/>
                  </a:solidFill>
                  <a:latin typeface="Arial" charset="0"/>
                </a:rPr>
                <a:t>Determine Final Multi-Fidelity Model</a:t>
              </a:r>
            </a:p>
          </p:txBody>
        </p:sp>
        <p:cxnSp>
          <p:nvCxnSpPr>
            <p:cNvPr id="18" name="Elbow Connector 16397">
              <a:extLst>
                <a:ext uri="{FF2B5EF4-FFF2-40B4-BE49-F238E27FC236}">
                  <a16:creationId xmlns:a16="http://schemas.microsoft.com/office/drawing/2014/main" id="{B345F988-49B3-4F4C-A16D-FD27C2BAA10F}"/>
                </a:ext>
              </a:extLst>
            </p:cNvPr>
            <p:cNvCxnSpPr>
              <a:cxnSpLocks/>
              <a:stCxn id="50" idx="2"/>
              <a:endCxn id="43" idx="0"/>
            </p:cNvCxnSpPr>
            <p:nvPr/>
          </p:nvCxnSpPr>
          <p:spPr bwMode="auto">
            <a:xfrm rot="5400000">
              <a:off x="1271357" y="1818463"/>
              <a:ext cx="176596" cy="2952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Elbow Connector 53">
              <a:extLst>
                <a:ext uri="{FF2B5EF4-FFF2-40B4-BE49-F238E27FC236}">
                  <a16:creationId xmlns:a16="http://schemas.microsoft.com/office/drawing/2014/main" id="{DABFF75C-677D-4808-B559-DDC822CE18A7}"/>
                </a:ext>
              </a:extLst>
            </p:cNvPr>
            <p:cNvCxnSpPr>
              <a:cxnSpLocks/>
              <a:stCxn id="43" idx="3"/>
              <a:endCxn id="39" idx="5"/>
            </p:cNvCxnSpPr>
            <p:nvPr/>
          </p:nvCxnSpPr>
          <p:spPr bwMode="auto">
            <a:xfrm flipV="1">
              <a:off x="2729779" y="1099768"/>
              <a:ext cx="449858" cy="1068145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Elbow Connector 56">
              <a:extLst>
                <a:ext uri="{FF2B5EF4-FFF2-40B4-BE49-F238E27FC236}">
                  <a16:creationId xmlns:a16="http://schemas.microsoft.com/office/drawing/2014/main" id="{9656ACED-76F3-4010-B3D3-8549D955FE25}"/>
                </a:ext>
              </a:extLst>
            </p:cNvPr>
            <p:cNvCxnSpPr>
              <a:cxnSpLocks/>
              <a:stCxn id="43" idx="3"/>
              <a:endCxn id="35" idx="5"/>
            </p:cNvCxnSpPr>
            <p:nvPr/>
          </p:nvCxnSpPr>
          <p:spPr bwMode="auto">
            <a:xfrm>
              <a:off x="2729779" y="2167913"/>
              <a:ext cx="450294" cy="599435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Elbow Connector 59">
              <a:extLst>
                <a:ext uri="{FF2B5EF4-FFF2-40B4-BE49-F238E27FC236}">
                  <a16:creationId xmlns:a16="http://schemas.microsoft.com/office/drawing/2014/main" id="{0F809E1A-5164-4081-A8EA-A03BAF2031B9}"/>
                </a:ext>
              </a:extLst>
            </p:cNvPr>
            <p:cNvCxnSpPr>
              <a:cxnSpLocks/>
              <a:stCxn id="39" idx="2"/>
              <a:endCxn id="33" idx="1"/>
            </p:cNvCxnSpPr>
            <p:nvPr/>
          </p:nvCxnSpPr>
          <p:spPr bwMode="auto">
            <a:xfrm>
              <a:off x="5630679" y="1099768"/>
              <a:ext cx="495823" cy="796205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Elbow Connector 62">
              <a:extLst>
                <a:ext uri="{FF2B5EF4-FFF2-40B4-BE49-F238E27FC236}">
                  <a16:creationId xmlns:a16="http://schemas.microsoft.com/office/drawing/2014/main" id="{49ACFCF8-08F3-4B78-84BB-81AC37CC90BC}"/>
                </a:ext>
              </a:extLst>
            </p:cNvPr>
            <p:cNvCxnSpPr>
              <a:cxnSpLocks/>
              <a:stCxn id="35" idx="2"/>
              <a:endCxn id="33" idx="1"/>
            </p:cNvCxnSpPr>
            <p:nvPr/>
          </p:nvCxnSpPr>
          <p:spPr bwMode="auto">
            <a:xfrm flipV="1">
              <a:off x="5609190" y="1895973"/>
              <a:ext cx="517312" cy="871375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Elbow Connector 66">
              <a:extLst>
                <a:ext uri="{FF2B5EF4-FFF2-40B4-BE49-F238E27FC236}">
                  <a16:creationId xmlns:a16="http://schemas.microsoft.com/office/drawing/2014/main" id="{D8E28A3A-FABF-4D53-A7CE-2CEFE25C877B}"/>
                </a:ext>
              </a:extLst>
            </p:cNvPr>
            <p:cNvCxnSpPr>
              <a:cxnSpLocks/>
              <a:stCxn id="35" idx="3"/>
              <a:endCxn id="29" idx="0"/>
            </p:cNvCxnSpPr>
            <p:nvPr/>
          </p:nvCxnSpPr>
          <p:spPr bwMode="auto">
            <a:xfrm rot="16200000" flipH="1">
              <a:off x="4129607" y="3503494"/>
              <a:ext cx="221226" cy="5259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Elbow Connector 70">
              <a:extLst>
                <a:ext uri="{FF2B5EF4-FFF2-40B4-BE49-F238E27FC236}">
                  <a16:creationId xmlns:a16="http://schemas.microsoft.com/office/drawing/2014/main" id="{327960B5-C378-4D8D-855D-47F91C37A1C4}"/>
                </a:ext>
              </a:extLst>
            </p:cNvPr>
            <p:cNvCxnSpPr>
              <a:cxnSpLocks/>
              <a:stCxn id="72" idx="1"/>
              <a:endCxn id="29" idx="3"/>
            </p:cNvCxnSpPr>
            <p:nvPr/>
          </p:nvCxnSpPr>
          <p:spPr bwMode="auto">
            <a:xfrm rot="10800000">
              <a:off x="5590861" y="4073937"/>
              <a:ext cx="675732" cy="44719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Elbow Connector 73">
              <a:extLst>
                <a:ext uri="{FF2B5EF4-FFF2-40B4-BE49-F238E27FC236}">
                  <a16:creationId xmlns:a16="http://schemas.microsoft.com/office/drawing/2014/main" id="{2000B99E-F5D2-43E2-9C98-606EC3C3CE01}"/>
                </a:ext>
              </a:extLst>
            </p:cNvPr>
            <p:cNvCxnSpPr>
              <a:cxnSpLocks/>
              <a:stCxn id="29" idx="1"/>
              <a:endCxn id="45" idx="3"/>
            </p:cNvCxnSpPr>
            <p:nvPr/>
          </p:nvCxnSpPr>
          <p:spPr bwMode="auto">
            <a:xfrm rot="10800000" flipV="1">
              <a:off x="2385759" y="4073937"/>
              <a:ext cx="509080" cy="384404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Elbow Connector 83">
              <a:extLst>
                <a:ext uri="{FF2B5EF4-FFF2-40B4-BE49-F238E27FC236}">
                  <a16:creationId xmlns:a16="http://schemas.microsoft.com/office/drawing/2014/main" id="{1569CECF-A47C-4BB4-B5A0-0156BDF64058}"/>
                </a:ext>
              </a:extLst>
            </p:cNvPr>
            <p:cNvCxnSpPr>
              <a:cxnSpLocks/>
              <a:stCxn id="45" idx="0"/>
              <a:endCxn id="44" idx="2"/>
            </p:cNvCxnSpPr>
            <p:nvPr/>
          </p:nvCxnSpPr>
          <p:spPr bwMode="auto">
            <a:xfrm rot="16200000" flipV="1">
              <a:off x="1248063" y="3696083"/>
              <a:ext cx="223184" cy="2953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0E78A8E3-F63E-4A9C-9585-BAFB851EAFED}"/>
              </a:ext>
            </a:extLst>
          </p:cNvPr>
          <p:cNvSpPr txBox="1"/>
          <p:nvPr/>
        </p:nvSpPr>
        <p:spPr>
          <a:xfrm>
            <a:off x="4792193" y="1352520"/>
            <a:ext cx="148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RANS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1BAE4FE-0BD9-451A-ABEE-63C4681E4FB6}"/>
              </a:ext>
            </a:extLst>
          </p:cNvPr>
          <p:cNvSpPr txBox="1"/>
          <p:nvPr/>
        </p:nvSpPr>
        <p:spPr>
          <a:xfrm>
            <a:off x="4618751" y="3694686"/>
            <a:ext cx="2485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Vortex-Lattice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6587D15-3674-4FF3-B3AE-5CC5B27058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117" b="6064"/>
          <a:stretch/>
        </p:blipFill>
        <p:spPr>
          <a:xfrm>
            <a:off x="4580303" y="5199329"/>
            <a:ext cx="2438400" cy="1569418"/>
          </a:xfrm>
          <a:prstGeom prst="rect">
            <a:avLst/>
          </a:prstGeom>
          <a:ln w="28575">
            <a:solidFill>
              <a:srgbClr val="DC02CC"/>
            </a:solidFill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B4652CD-3028-4DA5-A59F-DA2FDFE947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247" b="4978"/>
          <a:stretch/>
        </p:blipFill>
        <p:spPr>
          <a:xfrm>
            <a:off x="7872074" y="4360668"/>
            <a:ext cx="2437227" cy="1622724"/>
          </a:xfrm>
          <a:prstGeom prst="rect">
            <a:avLst/>
          </a:prstGeom>
          <a:ln w="28575">
            <a:solidFill>
              <a:srgbClr val="66FF33"/>
            </a:solidFill>
          </a:ln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D076C23-5503-4906-AE88-2E37840B2947}"/>
              </a:ext>
            </a:extLst>
          </p:cNvPr>
          <p:cNvGrpSpPr/>
          <p:nvPr/>
        </p:nvGrpSpPr>
        <p:grpSpPr>
          <a:xfrm>
            <a:off x="8631747" y="4390518"/>
            <a:ext cx="1085940" cy="606669"/>
            <a:chOff x="7072577" y="4457085"/>
            <a:chExt cx="1085940" cy="606669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B346E1E-AA9C-4869-82A7-9B4178622BC9}"/>
                </a:ext>
              </a:extLst>
            </p:cNvPr>
            <p:cNvCxnSpPr>
              <a:cxnSpLocks/>
            </p:cNvCxnSpPr>
            <p:nvPr/>
          </p:nvCxnSpPr>
          <p:spPr>
            <a:xfrm>
              <a:off x="7072577" y="4910491"/>
              <a:ext cx="234098" cy="42"/>
            </a:xfrm>
            <a:prstGeom prst="line">
              <a:avLst/>
            </a:prstGeom>
            <a:ln w="31750">
              <a:solidFill>
                <a:srgbClr val="F3C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56200C6-26BA-4BE1-AF06-42787A3D66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0600" y="4526623"/>
              <a:ext cx="91491" cy="91440"/>
            </a:xfrm>
            <a:prstGeom prst="ellipse">
              <a:avLst/>
            </a:prstGeom>
            <a:solidFill>
              <a:srgbClr val="004CD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B7F82B9-C062-45BB-8A07-2625C4075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0601" y="4697721"/>
              <a:ext cx="91491" cy="91440"/>
            </a:xfrm>
            <a:prstGeom prst="ellipse">
              <a:avLst/>
            </a:prstGeom>
            <a:solidFill>
              <a:srgbClr val="EDB12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7C711F5-1874-450A-A76D-5A7F63FDF8F1}"/>
                </a:ext>
              </a:extLst>
            </p:cNvPr>
            <p:cNvSpPr/>
            <p:nvPr/>
          </p:nvSpPr>
          <p:spPr>
            <a:xfrm>
              <a:off x="7281786" y="4457085"/>
              <a:ext cx="876731" cy="606669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HF data</a:t>
              </a:r>
              <a:endParaRPr lang="en-US" sz="14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LF data</a:t>
              </a:r>
            </a:p>
            <a:p>
              <a:pPr>
                <a:lnSpc>
                  <a:spcPct val="107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LF model</a:t>
              </a:r>
              <a:endParaRPr lang="en-US" sz="14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F83E1FD-641D-4DA4-9F5B-E5CAFC5C2E76}"/>
              </a:ext>
            </a:extLst>
          </p:cNvPr>
          <p:cNvGrpSpPr/>
          <p:nvPr/>
        </p:nvGrpSpPr>
        <p:grpSpPr>
          <a:xfrm>
            <a:off x="5253454" y="5202146"/>
            <a:ext cx="1092099" cy="606669"/>
            <a:chOff x="7066418" y="4457085"/>
            <a:chExt cx="1092099" cy="606669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0501287-DE5F-46BD-9162-858B14D32EE5}"/>
                </a:ext>
              </a:extLst>
            </p:cNvPr>
            <p:cNvCxnSpPr>
              <a:cxnSpLocks/>
            </p:cNvCxnSpPr>
            <p:nvPr/>
          </p:nvCxnSpPr>
          <p:spPr>
            <a:xfrm>
              <a:off x="7066418" y="4741873"/>
              <a:ext cx="238729" cy="303"/>
            </a:xfrm>
            <a:prstGeom prst="line">
              <a:avLst/>
            </a:prstGeom>
            <a:ln w="31750">
              <a:solidFill>
                <a:srgbClr val="F3CB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16283CB-2F32-402D-9BA1-857CC4A1ABE1}"/>
                </a:ext>
              </a:extLst>
            </p:cNvPr>
            <p:cNvCxnSpPr>
              <a:cxnSpLocks/>
            </p:cNvCxnSpPr>
            <p:nvPr/>
          </p:nvCxnSpPr>
          <p:spPr>
            <a:xfrm>
              <a:off x="7072577" y="4910491"/>
              <a:ext cx="234098" cy="42"/>
            </a:xfrm>
            <a:prstGeom prst="line">
              <a:avLst/>
            </a:prstGeom>
            <a:ln w="31750">
              <a:solidFill>
                <a:srgbClr val="007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A235E7F-81A1-4421-85AB-2337E9530B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0600" y="4526623"/>
              <a:ext cx="91491" cy="91440"/>
            </a:xfrm>
            <a:prstGeom prst="ellipse">
              <a:avLst/>
            </a:prstGeom>
            <a:solidFill>
              <a:srgbClr val="004CD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C031BD1-CF5F-4514-8DDE-7444D5464587}"/>
                </a:ext>
              </a:extLst>
            </p:cNvPr>
            <p:cNvSpPr/>
            <p:nvPr/>
          </p:nvSpPr>
          <p:spPr>
            <a:xfrm>
              <a:off x="7281786" y="4457085"/>
              <a:ext cx="876731" cy="606669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HF data</a:t>
              </a:r>
              <a:endParaRPr lang="en-US" sz="14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LF model</a:t>
              </a:r>
            </a:p>
            <a:p>
              <a:pPr>
                <a:lnSpc>
                  <a:spcPct val="107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MF model</a:t>
              </a:r>
              <a:endParaRPr lang="en-US" sz="14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74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58B47-5F92-4DA0-9F33-035E64E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2AB-D3F7-4425-A105-3A691A41DDC5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6A60C-8CF8-4ACE-9BFF-79BA92737832}"/>
              </a:ext>
            </a:extLst>
          </p:cNvPr>
          <p:cNvSpPr txBox="1"/>
          <p:nvPr/>
        </p:nvSpPr>
        <p:spPr>
          <a:xfrm>
            <a:off x="2438402" y="152401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Rapid NN (</a:t>
            </a:r>
            <a:r>
              <a:rPr lang="en-US" sz="3200" b="1" dirty="0" err="1"/>
              <a:t>RaNN</a:t>
            </a:r>
            <a:r>
              <a:rPr lang="en-US" sz="3200" b="1" dirty="0"/>
              <a:t>) Training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39E0-7703-6A2C-C30C-5E8E36F0A565}"/>
              </a:ext>
            </a:extLst>
          </p:cNvPr>
          <p:cNvSpPr/>
          <p:nvPr/>
        </p:nvSpPr>
        <p:spPr>
          <a:xfrm>
            <a:off x="680720" y="880408"/>
            <a:ext cx="5754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Neural Network training is slow (minutes to hours)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function complexity, number of points, and number of dimensions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Ensembles increase training time unless NNs are trained in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A73E9-9E97-9E17-65CE-9C1E21232F47}"/>
              </a:ext>
            </a:extLst>
          </p:cNvPr>
          <p:cNvSpPr/>
          <p:nvPr/>
        </p:nvSpPr>
        <p:spPr>
          <a:xfrm>
            <a:off x="3694676" y="4949028"/>
            <a:ext cx="2684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Requires more neurons for an accurate fit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0B86D-7AC4-03CF-34EE-6C83C217ED97}"/>
              </a:ext>
            </a:extLst>
          </p:cNvPr>
          <p:cNvSpPr/>
          <p:nvPr/>
        </p:nvSpPr>
        <p:spPr>
          <a:xfrm>
            <a:off x="675596" y="4944276"/>
            <a:ext cx="26849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Hundreds to thousands of times faster than back-propagation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87283DB-4F6B-362B-9210-E95A7B746AA4}"/>
              </a:ext>
            </a:extLst>
          </p:cNvPr>
          <p:cNvSpPr/>
          <p:nvPr/>
        </p:nvSpPr>
        <p:spPr>
          <a:xfrm>
            <a:off x="675596" y="2691709"/>
            <a:ext cx="58070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weights and biases are set to random values except for the last layer.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 layer weights are calculated directly using various types of linear regression, such as ridge regression or LASSO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23585D-9966-2958-971A-7AD866049F4F}"/>
              </a:ext>
            </a:extLst>
          </p:cNvPr>
          <p:cNvGrpSpPr>
            <a:grpSpLocks noChangeAspect="1"/>
          </p:cNvGrpSpPr>
          <p:nvPr/>
        </p:nvGrpSpPr>
        <p:grpSpPr>
          <a:xfrm>
            <a:off x="6755224" y="830446"/>
            <a:ext cx="5219448" cy="5520273"/>
            <a:chOff x="2048159" y="329669"/>
            <a:chExt cx="6539194" cy="6916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7DAA406-69C0-7F5D-5380-FD4679060F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52568" y="1334867"/>
                  <a:ext cx="685800" cy="685800"/>
                </a:xfrm>
                <a:prstGeom prst="ellips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7DAA406-69C0-7F5D-5380-FD4679060F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568" y="1334867"/>
                  <a:ext cx="685800" cy="6858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ED41B77-2FEE-0928-8D5B-A34992D9230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48159" y="2301345"/>
                  <a:ext cx="685800" cy="685800"/>
                </a:xfrm>
                <a:prstGeom prst="ellips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ED41B77-2FEE-0928-8D5B-A34992D9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8159" y="2301345"/>
                  <a:ext cx="685800" cy="6858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5E2992-F39D-ADEC-9FBC-83C258D795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836" y="1334867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E78025-09D5-E2B3-4FBC-52AC04617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290" y="2335073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7097A3E-4276-1996-11FA-2E182220C0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48159" y="3830866"/>
                  <a:ext cx="685800" cy="685800"/>
                </a:xfrm>
                <a:prstGeom prst="ellips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7097A3E-4276-1996-11FA-2E182220C0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8159" y="3830866"/>
                  <a:ext cx="685800" cy="6858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56B05F-5E8A-14DE-0051-7A2A9731A3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290" y="3837128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331089-018A-005D-D744-C84782E802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5409" y="5054660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7EFC76-6880-BA21-B527-C07319F2794A}"/>
                    </a:ext>
                  </a:extLst>
                </p:cNvPr>
                <p:cNvSpPr txBox="1"/>
                <p:nvPr/>
              </p:nvSpPr>
              <p:spPr>
                <a:xfrm>
                  <a:off x="2184913" y="3128918"/>
                  <a:ext cx="412292" cy="600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500" i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7EFC76-6880-BA21-B527-C07319F27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913" y="3128918"/>
                  <a:ext cx="412292" cy="6001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BC5103E-695C-214A-58B3-7775AAAA839E}"/>
                    </a:ext>
                  </a:extLst>
                </p:cNvPr>
                <p:cNvSpPr txBox="1"/>
                <p:nvPr/>
              </p:nvSpPr>
              <p:spPr>
                <a:xfrm>
                  <a:off x="4136044" y="3145501"/>
                  <a:ext cx="412292" cy="600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500" i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BC5103E-695C-214A-58B3-7775AAAA8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044" y="3145501"/>
                  <a:ext cx="412292" cy="6001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A4DE9D5-A055-CD4F-ACA7-FEFDFDCDD8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901553" y="2341334"/>
                  <a:ext cx="685800" cy="685800"/>
                </a:xfrm>
                <a:prstGeom prst="ellips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A4DE9D5-A055-CD4F-ACA7-FEFDFDCDD8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553" y="2341334"/>
                  <a:ext cx="685800" cy="6858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C6390E-BBCF-4B30-6B50-63F14A9B9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468" y="334661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4E5D945-602A-274A-9E65-C1242B6191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0422" y="1334867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F3B48E-2E87-81DB-97E5-04C1CA0931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0422" y="2341334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6FE7BBB-F677-9C07-0A77-EEBA92112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0422" y="3830866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F9869D-99ED-A4BB-94BF-BE3FD94C85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0422" y="5054660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5C5A9F8-1745-3064-04B4-2288DC441698}"/>
                    </a:ext>
                  </a:extLst>
                </p:cNvPr>
                <p:cNvSpPr txBox="1"/>
                <p:nvPr/>
              </p:nvSpPr>
              <p:spPr>
                <a:xfrm>
                  <a:off x="6085804" y="3128918"/>
                  <a:ext cx="412292" cy="600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500" i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5C5A9F8-1745-3064-04B4-2288DC441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804" y="3128918"/>
                  <a:ext cx="412292" cy="6001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F9481A-CE56-E466-5A86-73C9C69D6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0422" y="329669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898A54-9891-2EED-ABF5-E2D9326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7337" y="460234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4487F0-79C7-EB79-E598-44B146270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6334" y="1460440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3EBFCD-3850-56A9-9472-7FC8B9E03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7159" y="2461591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72CBEE-25E9-63A5-66A2-4480DC8960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5409" y="3962701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942C4-4C00-D31E-0B07-6E265957A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9156" y="5179288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4A771C-A288-8AEB-63D7-4B42EE318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8291" y="455242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21F1BF-71C4-5419-0051-A86226D021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6920" y="1455417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AD4213-FE8A-AFC9-F85E-3C245BBD4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8291" y="2462618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4030F65-C4A1-DB72-4857-DBDCED3911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8291" y="3961402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141EDF2-82CC-4EA0-06BB-B9C354C2E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5919" y="5179288"/>
              <a:ext cx="550061" cy="431822"/>
            </a:xfrm>
            <a:custGeom>
              <a:avLst/>
              <a:gdLst>
                <a:gd name="connsiteX0" fmla="*/ 0 w 974725"/>
                <a:gd name="connsiteY0" fmla="*/ 762000 h 765202"/>
                <a:gd name="connsiteX1" fmla="*/ 115888 w 974725"/>
                <a:gd name="connsiteY1" fmla="*/ 765175 h 765202"/>
                <a:gd name="connsiteX2" fmla="*/ 201613 w 974725"/>
                <a:gd name="connsiteY2" fmla="*/ 760412 h 765202"/>
                <a:gd name="connsiteX3" fmla="*/ 287338 w 974725"/>
                <a:gd name="connsiteY3" fmla="*/ 738187 h 765202"/>
                <a:gd name="connsiteX4" fmla="*/ 373063 w 974725"/>
                <a:gd name="connsiteY4" fmla="*/ 684212 h 765202"/>
                <a:gd name="connsiteX5" fmla="*/ 438150 w 974725"/>
                <a:gd name="connsiteY5" fmla="*/ 571500 h 765202"/>
                <a:gd name="connsiteX6" fmla="*/ 506413 w 974725"/>
                <a:gd name="connsiteY6" fmla="*/ 385762 h 765202"/>
                <a:gd name="connsiteX7" fmla="*/ 561975 w 974725"/>
                <a:gd name="connsiteY7" fmla="*/ 231775 h 765202"/>
                <a:gd name="connsiteX8" fmla="*/ 614363 w 974725"/>
                <a:gd name="connsiteY8" fmla="*/ 127000 h 765202"/>
                <a:gd name="connsiteX9" fmla="*/ 685800 w 974725"/>
                <a:gd name="connsiteY9" fmla="*/ 46037 h 765202"/>
                <a:gd name="connsiteX10" fmla="*/ 773113 w 974725"/>
                <a:gd name="connsiteY10" fmla="*/ 14287 h 765202"/>
                <a:gd name="connsiteX11" fmla="*/ 904875 w 974725"/>
                <a:gd name="connsiteY11" fmla="*/ 3175 h 765202"/>
                <a:gd name="connsiteX12" fmla="*/ 974725 w 974725"/>
                <a:gd name="connsiteY12" fmla="*/ 0 h 76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4725" h="765202">
                  <a:moveTo>
                    <a:pt x="0" y="762000"/>
                  </a:moveTo>
                  <a:cubicBezTo>
                    <a:pt x="41143" y="763720"/>
                    <a:pt x="82286" y="765440"/>
                    <a:pt x="115888" y="765175"/>
                  </a:cubicBezTo>
                  <a:cubicBezTo>
                    <a:pt x="149490" y="764910"/>
                    <a:pt x="173038" y="764910"/>
                    <a:pt x="201613" y="760412"/>
                  </a:cubicBezTo>
                  <a:cubicBezTo>
                    <a:pt x="230188" y="755914"/>
                    <a:pt x="258763" y="750887"/>
                    <a:pt x="287338" y="738187"/>
                  </a:cubicBezTo>
                  <a:cubicBezTo>
                    <a:pt x="315913" y="725487"/>
                    <a:pt x="347928" y="711993"/>
                    <a:pt x="373063" y="684212"/>
                  </a:cubicBezTo>
                  <a:cubicBezTo>
                    <a:pt x="398198" y="656431"/>
                    <a:pt x="415925" y="621242"/>
                    <a:pt x="438150" y="571500"/>
                  </a:cubicBezTo>
                  <a:cubicBezTo>
                    <a:pt x="460375" y="521758"/>
                    <a:pt x="485776" y="442383"/>
                    <a:pt x="506413" y="385762"/>
                  </a:cubicBezTo>
                  <a:cubicBezTo>
                    <a:pt x="527050" y="329141"/>
                    <a:pt x="543983" y="274902"/>
                    <a:pt x="561975" y="231775"/>
                  </a:cubicBezTo>
                  <a:cubicBezTo>
                    <a:pt x="579967" y="188648"/>
                    <a:pt x="593726" y="157956"/>
                    <a:pt x="614363" y="127000"/>
                  </a:cubicBezTo>
                  <a:cubicBezTo>
                    <a:pt x="635000" y="96044"/>
                    <a:pt x="659342" y="64822"/>
                    <a:pt x="685800" y="46037"/>
                  </a:cubicBezTo>
                  <a:cubicBezTo>
                    <a:pt x="712258" y="27252"/>
                    <a:pt x="736601" y="21431"/>
                    <a:pt x="773113" y="14287"/>
                  </a:cubicBezTo>
                  <a:cubicBezTo>
                    <a:pt x="809626" y="7143"/>
                    <a:pt x="871273" y="5556"/>
                    <a:pt x="904875" y="3175"/>
                  </a:cubicBezTo>
                  <a:cubicBezTo>
                    <a:pt x="938477" y="794"/>
                    <a:pt x="956601" y="397"/>
                    <a:pt x="974725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23C53F9-3AC3-4F30-3DE9-1F8BC9D6C2AF}"/>
                </a:ext>
              </a:extLst>
            </p:cNvPr>
            <p:cNvCxnSpPr>
              <a:cxnSpLocks/>
              <a:stCxn id="24" idx="6"/>
              <a:endCxn id="17" idx="2"/>
            </p:cNvCxnSpPr>
            <p:nvPr/>
          </p:nvCxnSpPr>
          <p:spPr>
            <a:xfrm>
              <a:off x="6636222" y="672569"/>
              <a:ext cx="1265331" cy="20116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1C393E9-5D24-1931-5FE8-C0FE069F1C77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2738368" y="1677767"/>
              <a:ext cx="1260922" cy="250226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C9D4151-FA5A-364A-513F-08F6D746F03A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2738368" y="1677767"/>
              <a:ext cx="1261468" cy="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98DF413-4152-77E2-8BAA-FDDFC495D128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6636222" y="1677767"/>
              <a:ext cx="1265331" cy="10064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A3C6914-6AA8-24E8-AF71-C92A28F63EB9}"/>
                </a:ext>
              </a:extLst>
            </p:cNvPr>
            <p:cNvCxnSpPr>
              <a:cxnSpLocks/>
              <a:stCxn id="20" idx="6"/>
              <a:endCxn id="17" idx="2"/>
            </p:cNvCxnSpPr>
            <p:nvPr/>
          </p:nvCxnSpPr>
          <p:spPr>
            <a:xfrm>
              <a:off x="6636222" y="2684234"/>
              <a:ext cx="126533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2A89EF6-CD72-6A50-9EBC-1B223BCF2136}"/>
                </a:ext>
              </a:extLst>
            </p:cNvPr>
            <p:cNvCxnSpPr>
              <a:cxnSpLocks/>
              <a:stCxn id="21" idx="6"/>
              <a:endCxn id="17" idx="2"/>
            </p:cNvCxnSpPr>
            <p:nvPr/>
          </p:nvCxnSpPr>
          <p:spPr>
            <a:xfrm flipV="1">
              <a:off x="6636222" y="2684234"/>
              <a:ext cx="1265331" cy="1489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768BCA7-87B1-A327-5E8E-DF738DF50B86}"/>
                </a:ext>
              </a:extLst>
            </p:cNvPr>
            <p:cNvCxnSpPr>
              <a:cxnSpLocks/>
              <a:stCxn id="5" idx="6"/>
              <a:endCxn id="14" idx="2"/>
            </p:cNvCxnSpPr>
            <p:nvPr/>
          </p:nvCxnSpPr>
          <p:spPr>
            <a:xfrm>
              <a:off x="2738368" y="1677767"/>
              <a:ext cx="1327041" cy="371979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E75CE8F-AFAA-45CC-EE5B-D54599BF3249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2738368" y="1677767"/>
              <a:ext cx="1260922" cy="100020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4A08511-1BDC-25A3-6782-DB8844930363}"/>
                </a:ext>
              </a:extLst>
            </p:cNvPr>
            <p:cNvCxnSpPr>
              <a:cxnSpLocks/>
              <a:stCxn id="5" idx="6"/>
              <a:endCxn id="18" idx="2"/>
            </p:cNvCxnSpPr>
            <p:nvPr/>
          </p:nvCxnSpPr>
          <p:spPr>
            <a:xfrm flipV="1">
              <a:off x="2738368" y="677561"/>
              <a:ext cx="1261100" cy="100020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4AC855A-F1B4-D40B-2098-9F4964E3E751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2733959" y="2644245"/>
              <a:ext cx="1265331" cy="153578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616BBD7-CCDB-60D8-D8C6-4AE09C2A92F9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2733959" y="1677767"/>
              <a:ext cx="1265877" cy="966478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78DE4B2-4DF8-D233-17E8-F1126DA149A6}"/>
                </a:ext>
              </a:extLst>
            </p:cNvPr>
            <p:cNvCxnSpPr>
              <a:cxnSpLocks/>
              <a:stCxn id="6" idx="6"/>
              <a:endCxn id="14" idx="2"/>
            </p:cNvCxnSpPr>
            <p:nvPr/>
          </p:nvCxnSpPr>
          <p:spPr>
            <a:xfrm>
              <a:off x="2733959" y="2644245"/>
              <a:ext cx="1331450" cy="2753315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9705404-EB48-19B9-15DF-B29BBCFA7519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>
              <a:off x="2733959" y="2644245"/>
              <a:ext cx="1265331" cy="33728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362A088-A19D-36B4-0CCF-EB7DCB457BB2}"/>
                </a:ext>
              </a:extLst>
            </p:cNvPr>
            <p:cNvCxnSpPr>
              <a:cxnSpLocks/>
              <a:stCxn id="6" idx="6"/>
              <a:endCxn id="18" idx="2"/>
            </p:cNvCxnSpPr>
            <p:nvPr/>
          </p:nvCxnSpPr>
          <p:spPr>
            <a:xfrm flipV="1">
              <a:off x="2733959" y="677561"/>
              <a:ext cx="1265509" cy="1966684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DE93D31-3456-18D1-7DF4-D6104A502DC9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>
              <a:off x="2733959" y="4173766"/>
              <a:ext cx="1331450" cy="1223794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94A595-EE45-E4FE-F9C5-2B480488E2D3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2733959" y="2677973"/>
              <a:ext cx="1265331" cy="149579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68A3D97-ACD2-7542-715C-89F954AFF8CA}"/>
                </a:ext>
              </a:extLst>
            </p:cNvPr>
            <p:cNvCxnSpPr>
              <a:cxnSpLocks/>
              <a:stCxn id="11" idx="6"/>
              <a:endCxn id="18" idx="2"/>
            </p:cNvCxnSpPr>
            <p:nvPr/>
          </p:nvCxnSpPr>
          <p:spPr>
            <a:xfrm flipV="1">
              <a:off x="2733959" y="677561"/>
              <a:ext cx="1265509" cy="3496205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CC79602-3816-E82F-228F-201426280B6D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2733959" y="4173766"/>
              <a:ext cx="1265331" cy="626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9A550B9-BF80-368C-E181-4E5ABB5CD7F7}"/>
                </a:ext>
              </a:extLst>
            </p:cNvPr>
            <p:cNvCxnSpPr>
              <a:cxnSpLocks/>
              <a:stCxn id="11" idx="6"/>
              <a:endCxn id="9" idx="2"/>
            </p:cNvCxnSpPr>
            <p:nvPr/>
          </p:nvCxnSpPr>
          <p:spPr>
            <a:xfrm flipV="1">
              <a:off x="2733959" y="1677767"/>
              <a:ext cx="1265877" cy="2495999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39BCB7F-E3E5-6809-ABCE-EE78C04EA435}"/>
                </a:ext>
              </a:extLst>
            </p:cNvPr>
            <p:cNvCxnSpPr>
              <a:cxnSpLocks/>
              <a:stCxn id="22" idx="6"/>
              <a:endCxn id="17" idx="2"/>
            </p:cNvCxnSpPr>
            <p:nvPr/>
          </p:nvCxnSpPr>
          <p:spPr>
            <a:xfrm flipV="1">
              <a:off x="6636222" y="2684234"/>
              <a:ext cx="1265331" cy="2713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3AA12F2-9DA0-99EF-4238-DF0D98FAFA85}"/>
                </a:ext>
              </a:extLst>
            </p:cNvPr>
            <p:cNvCxnSpPr>
              <a:cxnSpLocks/>
              <a:stCxn id="18" idx="6"/>
              <a:endCxn id="24" idx="2"/>
            </p:cNvCxnSpPr>
            <p:nvPr/>
          </p:nvCxnSpPr>
          <p:spPr>
            <a:xfrm flipV="1">
              <a:off x="4685268" y="672569"/>
              <a:ext cx="1265154" cy="4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1620392-F43A-A082-60F2-6FD8E6AEE8B6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>
              <a:off x="4685268" y="677561"/>
              <a:ext cx="1265154" cy="10002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14D7B6A-ED71-7F5D-5103-C05906996F0B}"/>
                </a:ext>
              </a:extLst>
            </p:cNvPr>
            <p:cNvCxnSpPr>
              <a:cxnSpLocks/>
              <a:stCxn id="18" idx="6"/>
              <a:endCxn id="22" idx="2"/>
            </p:cNvCxnSpPr>
            <p:nvPr/>
          </p:nvCxnSpPr>
          <p:spPr>
            <a:xfrm>
              <a:off x="4685268" y="677561"/>
              <a:ext cx="1265154" cy="4719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819BE6B-3C92-1859-1DEA-6D8108E56557}"/>
                </a:ext>
              </a:extLst>
            </p:cNvPr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4685268" y="677561"/>
              <a:ext cx="1265154" cy="34962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9578AF2-CEBA-37E5-5D4F-8F4D6CDED5E4}"/>
                </a:ext>
              </a:extLst>
            </p:cNvPr>
            <p:cNvCxnSpPr>
              <a:cxnSpLocks/>
              <a:stCxn id="18" idx="6"/>
              <a:endCxn id="20" idx="2"/>
            </p:cNvCxnSpPr>
            <p:nvPr/>
          </p:nvCxnSpPr>
          <p:spPr>
            <a:xfrm>
              <a:off x="4685268" y="677561"/>
              <a:ext cx="1265154" cy="20066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0853C9D-A33E-0173-472C-7D55DC42D356}"/>
                </a:ext>
              </a:extLst>
            </p:cNvPr>
            <p:cNvCxnSpPr>
              <a:cxnSpLocks/>
              <a:stCxn id="9" idx="6"/>
              <a:endCxn id="19" idx="2"/>
            </p:cNvCxnSpPr>
            <p:nvPr/>
          </p:nvCxnSpPr>
          <p:spPr>
            <a:xfrm>
              <a:off x="4685636" y="1677767"/>
              <a:ext cx="126478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D21B95E-8D41-588F-46B4-EB05D073FD4A}"/>
                </a:ext>
              </a:extLst>
            </p:cNvPr>
            <p:cNvCxnSpPr>
              <a:cxnSpLocks/>
              <a:stCxn id="9" idx="6"/>
              <a:endCxn id="20" idx="2"/>
            </p:cNvCxnSpPr>
            <p:nvPr/>
          </p:nvCxnSpPr>
          <p:spPr>
            <a:xfrm>
              <a:off x="4685636" y="1677767"/>
              <a:ext cx="1264786" cy="10064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D890D22-814B-1D93-B4C3-BA10826D70B1}"/>
                </a:ext>
              </a:extLst>
            </p:cNvPr>
            <p:cNvCxnSpPr>
              <a:cxnSpLocks/>
              <a:stCxn id="9" idx="6"/>
              <a:endCxn id="24" idx="2"/>
            </p:cNvCxnSpPr>
            <p:nvPr/>
          </p:nvCxnSpPr>
          <p:spPr>
            <a:xfrm flipV="1">
              <a:off x="4685636" y="672569"/>
              <a:ext cx="1264786" cy="10051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A8B636-A87D-C648-7231-133E9241B7BF}"/>
                </a:ext>
              </a:extLst>
            </p:cNvPr>
            <p:cNvCxnSpPr>
              <a:cxnSpLocks/>
              <a:stCxn id="9" idx="6"/>
              <a:endCxn id="21" idx="2"/>
            </p:cNvCxnSpPr>
            <p:nvPr/>
          </p:nvCxnSpPr>
          <p:spPr>
            <a:xfrm>
              <a:off x="4685636" y="1677767"/>
              <a:ext cx="1264786" cy="2495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965A2E2-C528-B1BB-7AF6-6DFAC1F6B201}"/>
                </a:ext>
              </a:extLst>
            </p:cNvPr>
            <p:cNvCxnSpPr>
              <a:cxnSpLocks/>
              <a:stCxn id="9" idx="6"/>
              <a:endCxn id="22" idx="2"/>
            </p:cNvCxnSpPr>
            <p:nvPr/>
          </p:nvCxnSpPr>
          <p:spPr>
            <a:xfrm>
              <a:off x="4685636" y="1677767"/>
              <a:ext cx="1264786" cy="37197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42045EB-6C67-0D4C-0A83-D105C44CF38C}"/>
                </a:ext>
              </a:extLst>
            </p:cNvPr>
            <p:cNvCxnSpPr>
              <a:cxnSpLocks/>
              <a:stCxn id="10" idx="6"/>
              <a:endCxn id="20" idx="2"/>
            </p:cNvCxnSpPr>
            <p:nvPr/>
          </p:nvCxnSpPr>
          <p:spPr>
            <a:xfrm>
              <a:off x="4685090" y="2677973"/>
              <a:ext cx="1265332" cy="6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2F11048-E75A-A2E5-1FA8-BA42B5BA4807}"/>
                </a:ext>
              </a:extLst>
            </p:cNvPr>
            <p:cNvCxnSpPr>
              <a:cxnSpLocks/>
              <a:stCxn id="10" idx="6"/>
              <a:endCxn id="21" idx="2"/>
            </p:cNvCxnSpPr>
            <p:nvPr/>
          </p:nvCxnSpPr>
          <p:spPr>
            <a:xfrm>
              <a:off x="4685090" y="2677973"/>
              <a:ext cx="1265332" cy="14957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50AD684-3ABF-96FA-0095-E6FF3B6BA4B7}"/>
                </a:ext>
              </a:extLst>
            </p:cNvPr>
            <p:cNvCxnSpPr>
              <a:cxnSpLocks/>
              <a:stCxn id="10" idx="6"/>
              <a:endCxn id="19" idx="2"/>
            </p:cNvCxnSpPr>
            <p:nvPr/>
          </p:nvCxnSpPr>
          <p:spPr>
            <a:xfrm flipV="1">
              <a:off x="4685090" y="1677767"/>
              <a:ext cx="1265332" cy="10002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F46636B-2B96-B823-6546-27A36DE0A2EF}"/>
                </a:ext>
              </a:extLst>
            </p:cNvPr>
            <p:cNvCxnSpPr>
              <a:cxnSpLocks/>
              <a:stCxn id="10" idx="6"/>
              <a:endCxn id="22" idx="2"/>
            </p:cNvCxnSpPr>
            <p:nvPr/>
          </p:nvCxnSpPr>
          <p:spPr>
            <a:xfrm>
              <a:off x="4685090" y="2677973"/>
              <a:ext cx="1265332" cy="2719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ABD9C6F-36ED-F2B8-7DE0-2B21F8F5C43A}"/>
                </a:ext>
              </a:extLst>
            </p:cNvPr>
            <p:cNvCxnSpPr>
              <a:cxnSpLocks/>
              <a:stCxn id="10" idx="6"/>
              <a:endCxn id="24" idx="2"/>
            </p:cNvCxnSpPr>
            <p:nvPr/>
          </p:nvCxnSpPr>
          <p:spPr>
            <a:xfrm flipV="1">
              <a:off x="4685090" y="672569"/>
              <a:ext cx="1265332" cy="20054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BC88E2A-2E31-87BC-A50A-5ABE344FD2F9}"/>
                </a:ext>
              </a:extLst>
            </p:cNvPr>
            <p:cNvCxnSpPr>
              <a:cxnSpLocks/>
              <a:stCxn id="13" idx="6"/>
              <a:endCxn id="21" idx="2"/>
            </p:cNvCxnSpPr>
            <p:nvPr/>
          </p:nvCxnSpPr>
          <p:spPr>
            <a:xfrm flipV="1">
              <a:off x="4685090" y="4173766"/>
              <a:ext cx="1265332" cy="6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D6D78C4-E43C-A2D9-6A2E-6171F58F998D}"/>
                </a:ext>
              </a:extLst>
            </p:cNvPr>
            <p:cNvCxnSpPr>
              <a:cxnSpLocks/>
              <a:stCxn id="13" idx="6"/>
              <a:endCxn id="22" idx="2"/>
            </p:cNvCxnSpPr>
            <p:nvPr/>
          </p:nvCxnSpPr>
          <p:spPr>
            <a:xfrm>
              <a:off x="4685090" y="4180028"/>
              <a:ext cx="1265332" cy="1217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FEB82AA-8036-B94B-8E09-785E86A08F92}"/>
                </a:ext>
              </a:extLst>
            </p:cNvPr>
            <p:cNvCxnSpPr>
              <a:cxnSpLocks/>
              <a:stCxn id="13" idx="6"/>
              <a:endCxn id="20" idx="2"/>
            </p:cNvCxnSpPr>
            <p:nvPr/>
          </p:nvCxnSpPr>
          <p:spPr>
            <a:xfrm flipV="1">
              <a:off x="4685090" y="2684234"/>
              <a:ext cx="1265332" cy="1495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6075EDB-D60A-707F-0D29-0B3F6BD07B4D}"/>
                </a:ext>
              </a:extLst>
            </p:cNvPr>
            <p:cNvCxnSpPr>
              <a:cxnSpLocks/>
              <a:stCxn id="13" idx="6"/>
              <a:endCxn id="24" idx="2"/>
            </p:cNvCxnSpPr>
            <p:nvPr/>
          </p:nvCxnSpPr>
          <p:spPr>
            <a:xfrm flipV="1">
              <a:off x="4685090" y="672569"/>
              <a:ext cx="1265332" cy="35074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EAE3810-8267-7E1A-D3FF-0333DE7E8BBC}"/>
                </a:ext>
              </a:extLst>
            </p:cNvPr>
            <p:cNvCxnSpPr>
              <a:cxnSpLocks/>
              <a:stCxn id="13" idx="6"/>
              <a:endCxn id="19" idx="2"/>
            </p:cNvCxnSpPr>
            <p:nvPr/>
          </p:nvCxnSpPr>
          <p:spPr>
            <a:xfrm flipV="1">
              <a:off x="4685090" y="1677767"/>
              <a:ext cx="1265332" cy="2502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3CF22E1-9F18-26DE-FF19-CC79511E47EF}"/>
                </a:ext>
              </a:extLst>
            </p:cNvPr>
            <p:cNvCxnSpPr>
              <a:cxnSpLocks/>
              <a:stCxn id="14" idx="6"/>
              <a:endCxn id="22" idx="2"/>
            </p:cNvCxnSpPr>
            <p:nvPr/>
          </p:nvCxnSpPr>
          <p:spPr>
            <a:xfrm>
              <a:off x="4751209" y="5397560"/>
              <a:ext cx="11992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F85B175-E812-A8D7-E3FA-208246950258}"/>
                </a:ext>
              </a:extLst>
            </p:cNvPr>
            <p:cNvCxnSpPr>
              <a:cxnSpLocks/>
              <a:stCxn id="14" idx="6"/>
              <a:endCxn id="24" idx="2"/>
            </p:cNvCxnSpPr>
            <p:nvPr/>
          </p:nvCxnSpPr>
          <p:spPr>
            <a:xfrm flipV="1">
              <a:off x="4751209" y="672569"/>
              <a:ext cx="1199213" cy="47249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AE4B403-0BE6-2A5C-546F-B69C88344246}"/>
                </a:ext>
              </a:extLst>
            </p:cNvPr>
            <p:cNvCxnSpPr>
              <a:cxnSpLocks/>
              <a:stCxn id="14" idx="6"/>
              <a:endCxn id="21" idx="2"/>
            </p:cNvCxnSpPr>
            <p:nvPr/>
          </p:nvCxnSpPr>
          <p:spPr>
            <a:xfrm flipV="1">
              <a:off x="4751209" y="4173766"/>
              <a:ext cx="1199213" cy="1223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7CC5A6-352E-86BC-3568-EFA842E9758B}"/>
                </a:ext>
              </a:extLst>
            </p:cNvPr>
            <p:cNvCxnSpPr>
              <a:cxnSpLocks/>
              <a:stCxn id="14" idx="6"/>
              <a:endCxn id="19" idx="2"/>
            </p:cNvCxnSpPr>
            <p:nvPr/>
          </p:nvCxnSpPr>
          <p:spPr>
            <a:xfrm flipV="1">
              <a:off x="4751209" y="1677767"/>
              <a:ext cx="1199213" cy="37197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135DD2D-56CF-1152-0898-85CF39845C6A}"/>
                </a:ext>
              </a:extLst>
            </p:cNvPr>
            <p:cNvCxnSpPr>
              <a:cxnSpLocks/>
              <a:stCxn id="14" idx="6"/>
              <a:endCxn id="20" idx="2"/>
            </p:cNvCxnSpPr>
            <p:nvPr/>
          </p:nvCxnSpPr>
          <p:spPr>
            <a:xfrm flipV="1">
              <a:off x="4751209" y="2684234"/>
              <a:ext cx="1199213" cy="2713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A329E69-C86A-E0E7-D6AC-C768D14B430A}"/>
                </a:ext>
              </a:extLst>
            </p:cNvPr>
            <p:cNvSpPr txBox="1"/>
            <p:nvPr/>
          </p:nvSpPr>
          <p:spPr>
            <a:xfrm>
              <a:off x="2560019" y="6440029"/>
              <a:ext cx="1577184" cy="4627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87947E-A409-9C01-3B94-EBAF84EBB796}"/>
                </a:ext>
              </a:extLst>
            </p:cNvPr>
            <p:cNvSpPr txBox="1"/>
            <p:nvPr/>
          </p:nvSpPr>
          <p:spPr>
            <a:xfrm>
              <a:off x="6244107" y="6435994"/>
              <a:ext cx="2239491" cy="809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Linear Regression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A5B248E-7787-22FA-F3D3-6BF397A5BD34}"/>
                </a:ext>
              </a:extLst>
            </p:cNvPr>
            <p:cNvSpPr txBox="1"/>
            <p:nvPr/>
          </p:nvSpPr>
          <p:spPr>
            <a:xfrm>
              <a:off x="4615470" y="6440029"/>
              <a:ext cx="15771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223CA047-997F-6C70-A770-D23C0A7072D6}"/>
                </a:ext>
              </a:extLst>
            </p:cNvPr>
            <p:cNvSpPr/>
            <p:nvPr/>
          </p:nvSpPr>
          <p:spPr>
            <a:xfrm rot="5400000">
              <a:off x="3198037" y="5408050"/>
              <a:ext cx="266489" cy="1595748"/>
            </a:xfrm>
            <a:prstGeom prst="rightBrace">
              <a:avLst>
                <a:gd name="adj1" fmla="val 40801"/>
                <a:gd name="adj2" fmla="val 5000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ight Brace 83">
              <a:extLst>
                <a:ext uri="{FF2B5EF4-FFF2-40B4-BE49-F238E27FC236}">
                  <a16:creationId xmlns:a16="http://schemas.microsoft.com/office/drawing/2014/main" id="{6DAABCBF-879C-10CC-DD89-F2654A0A8D5E}"/>
                </a:ext>
              </a:extLst>
            </p:cNvPr>
            <p:cNvSpPr/>
            <p:nvPr/>
          </p:nvSpPr>
          <p:spPr>
            <a:xfrm rot="5400000">
              <a:off x="5209338" y="5387557"/>
              <a:ext cx="266489" cy="1595748"/>
            </a:xfrm>
            <a:prstGeom prst="rightBrace">
              <a:avLst>
                <a:gd name="adj1" fmla="val 40801"/>
                <a:gd name="adj2" fmla="val 5000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Right Brace 84">
              <a:extLst>
                <a:ext uri="{FF2B5EF4-FFF2-40B4-BE49-F238E27FC236}">
                  <a16:creationId xmlns:a16="http://schemas.microsoft.com/office/drawing/2014/main" id="{18ACEA51-A6DC-49C1-9581-E6B989FA5B3D}"/>
                </a:ext>
              </a:extLst>
            </p:cNvPr>
            <p:cNvSpPr/>
            <p:nvPr/>
          </p:nvSpPr>
          <p:spPr>
            <a:xfrm rot="5400000">
              <a:off x="7230609" y="5387558"/>
              <a:ext cx="266489" cy="1595748"/>
            </a:xfrm>
            <a:prstGeom prst="rightBrace">
              <a:avLst>
                <a:gd name="adj1" fmla="val 40801"/>
                <a:gd name="adj2" fmla="val 50000"/>
              </a:avLst>
            </a:prstGeom>
            <a:ln w="317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5109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95065DA3-4204-26AA-A669-CC112DF86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36" y="4322664"/>
            <a:ext cx="3070484" cy="230286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58B47-5F92-4DA0-9F33-035E64E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2AB-D3F7-4425-A105-3A691A41DDC5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6A60C-8CF8-4ACE-9BFF-79BA92737832}"/>
              </a:ext>
            </a:extLst>
          </p:cNvPr>
          <p:cNvSpPr txBox="1"/>
          <p:nvPr/>
        </p:nvSpPr>
        <p:spPr>
          <a:xfrm>
            <a:off x="2438402" y="152401"/>
            <a:ext cx="643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Universal Approximation Theorem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04418B5-3224-BF44-F701-58811D1C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550" y="1953388"/>
            <a:ext cx="3070484" cy="2302863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13D6950-F502-EEB4-6292-21891C325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568" y="1953388"/>
            <a:ext cx="3070484" cy="2302863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0A77177-B12F-DC77-3C5A-2E6C3C5C2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136" y="1953388"/>
            <a:ext cx="3070484" cy="2302863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8E1CAD7-8C68-8080-101E-493BDC768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550" y="4322664"/>
            <a:ext cx="3070484" cy="230286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672CCE80-9A11-08FD-94B8-9950D5973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68" y="4322664"/>
            <a:ext cx="3070484" cy="2302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12A548-94C7-9B73-61FA-92EEB3B3BE8B}"/>
              </a:ext>
            </a:extLst>
          </p:cNvPr>
          <p:cNvSpPr txBox="1"/>
          <p:nvPr/>
        </p:nvSpPr>
        <p:spPr>
          <a:xfrm>
            <a:off x="123818" y="2575097"/>
            <a:ext cx="1977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Backpropagation training</a:t>
            </a:r>
          </a:p>
          <a:p>
            <a:pPr algn="ctr"/>
            <a:r>
              <a:rPr lang="en-US" sz="2000" b="1" dirty="0"/>
              <a:t>(slow)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4BEA06-C2B1-2E92-0911-59432BD27F5E}"/>
              </a:ext>
            </a:extLst>
          </p:cNvPr>
          <p:cNvSpPr txBox="1"/>
          <p:nvPr/>
        </p:nvSpPr>
        <p:spPr>
          <a:xfrm>
            <a:off x="123817" y="5073985"/>
            <a:ext cx="197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RaNN</a:t>
            </a:r>
            <a:endParaRPr lang="en-US" sz="2000" b="1" dirty="0"/>
          </a:p>
          <a:p>
            <a:pPr algn="ctr"/>
            <a:r>
              <a:rPr lang="en-US" sz="2000" b="1" dirty="0"/>
              <a:t>(fast)</a:t>
            </a:r>
          </a:p>
          <a:p>
            <a:pPr algn="ctr"/>
            <a:r>
              <a:rPr lang="en-US" sz="2000" b="1" dirty="0"/>
              <a:t>(over 100x speedup)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E227F-81E8-F4D1-864C-224D33A66324}"/>
              </a:ext>
            </a:extLst>
          </p:cNvPr>
          <p:cNvSpPr txBox="1"/>
          <p:nvPr/>
        </p:nvSpPr>
        <p:spPr>
          <a:xfrm>
            <a:off x="2821010" y="2234078"/>
            <a:ext cx="197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 Neuron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420581-1F26-F2CF-3930-2B03001D3ED3}"/>
              </a:ext>
            </a:extLst>
          </p:cNvPr>
          <p:cNvSpPr txBox="1"/>
          <p:nvPr/>
        </p:nvSpPr>
        <p:spPr>
          <a:xfrm>
            <a:off x="6017127" y="2223294"/>
            <a:ext cx="197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 Neuron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79C873-D08F-3811-315B-565ACEDF5B94}"/>
              </a:ext>
            </a:extLst>
          </p:cNvPr>
          <p:cNvSpPr txBox="1"/>
          <p:nvPr/>
        </p:nvSpPr>
        <p:spPr>
          <a:xfrm>
            <a:off x="9212145" y="2223294"/>
            <a:ext cx="197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100 Neuron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3C81EB-D4B8-1458-4EEC-45E034D2C669}"/>
              </a:ext>
            </a:extLst>
          </p:cNvPr>
          <p:cNvSpPr txBox="1"/>
          <p:nvPr/>
        </p:nvSpPr>
        <p:spPr>
          <a:xfrm>
            <a:off x="2821010" y="4551992"/>
            <a:ext cx="197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 Neuron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5CF53D-2898-7E87-486B-9C677DB3C49E}"/>
              </a:ext>
            </a:extLst>
          </p:cNvPr>
          <p:cNvSpPr txBox="1"/>
          <p:nvPr/>
        </p:nvSpPr>
        <p:spPr>
          <a:xfrm>
            <a:off x="6061584" y="4551992"/>
            <a:ext cx="197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 Neuron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D961C5-7940-EAB8-CD7A-15D8975B6878}"/>
              </a:ext>
            </a:extLst>
          </p:cNvPr>
          <p:cNvSpPr txBox="1"/>
          <p:nvPr/>
        </p:nvSpPr>
        <p:spPr>
          <a:xfrm>
            <a:off x="9212145" y="4503800"/>
            <a:ext cx="197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100 Neuron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DA72BE-FAE1-0F9E-8C17-2581A9C81B68}"/>
              </a:ext>
            </a:extLst>
          </p:cNvPr>
          <p:cNvSpPr/>
          <p:nvPr/>
        </p:nvSpPr>
        <p:spPr>
          <a:xfrm>
            <a:off x="1885159" y="920848"/>
            <a:ext cx="9177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NN with one hidden layer can capture any continuous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Examples use one hidden layer with ReLU activation functions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2A21762-A0A0-7ED5-7E5E-A04067CD9BC0}"/>
              </a:ext>
            </a:extLst>
          </p:cNvPr>
          <p:cNvGrpSpPr>
            <a:grpSpLocks noChangeAspect="1"/>
          </p:cNvGrpSpPr>
          <p:nvPr/>
        </p:nvGrpSpPr>
        <p:grpSpPr>
          <a:xfrm>
            <a:off x="9226956" y="68952"/>
            <a:ext cx="2621934" cy="1788488"/>
            <a:chOff x="2048159" y="1275216"/>
            <a:chExt cx="4588062" cy="3129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BA646F9-9C91-5213-7FC1-23992AA9D2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48159" y="2335073"/>
                  <a:ext cx="685800" cy="685800"/>
                </a:xfrm>
                <a:prstGeom prst="ellips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BA646F9-9C91-5213-7FC1-23992AA9D2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8159" y="2335073"/>
                  <a:ext cx="685800" cy="6858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7D3EFBE-6FC9-8336-0530-F9BC991898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836" y="2335073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013573A-E171-A7F6-F98A-17D50C5458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468" y="3719049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18E472F-8F6E-1CF0-D9BE-5321F13A6823}"/>
                    </a:ext>
                  </a:extLst>
                </p:cNvPr>
                <p:cNvSpPr txBox="1"/>
                <p:nvPr/>
              </p:nvSpPr>
              <p:spPr>
                <a:xfrm>
                  <a:off x="4073573" y="2959843"/>
                  <a:ext cx="612063" cy="807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100" i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18E472F-8F6E-1CF0-D9BE-5321F13A6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573" y="2959843"/>
                  <a:ext cx="612063" cy="8078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B25334-B701-8F25-ABCF-2260AA5A5C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50421" y="2335073"/>
                  <a:ext cx="685800" cy="685800"/>
                </a:xfrm>
                <a:prstGeom prst="ellips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B25334-B701-8F25-ABCF-2260AA5A5C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421" y="2335073"/>
                  <a:ext cx="685800" cy="685800"/>
                </a:xfrm>
                <a:prstGeom prst="ellipse">
                  <a:avLst/>
                </a:prstGeom>
                <a:blipFill>
                  <a:blip r:embed="rId11"/>
                  <a:stretch>
                    <a:fillRect b="-5882"/>
                  </a:stretch>
                </a:blipFill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24B04D0-11A3-1E5E-773C-F8FC6A375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9468" y="1275216"/>
              <a:ext cx="685800" cy="6858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A56B7B0-197C-C9AE-1FFD-263C86F51B8B}"/>
                </a:ext>
              </a:extLst>
            </p:cNvPr>
            <p:cNvCxnSpPr>
              <a:cxnSpLocks/>
              <a:stCxn id="42" idx="6"/>
              <a:endCxn id="41" idx="2"/>
            </p:cNvCxnSpPr>
            <p:nvPr/>
          </p:nvCxnSpPr>
          <p:spPr>
            <a:xfrm>
              <a:off x="4685268" y="1618116"/>
              <a:ext cx="1265153" cy="1059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F5AE8A-F9EC-DE61-AA89-22BE39007B4F}"/>
                </a:ext>
              </a:extLst>
            </p:cNvPr>
            <p:cNvCxnSpPr>
              <a:cxnSpLocks/>
              <a:stCxn id="38" idx="6"/>
              <a:endCxn id="41" idx="2"/>
            </p:cNvCxnSpPr>
            <p:nvPr/>
          </p:nvCxnSpPr>
          <p:spPr>
            <a:xfrm>
              <a:off x="4685636" y="2677973"/>
              <a:ext cx="12647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0AA4C53-3176-DD04-ADB6-D7BC6CD1FB41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2733959" y="2677973"/>
              <a:ext cx="1265877" cy="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90DE70F-DD8B-6DFE-79D7-744117ECE886}"/>
                </a:ext>
              </a:extLst>
            </p:cNvPr>
            <p:cNvCxnSpPr>
              <a:cxnSpLocks/>
              <a:stCxn id="37" idx="6"/>
              <a:endCxn id="39" idx="2"/>
            </p:cNvCxnSpPr>
            <p:nvPr/>
          </p:nvCxnSpPr>
          <p:spPr>
            <a:xfrm>
              <a:off x="2733959" y="2677973"/>
              <a:ext cx="1265509" cy="138397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85E8135-D50B-E7F6-DD99-FA36D1942364}"/>
                </a:ext>
              </a:extLst>
            </p:cNvPr>
            <p:cNvCxnSpPr>
              <a:cxnSpLocks/>
              <a:stCxn id="37" idx="6"/>
              <a:endCxn id="42" idx="2"/>
            </p:cNvCxnSpPr>
            <p:nvPr/>
          </p:nvCxnSpPr>
          <p:spPr>
            <a:xfrm flipV="1">
              <a:off x="2733959" y="1618116"/>
              <a:ext cx="1265509" cy="1059857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A07899C-5464-E133-A372-055E01E0E67D}"/>
                </a:ext>
              </a:extLst>
            </p:cNvPr>
            <p:cNvCxnSpPr>
              <a:cxnSpLocks/>
              <a:stCxn id="39" idx="6"/>
              <a:endCxn id="41" idx="2"/>
            </p:cNvCxnSpPr>
            <p:nvPr/>
          </p:nvCxnSpPr>
          <p:spPr>
            <a:xfrm flipV="1">
              <a:off x="4685268" y="2677973"/>
              <a:ext cx="1265153" cy="13839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2DF7B08-FABF-4C8B-4E7F-C5662C74BC52}"/>
                </a:ext>
              </a:extLst>
            </p:cNvPr>
            <p:cNvCxnSpPr>
              <a:cxnSpLocks/>
            </p:cNvCxnSpPr>
            <p:nvPr/>
          </p:nvCxnSpPr>
          <p:spPr>
            <a:xfrm>
              <a:off x="4007354" y="1662461"/>
              <a:ext cx="308125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6313C4F-0E23-A994-FDE0-51D452B3878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299863" y="1377666"/>
              <a:ext cx="288842" cy="29109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690393A-DA38-7003-DB8C-10F9D2DF29CE}"/>
                </a:ext>
              </a:extLst>
            </p:cNvPr>
            <p:cNvCxnSpPr>
              <a:cxnSpLocks/>
            </p:cNvCxnSpPr>
            <p:nvPr/>
          </p:nvCxnSpPr>
          <p:spPr>
            <a:xfrm>
              <a:off x="4006986" y="2723958"/>
              <a:ext cx="308125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66D16CC-8415-28F2-DB27-E13E97DF9E8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299495" y="2439163"/>
              <a:ext cx="288842" cy="29109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B92D277-CD75-75D7-667E-7D0AADF3E8D5}"/>
                </a:ext>
              </a:extLst>
            </p:cNvPr>
            <p:cNvCxnSpPr>
              <a:cxnSpLocks/>
            </p:cNvCxnSpPr>
            <p:nvPr/>
          </p:nvCxnSpPr>
          <p:spPr>
            <a:xfrm>
              <a:off x="4006986" y="4105074"/>
              <a:ext cx="308125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D8B7319-862B-2839-5EE2-F48076FAC34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299495" y="3820279"/>
              <a:ext cx="288842" cy="291095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73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58B47-5F92-4DA0-9F33-035E64E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2AB-D3F7-4425-A105-3A691A41DDC5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6A60C-8CF8-4ACE-9BFF-79BA92737832}"/>
              </a:ext>
            </a:extLst>
          </p:cNvPr>
          <p:cNvSpPr txBox="1"/>
          <p:nvPr/>
        </p:nvSpPr>
        <p:spPr>
          <a:xfrm>
            <a:off x="2438402" y="152401"/>
            <a:ext cx="643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E2NN (Emulator Embedded NN)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05BE81E-64DD-4F0E-A470-31FD71C49C2B}"/>
              </a:ext>
            </a:extLst>
          </p:cNvPr>
          <p:cNvSpPr/>
          <p:nvPr/>
        </p:nvSpPr>
        <p:spPr>
          <a:xfrm>
            <a:off x="355942" y="1085196"/>
            <a:ext cx="5672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Multi-fidelity Neural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Emulators intrusively embedded into Neural Network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Emulators can represent LF models or prior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Flexibility of E2NN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Any number of LF models of any type can be included as emulators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Emulators can be included anywhere in the NN architecture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Simplest to include all emulators in all hidden layers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4D054-3980-8DDD-81DA-4603AD701B16}"/>
              </a:ext>
            </a:extLst>
          </p:cNvPr>
          <p:cNvSpPr txBox="1"/>
          <p:nvPr/>
        </p:nvSpPr>
        <p:spPr>
          <a:xfrm>
            <a:off x="355942" y="5406473"/>
            <a:ext cx="66346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Reference:</a:t>
            </a:r>
          </a:p>
          <a:p>
            <a:r>
              <a:rPr lang="en-US" sz="1400" dirty="0"/>
              <a:t>Beachy, A., Bae, H., Boyd, I., and Grandhi, R. “Emulator Embedded Neural Networks for Multi-Fidelity Conceptual Design Exploration of Hypersonic Vehicles.” </a:t>
            </a:r>
            <a:r>
              <a:rPr lang="en-US" sz="1400" i="1" dirty="0"/>
              <a:t>Structural and Multidisciplinary Optimization</a:t>
            </a:r>
            <a:r>
              <a:rPr lang="en-US" sz="1400" dirty="0"/>
              <a:t>, 2021. </a:t>
            </a:r>
            <a:r>
              <a:rPr lang="en-US" sz="1400" dirty="0">
                <a:hlinkClick r:id="rId3"/>
              </a:rPr>
              <a:t>https://doi.org/10.1007/s00158-021-03005-y</a:t>
            </a:r>
            <a:r>
              <a:rPr lang="en-US" sz="1400" dirty="0"/>
              <a:t>.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CBD447B-6CE6-B4A3-F92F-F20D3BF79987}"/>
              </a:ext>
            </a:extLst>
          </p:cNvPr>
          <p:cNvGrpSpPr/>
          <p:nvPr/>
        </p:nvGrpSpPr>
        <p:grpSpPr>
          <a:xfrm>
            <a:off x="6744437" y="720654"/>
            <a:ext cx="5353703" cy="5670210"/>
            <a:chOff x="6744437" y="720654"/>
            <a:chExt cx="5353703" cy="56702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63D595-E2F3-3D3C-901D-B6A1282C01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44437" y="720654"/>
              <a:ext cx="5353703" cy="5670210"/>
              <a:chOff x="1664825" y="104011"/>
              <a:chExt cx="6514193" cy="689930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228DFD4-F96D-A075-75BD-13DBC532C7A2}"/>
                  </a:ext>
                </a:extLst>
              </p:cNvPr>
              <p:cNvSpPr/>
              <p:nvPr/>
            </p:nvSpPr>
            <p:spPr>
              <a:xfrm>
                <a:off x="3123385" y="3226879"/>
                <a:ext cx="274320" cy="274320"/>
              </a:xfrm>
              <a:prstGeom prst="ellips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787803C-3671-298C-11F6-288756762AF7}"/>
                  </a:ext>
                </a:extLst>
              </p:cNvPr>
              <p:cNvSpPr/>
              <p:nvPr/>
            </p:nvSpPr>
            <p:spPr>
              <a:xfrm>
                <a:off x="3123385" y="3848849"/>
                <a:ext cx="274320" cy="274320"/>
              </a:xfrm>
              <a:prstGeom prst="ellips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5CC9B41-8802-0DA2-B465-E8619E4FDE19}"/>
                  </a:ext>
                </a:extLst>
              </p:cNvPr>
              <p:cNvSpPr/>
              <p:nvPr/>
            </p:nvSpPr>
            <p:spPr>
              <a:xfrm>
                <a:off x="4546939" y="2604909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1A073CE-2376-A72F-9160-AC4D666EE93B}"/>
                  </a:ext>
                </a:extLst>
              </p:cNvPr>
              <p:cNvSpPr/>
              <p:nvPr/>
            </p:nvSpPr>
            <p:spPr>
              <a:xfrm>
                <a:off x="4546939" y="3226879"/>
                <a:ext cx="274320" cy="27432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7AE638-CDA6-C32A-4351-840650ADC3BF}"/>
                  </a:ext>
                </a:extLst>
              </p:cNvPr>
              <p:cNvSpPr/>
              <p:nvPr/>
            </p:nvSpPr>
            <p:spPr>
              <a:xfrm>
                <a:off x="4546939" y="3848849"/>
                <a:ext cx="274320" cy="27432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82DEA1-88D4-20C4-4881-438312851546}"/>
                  </a:ext>
                </a:extLst>
              </p:cNvPr>
              <p:cNvSpPr/>
              <p:nvPr/>
            </p:nvSpPr>
            <p:spPr>
              <a:xfrm>
                <a:off x="5970494" y="2604909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2846B73-DE3D-A2E1-5A1E-E27D9A25F322}"/>
                  </a:ext>
                </a:extLst>
              </p:cNvPr>
              <p:cNvSpPr/>
              <p:nvPr/>
            </p:nvSpPr>
            <p:spPr>
              <a:xfrm>
                <a:off x="5970494" y="3226879"/>
                <a:ext cx="274320" cy="27432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2681E4C-67AB-CE73-79BC-ABFC087C71EE}"/>
                  </a:ext>
                </a:extLst>
              </p:cNvPr>
              <p:cNvSpPr/>
              <p:nvPr/>
            </p:nvSpPr>
            <p:spPr>
              <a:xfrm>
                <a:off x="5970494" y="3848849"/>
                <a:ext cx="274320" cy="27432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949840-D122-458C-2154-C84C593FDB9D}"/>
                      </a:ext>
                    </a:extLst>
                  </p:cNvPr>
                  <p:cNvSpPr txBox="1"/>
                  <p:nvPr/>
                </p:nvSpPr>
                <p:spPr>
                  <a:xfrm>
                    <a:off x="3452378" y="540709"/>
                    <a:ext cx="412292" cy="600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1500" i="1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949840-D122-458C-2154-C84C593FDB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2378" y="540709"/>
                    <a:ext cx="412292" cy="6001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3BC0D9F-D0D8-5EEE-B6C2-BBAE450E3220}"/>
                      </a:ext>
                    </a:extLst>
                  </p:cNvPr>
                  <p:cNvSpPr txBox="1"/>
                  <p:nvPr/>
                </p:nvSpPr>
                <p:spPr>
                  <a:xfrm>
                    <a:off x="5097597" y="1806169"/>
                    <a:ext cx="643125" cy="600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500" i="1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3BC0D9F-D0D8-5EEE-B6C2-BBAE450E3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7597" y="1806169"/>
                    <a:ext cx="643125" cy="6001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76E4C68-FB33-D8FA-127F-87F48AFB8691}"/>
                      </a:ext>
                    </a:extLst>
                  </p:cNvPr>
                  <p:cNvSpPr txBox="1"/>
                  <p:nvPr/>
                </p:nvSpPr>
                <p:spPr>
                  <a:xfrm>
                    <a:off x="2434226" y="3167831"/>
                    <a:ext cx="529247" cy="415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800" b="1" i="1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76E4C68-FB33-D8FA-127F-87F48AFB86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4226" y="3167831"/>
                    <a:ext cx="529247" cy="4154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96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9B32927-5AF4-4788-6EA5-823075F2E160}"/>
                  </a:ext>
                </a:extLst>
              </p:cNvPr>
              <p:cNvSpPr/>
              <p:nvPr/>
            </p:nvSpPr>
            <p:spPr>
              <a:xfrm>
                <a:off x="3127450" y="5092788"/>
                <a:ext cx="274320" cy="274320"/>
              </a:xfrm>
              <a:prstGeom prst="ellips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FFEC043-531B-24EA-0A4C-154B1A8ABE2E}"/>
                  </a:ext>
                </a:extLst>
              </p:cNvPr>
              <p:cNvSpPr/>
              <p:nvPr/>
            </p:nvSpPr>
            <p:spPr>
              <a:xfrm>
                <a:off x="4551004" y="5092788"/>
                <a:ext cx="274320" cy="27432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97F2BE0-CB11-C330-B716-6F2108B43B16}"/>
                  </a:ext>
                </a:extLst>
              </p:cNvPr>
              <p:cNvSpPr/>
              <p:nvPr/>
            </p:nvSpPr>
            <p:spPr>
              <a:xfrm>
                <a:off x="5974559" y="5092788"/>
                <a:ext cx="274320" cy="27432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850164-5569-B406-7868-3194FEB8F031}"/>
                      </a:ext>
                    </a:extLst>
                  </p:cNvPr>
                  <p:cNvSpPr txBox="1"/>
                  <p:nvPr/>
                </p:nvSpPr>
                <p:spPr>
                  <a:xfrm>
                    <a:off x="2436908" y="3789801"/>
                    <a:ext cx="529247" cy="415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800" b="1" i="1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850164-5569-B406-7868-3194FEB8F0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6908" y="3789801"/>
                    <a:ext cx="529247" cy="4154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6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089A9F7-2E3D-04C0-776C-95FA1F2E76F8}"/>
                      </a:ext>
                    </a:extLst>
                  </p:cNvPr>
                  <p:cNvSpPr txBox="1"/>
                  <p:nvPr/>
                </p:nvSpPr>
                <p:spPr>
                  <a:xfrm>
                    <a:off x="2441147" y="4974693"/>
                    <a:ext cx="538865" cy="415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oMath>
                      </m:oMathPara>
                    </a14:m>
                    <a:endParaRPr lang="en-US" sz="800" b="1" i="1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089A9F7-2E3D-04C0-776C-95FA1F2E76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147" y="4974693"/>
                    <a:ext cx="538865" cy="4154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6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14F3CD0-4AF2-49BA-44BE-98874FBE3AA8}"/>
                  </a:ext>
                </a:extLst>
              </p:cNvPr>
              <p:cNvSpPr/>
              <p:nvPr/>
            </p:nvSpPr>
            <p:spPr>
              <a:xfrm>
                <a:off x="4546939" y="5714758"/>
                <a:ext cx="274320" cy="27432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A182E80-892D-A500-F1CB-E753E2AE1057}"/>
                  </a:ext>
                </a:extLst>
              </p:cNvPr>
              <p:cNvSpPr/>
              <p:nvPr/>
            </p:nvSpPr>
            <p:spPr>
              <a:xfrm>
                <a:off x="5970494" y="5714758"/>
                <a:ext cx="274320" cy="27432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602956A-64DE-3D0F-9B0B-69B358CA5D7F}"/>
                      </a:ext>
                    </a:extLst>
                  </p:cNvPr>
                  <p:cNvSpPr txBox="1"/>
                  <p:nvPr/>
                </p:nvSpPr>
                <p:spPr>
                  <a:xfrm>
                    <a:off x="3077682" y="4308305"/>
                    <a:ext cx="412292" cy="600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1500" i="1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602956A-64DE-3D0F-9B0B-69B358CA5D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7682" y="4308305"/>
                    <a:ext cx="412292" cy="60016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D7327B-1544-8B56-9A2A-DD037C4CD7AB}"/>
                      </a:ext>
                    </a:extLst>
                  </p:cNvPr>
                  <p:cNvSpPr txBox="1"/>
                  <p:nvPr/>
                </p:nvSpPr>
                <p:spPr>
                  <a:xfrm>
                    <a:off x="4501237" y="4308304"/>
                    <a:ext cx="412292" cy="600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1500" i="1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2D7327B-1544-8B56-9A2A-DD037C4CD7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1237" y="4308304"/>
                    <a:ext cx="412292" cy="60016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5824C65-3502-034C-5614-27A5DA5E432F}"/>
                      </a:ext>
                    </a:extLst>
                  </p:cNvPr>
                  <p:cNvSpPr txBox="1"/>
                  <p:nvPr/>
                </p:nvSpPr>
                <p:spPr>
                  <a:xfrm>
                    <a:off x="5924791" y="4313901"/>
                    <a:ext cx="412292" cy="600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1500" i="1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5824C65-3502-034C-5614-27A5DA5E43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4791" y="4313901"/>
                    <a:ext cx="412292" cy="60016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085853B-C635-86DC-DADA-EEAC86C92CB3}"/>
                      </a:ext>
                    </a:extLst>
                  </p:cNvPr>
                  <p:cNvSpPr txBox="1"/>
                  <p:nvPr/>
                </p:nvSpPr>
                <p:spPr>
                  <a:xfrm>
                    <a:off x="2581596" y="104011"/>
                    <a:ext cx="1816755" cy="561737"/>
                  </a:xfrm>
                  <a:prstGeom prst="rect">
                    <a:avLst/>
                  </a:prstGeom>
                  <a:noFill/>
                  <a:ln w="25400">
                    <a:solidFill>
                      <a:schemeClr val="accent4">
                        <a:lumMod val="50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Emulator </a:t>
                    </a:r>
                    <a14:m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a14:m>
                    <a:endParaRPr lang="en-U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085853B-C635-86DC-DADA-EEAC86C92C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1596" y="104011"/>
                    <a:ext cx="1816755" cy="56173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614" b="-17500"/>
                    </a:stretch>
                  </a:blipFill>
                  <a:ln w="25400">
                    <a:solidFill>
                      <a:schemeClr val="accent4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563BB9D-D2D6-23FC-3A5C-02658D044C43}"/>
                  </a:ext>
                </a:extLst>
              </p:cNvPr>
              <p:cNvSpPr/>
              <p:nvPr/>
            </p:nvSpPr>
            <p:spPr>
              <a:xfrm>
                <a:off x="7394049" y="3848849"/>
                <a:ext cx="274320" cy="274320"/>
              </a:xfrm>
              <a:prstGeom prst="ellipse">
                <a:avLst/>
              </a:prstGeom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4E5C5A9-58ED-5987-3E3C-7D74A56957F4}"/>
                      </a:ext>
                    </a:extLst>
                  </p:cNvPr>
                  <p:cNvSpPr txBox="1"/>
                  <p:nvPr/>
                </p:nvSpPr>
                <p:spPr>
                  <a:xfrm>
                    <a:off x="7773138" y="3778259"/>
                    <a:ext cx="405880" cy="4154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sz="800" b="1" i="1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4E5C5A9-58ED-5987-3E3C-7D74A56957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3138" y="3778259"/>
                    <a:ext cx="405880" cy="4154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818" b="-26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5FA8B6A-D29C-26D7-A711-330F190D7CD9}"/>
                      </a:ext>
                    </a:extLst>
                  </p:cNvPr>
                  <p:cNvSpPr txBox="1"/>
                  <p:nvPr/>
                </p:nvSpPr>
                <p:spPr>
                  <a:xfrm>
                    <a:off x="2581596" y="1155784"/>
                    <a:ext cx="1866522" cy="561737"/>
                  </a:xfrm>
                  <a:prstGeom prst="rect">
                    <a:avLst/>
                  </a:prstGeom>
                  <a:noFill/>
                  <a:ln w="25400">
                    <a:solidFill>
                      <a:schemeClr val="accent4">
                        <a:lumMod val="50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Emulator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a14:m>
                    <a:endParaRPr lang="en-U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5FA8B6A-D29C-26D7-A711-330F190D7C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1596" y="1155784"/>
                    <a:ext cx="1866522" cy="56173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516" b="-17500"/>
                    </a:stretch>
                  </a:blipFill>
                  <a:ln w="25400">
                    <a:solidFill>
                      <a:schemeClr val="accent4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Connector: Elbow 31">
                <a:extLst>
                  <a:ext uri="{FF2B5EF4-FFF2-40B4-BE49-F238E27FC236}">
                    <a16:creationId xmlns:a16="http://schemas.microsoft.com/office/drawing/2014/main" id="{67F3E87E-E8EE-6ACF-C5FD-3FC7AA514B8B}"/>
                  </a:ext>
                </a:extLst>
              </p:cNvPr>
              <p:cNvCxnSpPr>
                <a:cxnSpLocks/>
                <a:stCxn id="28" idx="3"/>
              </p:cNvCxnSpPr>
              <p:nvPr/>
            </p:nvCxnSpPr>
            <p:spPr>
              <a:xfrm>
                <a:off x="4398351" y="384880"/>
                <a:ext cx="1777972" cy="1598032"/>
              </a:xfrm>
              <a:prstGeom prst="bentConnector3">
                <a:avLst>
                  <a:gd name="adj1" fmla="val 100120"/>
                </a:avLst>
              </a:prstGeom>
              <a:ln w="38100"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or: Elbow 32">
                <a:extLst>
                  <a:ext uri="{FF2B5EF4-FFF2-40B4-BE49-F238E27FC236}">
                    <a16:creationId xmlns:a16="http://schemas.microsoft.com/office/drawing/2014/main" id="{9315FC77-C36B-56EB-522A-1C9CC12A52D4}"/>
                  </a:ext>
                </a:extLst>
              </p:cNvPr>
              <p:cNvCxnSpPr>
                <a:cxnSpLocks/>
                <a:stCxn id="31" idx="3"/>
              </p:cNvCxnSpPr>
              <p:nvPr/>
            </p:nvCxnSpPr>
            <p:spPr>
              <a:xfrm>
                <a:off x="4448118" y="1436654"/>
                <a:ext cx="1630336" cy="1166951"/>
              </a:xfrm>
              <a:prstGeom prst="bentConnector3">
                <a:avLst>
                  <a:gd name="adj1" fmla="val 99919"/>
                </a:avLst>
              </a:prstGeom>
              <a:ln w="38100"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BFAFCF1-B85F-F407-4776-6849DD428C3E}"/>
                  </a:ext>
                </a:extLst>
              </p:cNvPr>
              <p:cNvSpPr/>
              <p:nvPr/>
            </p:nvSpPr>
            <p:spPr>
              <a:xfrm>
                <a:off x="5970494" y="1982939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678E011-ECB9-DCCA-F3CC-7C9B1974DE51}"/>
                      </a:ext>
                    </a:extLst>
                  </p:cNvPr>
                  <p:cNvSpPr txBox="1"/>
                  <p:nvPr/>
                </p:nvSpPr>
                <p:spPr>
                  <a:xfrm>
                    <a:off x="1664825" y="2088957"/>
                    <a:ext cx="42030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en-US" sz="800" b="1" i="1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678E011-ECB9-DCCA-F3CC-7C9B1974DE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4825" y="2088957"/>
                    <a:ext cx="4203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3509" b="-129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Connector: Elbow 35">
                <a:extLst>
                  <a:ext uri="{FF2B5EF4-FFF2-40B4-BE49-F238E27FC236}">
                    <a16:creationId xmlns:a16="http://schemas.microsoft.com/office/drawing/2014/main" id="{5BACBC8B-AAF1-CA4B-9687-853C1695C38F}"/>
                  </a:ext>
                </a:extLst>
              </p:cNvPr>
              <p:cNvCxnSpPr>
                <a:cxnSpLocks/>
                <a:stCxn id="31" idx="3"/>
              </p:cNvCxnSpPr>
              <p:nvPr/>
            </p:nvCxnSpPr>
            <p:spPr>
              <a:xfrm>
                <a:off x="4448118" y="1436654"/>
                <a:ext cx="175188" cy="1179828"/>
              </a:xfrm>
              <a:prstGeom prst="bentConnector2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36">
                <a:extLst>
                  <a:ext uri="{FF2B5EF4-FFF2-40B4-BE49-F238E27FC236}">
                    <a16:creationId xmlns:a16="http://schemas.microsoft.com/office/drawing/2014/main" id="{63CCDC52-21AA-9B49-1AD5-80F5B362F853}"/>
                  </a:ext>
                </a:extLst>
              </p:cNvPr>
              <p:cNvCxnSpPr>
                <a:cxnSpLocks/>
                <a:stCxn id="28" idx="3"/>
              </p:cNvCxnSpPr>
              <p:nvPr/>
            </p:nvCxnSpPr>
            <p:spPr>
              <a:xfrm>
                <a:off x="4398351" y="384880"/>
                <a:ext cx="348579" cy="1613485"/>
              </a:xfrm>
              <a:prstGeom prst="bentConnector2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or: Elbow 37">
                <a:extLst>
                  <a:ext uri="{FF2B5EF4-FFF2-40B4-BE49-F238E27FC236}">
                    <a16:creationId xmlns:a16="http://schemas.microsoft.com/office/drawing/2014/main" id="{E7F247F5-CA81-8A70-1F9C-6DA68983AF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5783" y="2289012"/>
                <a:ext cx="1134762" cy="869213"/>
              </a:xfrm>
              <a:prstGeom prst="bentConnector3">
                <a:avLst>
                  <a:gd name="adj1" fmla="val 99803"/>
                </a:avLst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03C2ED68-1409-7694-9B4C-A2A9831E9EAC}"/>
                  </a:ext>
                </a:extLst>
              </p:cNvPr>
              <p:cNvCxnSpPr>
                <a:cxnSpLocks/>
                <a:stCxn id="35" idx="3"/>
                <a:endCxn id="31" idx="1"/>
              </p:cNvCxnSpPr>
              <p:nvPr/>
            </p:nvCxnSpPr>
            <p:spPr>
              <a:xfrm flipV="1">
                <a:off x="2085133" y="1436654"/>
                <a:ext cx="496463" cy="852359"/>
              </a:xfrm>
              <a:prstGeom prst="bentConnector3">
                <a:avLst>
                  <a:gd name="adj1" fmla="val 35060"/>
                </a:avLst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or: Elbow 39">
                <a:extLst>
                  <a:ext uri="{FF2B5EF4-FFF2-40B4-BE49-F238E27FC236}">
                    <a16:creationId xmlns:a16="http://schemas.microsoft.com/office/drawing/2014/main" id="{CAF774D5-D560-B614-E63D-505DAC1E838D}"/>
                  </a:ext>
                </a:extLst>
              </p:cNvPr>
              <p:cNvCxnSpPr>
                <a:cxnSpLocks/>
                <a:stCxn id="35" idx="3"/>
                <a:endCxn id="28" idx="1"/>
              </p:cNvCxnSpPr>
              <p:nvPr/>
            </p:nvCxnSpPr>
            <p:spPr>
              <a:xfrm flipV="1">
                <a:off x="2085133" y="384880"/>
                <a:ext cx="496463" cy="1904132"/>
              </a:xfrm>
              <a:prstGeom prst="bentConnector3">
                <a:avLst>
                  <a:gd name="adj1" fmla="val 33815"/>
                </a:avLst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7B83C6A3-FAE8-8C91-B007-AD667560EB4A}"/>
                  </a:ext>
                </a:extLst>
              </p:cNvPr>
              <p:cNvCxnSpPr>
                <a:cxnSpLocks/>
                <a:stCxn id="5" idx="6"/>
                <a:endCxn id="9" idx="2"/>
              </p:cNvCxnSpPr>
              <p:nvPr/>
            </p:nvCxnSpPr>
            <p:spPr>
              <a:xfrm>
                <a:off x="3397705" y="3364039"/>
                <a:ext cx="1149234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96284EB-D6EA-66CB-DFD7-F2410324146B}"/>
                  </a:ext>
                </a:extLst>
              </p:cNvPr>
              <p:cNvCxnSpPr>
                <a:cxnSpLocks/>
                <a:stCxn id="5" idx="6"/>
                <a:endCxn id="10" idx="2"/>
              </p:cNvCxnSpPr>
              <p:nvPr/>
            </p:nvCxnSpPr>
            <p:spPr>
              <a:xfrm>
                <a:off x="3397705" y="3364039"/>
                <a:ext cx="1149234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62C4AFF-1365-C6FF-C94F-1062767BABFE}"/>
                  </a:ext>
                </a:extLst>
              </p:cNvPr>
              <p:cNvCxnSpPr>
                <a:cxnSpLocks/>
                <a:stCxn id="5" idx="6"/>
                <a:endCxn id="19" idx="2"/>
              </p:cNvCxnSpPr>
              <p:nvPr/>
            </p:nvCxnSpPr>
            <p:spPr>
              <a:xfrm>
                <a:off x="3397705" y="3364039"/>
                <a:ext cx="1153299" cy="186590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C73580C-6CEA-06F2-FD1A-C13B654B04BA}"/>
                  </a:ext>
                </a:extLst>
              </p:cNvPr>
              <p:cNvCxnSpPr>
                <a:cxnSpLocks/>
                <a:stCxn id="5" idx="6"/>
                <a:endCxn id="23" idx="2"/>
              </p:cNvCxnSpPr>
              <p:nvPr/>
            </p:nvCxnSpPr>
            <p:spPr>
              <a:xfrm>
                <a:off x="3397705" y="3364039"/>
                <a:ext cx="1149234" cy="248787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A5A284F-A233-3D48-8D90-E2314784328C}"/>
                  </a:ext>
                </a:extLst>
              </p:cNvPr>
              <p:cNvCxnSpPr>
                <a:cxnSpLocks/>
                <a:stCxn id="6" idx="6"/>
                <a:endCxn id="9" idx="2"/>
              </p:cNvCxnSpPr>
              <p:nvPr/>
            </p:nvCxnSpPr>
            <p:spPr>
              <a:xfrm flipV="1">
                <a:off x="3397705" y="3364039"/>
                <a:ext cx="1149234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51C54363-AF7D-7333-4CBC-8D3827016B84}"/>
                  </a:ext>
                </a:extLst>
              </p:cNvPr>
              <p:cNvCxnSpPr>
                <a:cxnSpLocks/>
                <a:stCxn id="6" idx="6"/>
                <a:endCxn id="10" idx="2"/>
              </p:cNvCxnSpPr>
              <p:nvPr/>
            </p:nvCxnSpPr>
            <p:spPr>
              <a:xfrm>
                <a:off x="3397705" y="3986009"/>
                <a:ext cx="1149234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2E672602-5C2D-3607-0537-1FA292341754}"/>
                  </a:ext>
                </a:extLst>
              </p:cNvPr>
              <p:cNvCxnSpPr>
                <a:cxnSpLocks/>
                <a:stCxn id="6" idx="6"/>
                <a:endCxn id="19" idx="2"/>
              </p:cNvCxnSpPr>
              <p:nvPr/>
            </p:nvCxnSpPr>
            <p:spPr>
              <a:xfrm>
                <a:off x="3397705" y="3986009"/>
                <a:ext cx="1153299" cy="124393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315FF869-6A65-12B7-93A1-F2479BC467E1}"/>
                  </a:ext>
                </a:extLst>
              </p:cNvPr>
              <p:cNvCxnSpPr>
                <a:cxnSpLocks/>
                <a:stCxn id="6" idx="6"/>
                <a:endCxn id="23" idx="2"/>
              </p:cNvCxnSpPr>
              <p:nvPr/>
            </p:nvCxnSpPr>
            <p:spPr>
              <a:xfrm>
                <a:off x="3397705" y="3986009"/>
                <a:ext cx="1149234" cy="186590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6437DD5-FB41-466B-DC67-3C37C561B0D1}"/>
                  </a:ext>
                </a:extLst>
              </p:cNvPr>
              <p:cNvCxnSpPr>
                <a:cxnSpLocks/>
                <a:stCxn id="18" idx="6"/>
                <a:endCxn id="9" idx="2"/>
              </p:cNvCxnSpPr>
              <p:nvPr/>
            </p:nvCxnSpPr>
            <p:spPr>
              <a:xfrm flipV="1">
                <a:off x="3401770" y="3364039"/>
                <a:ext cx="1145169" cy="186590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AFFA01A-D2A2-AABF-5323-437373D4485A}"/>
                  </a:ext>
                </a:extLst>
              </p:cNvPr>
              <p:cNvCxnSpPr>
                <a:cxnSpLocks/>
                <a:stCxn id="18" idx="6"/>
                <a:endCxn id="10" idx="2"/>
              </p:cNvCxnSpPr>
              <p:nvPr/>
            </p:nvCxnSpPr>
            <p:spPr>
              <a:xfrm flipV="1">
                <a:off x="3401770" y="3986009"/>
                <a:ext cx="1145169" cy="124393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192BAD5-596B-4E41-337E-5EDD769C0A38}"/>
                  </a:ext>
                </a:extLst>
              </p:cNvPr>
              <p:cNvCxnSpPr>
                <a:cxnSpLocks/>
                <a:stCxn id="18" idx="6"/>
                <a:endCxn id="19" idx="2"/>
              </p:cNvCxnSpPr>
              <p:nvPr/>
            </p:nvCxnSpPr>
            <p:spPr>
              <a:xfrm>
                <a:off x="3401770" y="5229948"/>
                <a:ext cx="1149234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92690E-4BD2-534A-5F52-B7836DBA60F7}"/>
                  </a:ext>
                </a:extLst>
              </p:cNvPr>
              <p:cNvCxnSpPr>
                <a:cxnSpLocks/>
                <a:stCxn id="18" idx="6"/>
                <a:endCxn id="23" idx="2"/>
              </p:cNvCxnSpPr>
              <p:nvPr/>
            </p:nvCxnSpPr>
            <p:spPr>
              <a:xfrm>
                <a:off x="3401770" y="5229948"/>
                <a:ext cx="1145169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2D9ED0A-4FB9-4B45-C27C-1EE07C80B8F1}"/>
                  </a:ext>
                </a:extLst>
              </p:cNvPr>
              <p:cNvCxnSpPr>
                <a:cxnSpLocks/>
                <a:stCxn id="9" idx="6"/>
                <a:endCxn id="13" idx="2"/>
              </p:cNvCxnSpPr>
              <p:nvPr/>
            </p:nvCxnSpPr>
            <p:spPr>
              <a:xfrm>
                <a:off x="4821259" y="3364039"/>
                <a:ext cx="1149235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1871F17-4649-F707-898B-1EC8DEA3FAA4}"/>
                  </a:ext>
                </a:extLst>
              </p:cNvPr>
              <p:cNvCxnSpPr>
                <a:cxnSpLocks/>
                <a:stCxn id="9" idx="6"/>
                <a:endCxn id="14" idx="2"/>
              </p:cNvCxnSpPr>
              <p:nvPr/>
            </p:nvCxnSpPr>
            <p:spPr>
              <a:xfrm>
                <a:off x="4821259" y="3364039"/>
                <a:ext cx="1149235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B49CB87-3186-543D-4B98-4E3716A5FE81}"/>
                  </a:ext>
                </a:extLst>
              </p:cNvPr>
              <p:cNvCxnSpPr>
                <a:cxnSpLocks/>
                <a:stCxn id="9" idx="6"/>
                <a:endCxn id="20" idx="2"/>
              </p:cNvCxnSpPr>
              <p:nvPr/>
            </p:nvCxnSpPr>
            <p:spPr>
              <a:xfrm>
                <a:off x="4821259" y="3364039"/>
                <a:ext cx="1153300" cy="186590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9DD969A-3177-27A6-9D97-578B71F67369}"/>
                  </a:ext>
                </a:extLst>
              </p:cNvPr>
              <p:cNvCxnSpPr>
                <a:cxnSpLocks/>
                <a:stCxn id="9" idx="6"/>
                <a:endCxn id="24" idx="2"/>
              </p:cNvCxnSpPr>
              <p:nvPr/>
            </p:nvCxnSpPr>
            <p:spPr>
              <a:xfrm>
                <a:off x="4821259" y="3364039"/>
                <a:ext cx="1149235" cy="248787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F4C935D1-74A5-6D10-C991-0BFBCC8A3E40}"/>
                  </a:ext>
                </a:extLst>
              </p:cNvPr>
              <p:cNvCxnSpPr>
                <a:cxnSpLocks/>
                <a:stCxn id="10" idx="6"/>
                <a:endCxn id="13" idx="2"/>
              </p:cNvCxnSpPr>
              <p:nvPr/>
            </p:nvCxnSpPr>
            <p:spPr>
              <a:xfrm flipV="1">
                <a:off x="4821259" y="3364039"/>
                <a:ext cx="1149235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BB9C0B4-0A68-D8D0-95F6-E244A51FE543}"/>
                  </a:ext>
                </a:extLst>
              </p:cNvPr>
              <p:cNvCxnSpPr>
                <a:cxnSpLocks/>
                <a:stCxn id="10" idx="6"/>
                <a:endCxn id="14" idx="2"/>
              </p:cNvCxnSpPr>
              <p:nvPr/>
            </p:nvCxnSpPr>
            <p:spPr>
              <a:xfrm>
                <a:off x="4821259" y="3986009"/>
                <a:ext cx="1149235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D849BCD1-CBE2-9703-C801-A80BC292FFDA}"/>
                  </a:ext>
                </a:extLst>
              </p:cNvPr>
              <p:cNvCxnSpPr>
                <a:cxnSpLocks/>
                <a:stCxn id="10" idx="6"/>
                <a:endCxn id="20" idx="2"/>
              </p:cNvCxnSpPr>
              <p:nvPr/>
            </p:nvCxnSpPr>
            <p:spPr>
              <a:xfrm>
                <a:off x="4821259" y="3986009"/>
                <a:ext cx="1153300" cy="124393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C38F52A-1B47-7C25-BE27-DCD856725467}"/>
                  </a:ext>
                </a:extLst>
              </p:cNvPr>
              <p:cNvCxnSpPr>
                <a:cxnSpLocks/>
                <a:stCxn id="10" idx="6"/>
                <a:endCxn id="24" idx="2"/>
              </p:cNvCxnSpPr>
              <p:nvPr/>
            </p:nvCxnSpPr>
            <p:spPr>
              <a:xfrm>
                <a:off x="4821259" y="3986009"/>
                <a:ext cx="1149235" cy="186590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41AC9BA-D5F4-DE9A-B194-AC3A5D8630DD}"/>
                  </a:ext>
                </a:extLst>
              </p:cNvPr>
              <p:cNvCxnSpPr>
                <a:cxnSpLocks/>
                <a:stCxn id="19" idx="6"/>
                <a:endCxn id="13" idx="2"/>
              </p:cNvCxnSpPr>
              <p:nvPr/>
            </p:nvCxnSpPr>
            <p:spPr>
              <a:xfrm flipV="1">
                <a:off x="4825324" y="3364039"/>
                <a:ext cx="1145170" cy="186590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EC8476D6-BD16-D976-56A0-6BFE55130A0B}"/>
                  </a:ext>
                </a:extLst>
              </p:cNvPr>
              <p:cNvCxnSpPr>
                <a:cxnSpLocks/>
                <a:stCxn id="19" idx="6"/>
                <a:endCxn id="14" idx="2"/>
              </p:cNvCxnSpPr>
              <p:nvPr/>
            </p:nvCxnSpPr>
            <p:spPr>
              <a:xfrm flipV="1">
                <a:off x="4825324" y="3986009"/>
                <a:ext cx="1145170" cy="124393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5D6377A9-121C-CFD2-969A-71994DFD7348}"/>
                  </a:ext>
                </a:extLst>
              </p:cNvPr>
              <p:cNvCxnSpPr>
                <a:cxnSpLocks/>
                <a:stCxn id="19" idx="6"/>
                <a:endCxn id="20" idx="2"/>
              </p:cNvCxnSpPr>
              <p:nvPr/>
            </p:nvCxnSpPr>
            <p:spPr>
              <a:xfrm>
                <a:off x="4825324" y="5229948"/>
                <a:ext cx="1149235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313E7888-2B21-E270-DE29-D404362632AB}"/>
                  </a:ext>
                </a:extLst>
              </p:cNvPr>
              <p:cNvCxnSpPr>
                <a:cxnSpLocks/>
                <a:stCxn id="19" idx="6"/>
                <a:endCxn id="24" idx="2"/>
              </p:cNvCxnSpPr>
              <p:nvPr/>
            </p:nvCxnSpPr>
            <p:spPr>
              <a:xfrm>
                <a:off x="4825324" y="5229948"/>
                <a:ext cx="1145170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0DD0E9DE-ADF6-D7B0-9F3F-81FA5A9A61C2}"/>
                  </a:ext>
                </a:extLst>
              </p:cNvPr>
              <p:cNvCxnSpPr>
                <a:cxnSpLocks/>
                <a:stCxn id="23" idx="6"/>
                <a:endCxn id="13" idx="2"/>
              </p:cNvCxnSpPr>
              <p:nvPr/>
            </p:nvCxnSpPr>
            <p:spPr>
              <a:xfrm flipV="1">
                <a:off x="4821259" y="3364039"/>
                <a:ext cx="1149235" cy="248787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F5D7CA88-1E9B-F9AF-1C02-E2479F59C219}"/>
                  </a:ext>
                </a:extLst>
              </p:cNvPr>
              <p:cNvCxnSpPr>
                <a:cxnSpLocks/>
                <a:stCxn id="23" idx="6"/>
                <a:endCxn id="20" idx="2"/>
              </p:cNvCxnSpPr>
              <p:nvPr/>
            </p:nvCxnSpPr>
            <p:spPr>
              <a:xfrm flipV="1">
                <a:off x="4821259" y="5229948"/>
                <a:ext cx="1153300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85EE5CDB-A4EA-BB82-D684-281CD2928CC5}"/>
                  </a:ext>
                </a:extLst>
              </p:cNvPr>
              <p:cNvCxnSpPr>
                <a:cxnSpLocks/>
                <a:stCxn id="23" idx="6"/>
                <a:endCxn id="14" idx="2"/>
              </p:cNvCxnSpPr>
              <p:nvPr/>
            </p:nvCxnSpPr>
            <p:spPr>
              <a:xfrm flipV="1">
                <a:off x="4821259" y="3986009"/>
                <a:ext cx="1149235" cy="186590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14A52A1A-04E9-C343-F69F-D845DC5CFE11}"/>
                  </a:ext>
                </a:extLst>
              </p:cNvPr>
              <p:cNvCxnSpPr>
                <a:cxnSpLocks/>
                <a:stCxn id="23" idx="6"/>
                <a:endCxn id="24" idx="2"/>
              </p:cNvCxnSpPr>
              <p:nvPr/>
            </p:nvCxnSpPr>
            <p:spPr>
              <a:xfrm>
                <a:off x="4821259" y="5851918"/>
                <a:ext cx="1149235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BDD95B8D-1ED8-3CD5-FEEF-4BE5026476DC}"/>
                  </a:ext>
                </a:extLst>
              </p:cNvPr>
              <p:cNvCxnSpPr>
                <a:cxnSpLocks/>
                <a:stCxn id="7" idx="6"/>
                <a:endCxn id="13" idx="2"/>
              </p:cNvCxnSpPr>
              <p:nvPr/>
            </p:nvCxnSpPr>
            <p:spPr>
              <a:xfrm>
                <a:off x="4821259" y="2742069"/>
                <a:ext cx="1149235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07E817E1-A295-D290-65EC-319D3A2E97F4}"/>
                  </a:ext>
                </a:extLst>
              </p:cNvPr>
              <p:cNvCxnSpPr>
                <a:cxnSpLocks/>
                <a:stCxn id="7" idx="6"/>
                <a:endCxn id="14" idx="2"/>
              </p:cNvCxnSpPr>
              <p:nvPr/>
            </p:nvCxnSpPr>
            <p:spPr>
              <a:xfrm>
                <a:off x="4821259" y="2742069"/>
                <a:ext cx="1149235" cy="124394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9A793324-945D-D7C5-065B-05C21B08D77F}"/>
                  </a:ext>
                </a:extLst>
              </p:cNvPr>
              <p:cNvCxnSpPr>
                <a:cxnSpLocks/>
                <a:stCxn id="7" idx="6"/>
                <a:endCxn id="20" idx="2"/>
              </p:cNvCxnSpPr>
              <p:nvPr/>
            </p:nvCxnSpPr>
            <p:spPr>
              <a:xfrm>
                <a:off x="4821259" y="2742069"/>
                <a:ext cx="1153300" cy="248787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E312A9FF-F265-D081-7840-CC7C7A1A6695}"/>
                  </a:ext>
                </a:extLst>
              </p:cNvPr>
              <p:cNvCxnSpPr>
                <a:cxnSpLocks/>
                <a:stCxn id="7" idx="6"/>
                <a:endCxn id="24" idx="2"/>
              </p:cNvCxnSpPr>
              <p:nvPr/>
            </p:nvCxnSpPr>
            <p:spPr>
              <a:xfrm>
                <a:off x="4821259" y="2742069"/>
                <a:ext cx="1149235" cy="310984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456EB740-9027-A2EF-9617-4E24CD1F05AD}"/>
                  </a:ext>
                </a:extLst>
              </p:cNvPr>
              <p:cNvCxnSpPr>
                <a:cxnSpLocks/>
                <a:stCxn id="147" idx="6"/>
                <a:endCxn id="13" idx="2"/>
              </p:cNvCxnSpPr>
              <p:nvPr/>
            </p:nvCxnSpPr>
            <p:spPr>
              <a:xfrm>
                <a:off x="4821259" y="2120099"/>
                <a:ext cx="1149235" cy="124394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E38B5212-CFD0-5BC2-7EC0-1912F92AE4D3}"/>
                  </a:ext>
                </a:extLst>
              </p:cNvPr>
              <p:cNvCxnSpPr>
                <a:cxnSpLocks/>
                <a:stCxn id="147" idx="6"/>
                <a:endCxn id="14" idx="2"/>
              </p:cNvCxnSpPr>
              <p:nvPr/>
            </p:nvCxnSpPr>
            <p:spPr>
              <a:xfrm>
                <a:off x="4821259" y="2120099"/>
                <a:ext cx="1149235" cy="186591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46845E50-C43C-A7BA-1674-1EE3E03CBCBE}"/>
                  </a:ext>
                </a:extLst>
              </p:cNvPr>
              <p:cNvCxnSpPr>
                <a:cxnSpLocks/>
                <a:stCxn id="147" idx="6"/>
                <a:endCxn id="20" idx="2"/>
              </p:cNvCxnSpPr>
              <p:nvPr/>
            </p:nvCxnSpPr>
            <p:spPr>
              <a:xfrm>
                <a:off x="4821259" y="2120099"/>
                <a:ext cx="1153300" cy="310984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477E023E-E801-37CF-0801-1AE41AC889CE}"/>
                  </a:ext>
                </a:extLst>
              </p:cNvPr>
              <p:cNvCxnSpPr>
                <a:cxnSpLocks/>
                <a:stCxn id="147" idx="6"/>
                <a:endCxn id="24" idx="2"/>
              </p:cNvCxnSpPr>
              <p:nvPr/>
            </p:nvCxnSpPr>
            <p:spPr>
              <a:xfrm>
                <a:off x="4821259" y="2120099"/>
                <a:ext cx="1149235" cy="373181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0E208866-F178-CC5E-86D6-177BD9A4FF47}"/>
                  </a:ext>
                </a:extLst>
              </p:cNvPr>
              <p:cNvCxnSpPr>
                <a:cxnSpLocks/>
                <a:stCxn id="34" idx="6"/>
                <a:endCxn id="29" idx="2"/>
              </p:cNvCxnSpPr>
              <p:nvPr/>
            </p:nvCxnSpPr>
            <p:spPr>
              <a:xfrm>
                <a:off x="6244814" y="2120099"/>
                <a:ext cx="1149235" cy="186591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FE3C1F4B-B138-7D83-9B90-3E692709CC54}"/>
                  </a:ext>
                </a:extLst>
              </p:cNvPr>
              <p:cNvCxnSpPr>
                <a:cxnSpLocks/>
                <a:stCxn id="11" idx="6"/>
                <a:endCxn id="29" idx="2"/>
              </p:cNvCxnSpPr>
              <p:nvPr/>
            </p:nvCxnSpPr>
            <p:spPr>
              <a:xfrm>
                <a:off x="6244814" y="2742069"/>
                <a:ext cx="1149235" cy="124394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8D3FF727-FCEC-B455-B44A-7512E2E69415}"/>
                  </a:ext>
                </a:extLst>
              </p:cNvPr>
              <p:cNvCxnSpPr>
                <a:cxnSpLocks/>
                <a:stCxn id="13" idx="6"/>
                <a:endCxn id="29" idx="2"/>
              </p:cNvCxnSpPr>
              <p:nvPr/>
            </p:nvCxnSpPr>
            <p:spPr>
              <a:xfrm>
                <a:off x="6244814" y="3364039"/>
                <a:ext cx="1149235" cy="62197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AA260797-22B3-B386-D5CD-5F93B525A01C}"/>
                  </a:ext>
                </a:extLst>
              </p:cNvPr>
              <p:cNvCxnSpPr>
                <a:cxnSpLocks/>
                <a:stCxn id="14" idx="6"/>
                <a:endCxn id="29" idx="2"/>
              </p:cNvCxnSpPr>
              <p:nvPr/>
            </p:nvCxnSpPr>
            <p:spPr>
              <a:xfrm>
                <a:off x="6244814" y="3986009"/>
                <a:ext cx="1149235" cy="0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DAFB4DD3-27F6-C519-9C8F-B99B5F8389FC}"/>
                  </a:ext>
                </a:extLst>
              </p:cNvPr>
              <p:cNvCxnSpPr>
                <a:cxnSpLocks/>
                <a:stCxn id="24" idx="6"/>
                <a:endCxn id="29" idx="2"/>
              </p:cNvCxnSpPr>
              <p:nvPr/>
            </p:nvCxnSpPr>
            <p:spPr>
              <a:xfrm flipV="1">
                <a:off x="6244814" y="3986009"/>
                <a:ext cx="1149235" cy="186590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D30EBB21-165F-F87B-D7B1-B8B3710FBF03}"/>
                  </a:ext>
                </a:extLst>
              </p:cNvPr>
              <p:cNvCxnSpPr>
                <a:cxnSpLocks/>
                <a:stCxn id="20" idx="6"/>
                <a:endCxn id="29" idx="2"/>
              </p:cNvCxnSpPr>
              <p:nvPr/>
            </p:nvCxnSpPr>
            <p:spPr>
              <a:xfrm flipV="1">
                <a:off x="6248879" y="3986009"/>
                <a:ext cx="1145170" cy="1243939"/>
              </a:xfrm>
              <a:prstGeom prst="straightConnector1">
                <a:avLst/>
              </a:prstGeom>
              <a:ln w="15875">
                <a:solidFill>
                  <a:schemeClr val="bg2">
                    <a:lumMod val="10000"/>
                  </a:schemeClr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E021D069-0BBD-E35E-9545-D1735C0EDE44}"/>
                  </a:ext>
                </a:extLst>
              </p:cNvPr>
              <p:cNvSpPr/>
              <p:nvPr/>
            </p:nvSpPr>
            <p:spPr>
              <a:xfrm>
                <a:off x="4546939" y="1982939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A91A3DF-CD1D-8324-E330-3E9EC264F44D}"/>
                  </a:ext>
                </a:extLst>
              </p:cNvPr>
              <p:cNvSpPr txBox="1"/>
              <p:nvPr/>
            </p:nvSpPr>
            <p:spPr>
              <a:xfrm>
                <a:off x="2581596" y="6553929"/>
                <a:ext cx="1477297" cy="449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Input</a:t>
                </a:r>
                <a:endParaRPr lang="en-US" b="1" dirty="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C5A0192-DD15-DDB3-C14D-25845A452C6D}"/>
                  </a:ext>
                </a:extLst>
              </p:cNvPr>
              <p:cNvSpPr txBox="1"/>
              <p:nvPr/>
            </p:nvSpPr>
            <p:spPr>
              <a:xfrm>
                <a:off x="6955182" y="6553929"/>
                <a:ext cx="1152050" cy="449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</a:t>
                </a:r>
                <a:endParaRPr lang="en-US" b="1" dirty="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01632CD-D78C-926C-D698-D1BE2172272B}"/>
                  </a:ext>
                </a:extLst>
              </p:cNvPr>
              <p:cNvSpPr txBox="1"/>
              <p:nvPr/>
            </p:nvSpPr>
            <p:spPr>
              <a:xfrm>
                <a:off x="4261732" y="6553929"/>
                <a:ext cx="2302141" cy="449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Hidden layers</a:t>
                </a:r>
                <a:endParaRPr lang="en-US" b="1" dirty="0"/>
              </a:p>
            </p:txBody>
          </p:sp>
          <p:sp>
            <p:nvSpPr>
              <p:cNvPr id="151" name="Right Brace 150">
                <a:extLst>
                  <a:ext uri="{FF2B5EF4-FFF2-40B4-BE49-F238E27FC236}">
                    <a16:creationId xmlns:a16="http://schemas.microsoft.com/office/drawing/2014/main" id="{6895EF99-4EBE-75F8-8930-673C7227B3C6}"/>
                  </a:ext>
                </a:extLst>
              </p:cNvPr>
              <p:cNvSpPr/>
              <p:nvPr/>
            </p:nvSpPr>
            <p:spPr>
              <a:xfrm rot="5400000">
                <a:off x="5276154" y="5342843"/>
                <a:ext cx="274318" cy="1930394"/>
              </a:xfrm>
              <a:prstGeom prst="rightBrace">
                <a:avLst>
                  <a:gd name="adj1" fmla="val 62377"/>
                  <a:gd name="adj2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Right Brace 151">
                <a:extLst>
                  <a:ext uri="{FF2B5EF4-FFF2-40B4-BE49-F238E27FC236}">
                    <a16:creationId xmlns:a16="http://schemas.microsoft.com/office/drawing/2014/main" id="{803CE87C-A1A9-E99F-5133-1CEC8D3E773F}"/>
                  </a:ext>
                </a:extLst>
              </p:cNvPr>
              <p:cNvSpPr/>
              <p:nvPr/>
            </p:nvSpPr>
            <p:spPr>
              <a:xfrm rot="5400000">
                <a:off x="3152820" y="5896729"/>
                <a:ext cx="278152" cy="818788"/>
              </a:xfrm>
              <a:prstGeom prst="rightBrace">
                <a:avLst>
                  <a:gd name="adj1" fmla="val 40801"/>
                  <a:gd name="adj2" fmla="val 50000"/>
                </a:avLst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4" name="Right Brace 153">
              <a:extLst>
                <a:ext uri="{FF2B5EF4-FFF2-40B4-BE49-F238E27FC236}">
                  <a16:creationId xmlns:a16="http://schemas.microsoft.com/office/drawing/2014/main" id="{1AE18E51-0FFE-BB86-5BDB-406EAB6DC148}"/>
                </a:ext>
              </a:extLst>
            </p:cNvPr>
            <p:cNvSpPr/>
            <p:nvPr/>
          </p:nvSpPr>
          <p:spPr>
            <a:xfrm rot="5400000">
              <a:off x="11451436" y="5484562"/>
              <a:ext cx="228600" cy="672923"/>
            </a:xfrm>
            <a:prstGeom prst="rightBrace">
              <a:avLst>
                <a:gd name="adj1" fmla="val 40801"/>
                <a:gd name="adj2" fmla="val 50000"/>
              </a:avLst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56960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58B47-5F92-4DA0-9F33-035E64E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2AB-D3F7-4425-A105-3A691A41DDC5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6A60C-8CF8-4ACE-9BFF-79BA92737832}"/>
              </a:ext>
            </a:extLst>
          </p:cNvPr>
          <p:cNvSpPr txBox="1"/>
          <p:nvPr/>
        </p:nvSpPr>
        <p:spPr>
          <a:xfrm>
            <a:off x="2438402" y="152401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Ensemble E2NN Uncertainty Estimation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05BE81E-64DD-4F0E-A470-31FD71C49C2B}"/>
              </a:ext>
            </a:extLst>
          </p:cNvPr>
          <p:cNvSpPr/>
          <p:nvPr/>
        </p:nvSpPr>
        <p:spPr>
          <a:xfrm>
            <a:off x="2369476" y="806353"/>
            <a:ext cx="7993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Uncertainty estimation needed for </a:t>
            </a:r>
            <a:r>
              <a:rPr lang="en-US" sz="2000" b="1" dirty="0">
                <a:solidFill>
                  <a:srgbClr val="0000CC"/>
                </a:solidFill>
              </a:rPr>
              <a:t>Adaptive 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C2E95B-C5CD-EE43-5731-7380B1913540}"/>
              </a:ext>
            </a:extLst>
          </p:cNvPr>
          <p:cNvSpPr/>
          <p:nvPr/>
        </p:nvSpPr>
        <p:spPr>
          <a:xfrm>
            <a:off x="2369476" y="1252478"/>
            <a:ext cx="7993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Fundamental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Multiple E2NN models are trained and combined in an ensemble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Individual models will differ based on their random initializations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epistemic uncertainty is estimated based on the aleatoric uncertainty of the NN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901D93-F4F1-8B69-45F4-5D750DBC3742}"/>
              </a:ext>
            </a:extLst>
          </p:cNvPr>
          <p:cNvGrpSpPr/>
          <p:nvPr/>
        </p:nvGrpSpPr>
        <p:grpSpPr>
          <a:xfrm>
            <a:off x="3124200" y="2942816"/>
            <a:ext cx="5852172" cy="3915185"/>
            <a:chOff x="762000" y="2696487"/>
            <a:chExt cx="5852172" cy="39151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FAD1B1-DAB9-E51C-FC97-ABDDC4DFD2D2}"/>
                </a:ext>
              </a:extLst>
            </p:cNvPr>
            <p:cNvGrpSpPr/>
            <p:nvPr/>
          </p:nvGrpSpPr>
          <p:grpSpPr>
            <a:xfrm>
              <a:off x="762000" y="2696487"/>
              <a:ext cx="5852172" cy="3915185"/>
              <a:chOff x="1417314" y="2493494"/>
              <a:chExt cx="5852172" cy="3915185"/>
            </a:xfrm>
          </p:grpSpPr>
          <p:pic>
            <p:nvPicPr>
              <p:cNvPr id="3" name="Picture 2" descr="Chart&#10;&#10;Description automatically generated">
                <a:extLst>
                  <a:ext uri="{FF2B5EF4-FFF2-40B4-BE49-F238E27FC236}">
                    <a16:creationId xmlns:a16="http://schemas.microsoft.com/office/drawing/2014/main" id="{0F82B583-8038-B667-A709-575BC7365B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18" b="3181"/>
              <a:stretch/>
            </p:blipFill>
            <p:spPr>
              <a:xfrm>
                <a:off x="1417314" y="2493494"/>
                <a:ext cx="5852172" cy="3915185"/>
              </a:xfrm>
              <a:prstGeom prst="rect">
                <a:avLst/>
              </a:prstGeom>
            </p:spPr>
          </p:pic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DBAEDCC1-9157-D065-EFAA-7B15DDEDE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3989" y="3405232"/>
                <a:ext cx="0" cy="2261285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B36056-A8B7-C23C-E8B9-9C07BB088A3B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4" y="4089559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A38B60C-F563-F168-6112-37C14780A033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4" y="426720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6C6C14-9FC3-2F70-665D-92D3CE23206B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4" y="4487131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9C5CBE-CFC2-DB7B-E8F9-A1260F31A5C7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3" y="4685250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C26FFA-0221-5696-468E-9D4FEA0BD568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4385" y="4774145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299DB8-1828-DE0E-4952-37C672D5D909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2" y="4886702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989ED2-1C29-C072-BDB5-D560BB8C5567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1" y="4909561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75A445-D8EC-ECB2-26E7-7EC3FFC3A8DD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1" y="5057581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573AB5-DC55-661E-457C-C7C1535CC63F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0" y="5079326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5CA982-8E60-14D1-3AB0-8C3C37DA2EC2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2223430" y="5335585"/>
              <a:ext cx="45719" cy="457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CDBA08-9A57-E79E-4860-E4DCAB0149A5}"/>
              </a:ext>
            </a:extLst>
          </p:cNvPr>
          <p:cNvGrpSpPr/>
          <p:nvPr/>
        </p:nvGrpSpPr>
        <p:grpSpPr>
          <a:xfrm>
            <a:off x="4585629" y="3854554"/>
            <a:ext cx="388654" cy="2261285"/>
            <a:chOff x="7391400" y="3843258"/>
            <a:chExt cx="388654" cy="226128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240D49-2C81-68FD-6501-49CC759EB93F}"/>
                </a:ext>
              </a:extLst>
            </p:cNvPr>
            <p:cNvSpPr/>
            <p:nvPr/>
          </p:nvSpPr>
          <p:spPr>
            <a:xfrm>
              <a:off x="7471658" y="4010293"/>
              <a:ext cx="308396" cy="2041354"/>
            </a:xfrm>
            <a:custGeom>
              <a:avLst/>
              <a:gdLst>
                <a:gd name="connsiteX0" fmla="*/ 7482 w 2576480"/>
                <a:gd name="connsiteY0" fmla="*/ 210930 h 4205539"/>
                <a:gd name="connsiteX1" fmla="*/ 64632 w 2576480"/>
                <a:gd name="connsiteY1" fmla="*/ 496680 h 4205539"/>
                <a:gd name="connsiteX2" fmla="*/ 159882 w 2576480"/>
                <a:gd name="connsiteY2" fmla="*/ 701467 h 4205539"/>
                <a:gd name="connsiteX3" fmla="*/ 345619 w 2576480"/>
                <a:gd name="connsiteY3" fmla="*/ 911017 h 4205539"/>
                <a:gd name="connsiteX4" fmla="*/ 545644 w 2576480"/>
                <a:gd name="connsiteY4" fmla="*/ 1044367 h 4205539"/>
                <a:gd name="connsiteX5" fmla="*/ 731382 w 2576480"/>
                <a:gd name="connsiteY5" fmla="*/ 1149142 h 4205539"/>
                <a:gd name="connsiteX6" fmla="*/ 950457 w 2576480"/>
                <a:gd name="connsiteY6" fmla="*/ 1249155 h 4205539"/>
                <a:gd name="connsiteX7" fmla="*/ 1217157 w 2576480"/>
                <a:gd name="connsiteY7" fmla="*/ 1368217 h 4205539"/>
                <a:gd name="connsiteX8" fmla="*/ 1469569 w 2576480"/>
                <a:gd name="connsiteY8" fmla="*/ 1453942 h 4205539"/>
                <a:gd name="connsiteX9" fmla="*/ 1836282 w 2576480"/>
                <a:gd name="connsiteY9" fmla="*/ 1592055 h 4205539"/>
                <a:gd name="connsiteX10" fmla="*/ 2188707 w 2576480"/>
                <a:gd name="connsiteY10" fmla="*/ 1734930 h 4205539"/>
                <a:gd name="connsiteX11" fmla="*/ 2460169 w 2576480"/>
                <a:gd name="connsiteY11" fmla="*/ 1896855 h 4205539"/>
                <a:gd name="connsiteX12" fmla="*/ 2574469 w 2576480"/>
                <a:gd name="connsiteY12" fmla="*/ 2073067 h 4205539"/>
                <a:gd name="connsiteX13" fmla="*/ 2374444 w 2576480"/>
                <a:gd name="connsiteY13" fmla="*/ 2301667 h 4205539"/>
                <a:gd name="connsiteX14" fmla="*/ 1950582 w 2576480"/>
                <a:gd name="connsiteY14" fmla="*/ 2496930 h 4205539"/>
                <a:gd name="connsiteX15" fmla="*/ 1550532 w 2576480"/>
                <a:gd name="connsiteY15" fmla="*/ 2649330 h 4205539"/>
                <a:gd name="connsiteX16" fmla="*/ 1083807 w 2576480"/>
                <a:gd name="connsiteY16" fmla="*/ 2830305 h 4205539"/>
                <a:gd name="connsiteX17" fmla="*/ 621844 w 2576480"/>
                <a:gd name="connsiteY17" fmla="*/ 3039855 h 4205539"/>
                <a:gd name="connsiteX18" fmla="*/ 240844 w 2576480"/>
                <a:gd name="connsiteY18" fmla="*/ 3330367 h 4205539"/>
                <a:gd name="connsiteX19" fmla="*/ 83682 w 2576480"/>
                <a:gd name="connsiteY19" fmla="*/ 3587542 h 4205539"/>
                <a:gd name="connsiteX20" fmla="*/ 26532 w 2576480"/>
                <a:gd name="connsiteY20" fmla="*/ 3825667 h 4205539"/>
                <a:gd name="connsiteX21" fmla="*/ 2719 w 2576480"/>
                <a:gd name="connsiteY21" fmla="*/ 3959017 h 4205539"/>
                <a:gd name="connsiteX22" fmla="*/ 7482 w 2576480"/>
                <a:gd name="connsiteY22" fmla="*/ 210930 h 420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6480" h="4205539">
                  <a:moveTo>
                    <a:pt x="7482" y="210930"/>
                  </a:moveTo>
                  <a:cubicBezTo>
                    <a:pt x="17801" y="-366126"/>
                    <a:pt x="39232" y="414924"/>
                    <a:pt x="64632" y="496680"/>
                  </a:cubicBezTo>
                  <a:cubicBezTo>
                    <a:pt x="90032" y="578436"/>
                    <a:pt x="113051" y="632411"/>
                    <a:pt x="159882" y="701467"/>
                  </a:cubicBezTo>
                  <a:cubicBezTo>
                    <a:pt x="206713" y="770523"/>
                    <a:pt x="281325" y="853867"/>
                    <a:pt x="345619" y="911017"/>
                  </a:cubicBezTo>
                  <a:cubicBezTo>
                    <a:pt x="409913" y="968167"/>
                    <a:pt x="481350" y="1004680"/>
                    <a:pt x="545644" y="1044367"/>
                  </a:cubicBezTo>
                  <a:cubicBezTo>
                    <a:pt x="609938" y="1084055"/>
                    <a:pt x="663913" y="1115011"/>
                    <a:pt x="731382" y="1149142"/>
                  </a:cubicBezTo>
                  <a:cubicBezTo>
                    <a:pt x="798851" y="1183273"/>
                    <a:pt x="950457" y="1249155"/>
                    <a:pt x="950457" y="1249155"/>
                  </a:cubicBezTo>
                  <a:cubicBezTo>
                    <a:pt x="1031419" y="1285667"/>
                    <a:pt x="1130638" y="1334086"/>
                    <a:pt x="1217157" y="1368217"/>
                  </a:cubicBezTo>
                  <a:cubicBezTo>
                    <a:pt x="1303676" y="1402348"/>
                    <a:pt x="1366382" y="1416636"/>
                    <a:pt x="1469569" y="1453942"/>
                  </a:cubicBezTo>
                  <a:cubicBezTo>
                    <a:pt x="1572756" y="1491248"/>
                    <a:pt x="1716426" y="1545224"/>
                    <a:pt x="1836282" y="1592055"/>
                  </a:cubicBezTo>
                  <a:cubicBezTo>
                    <a:pt x="1956138" y="1638886"/>
                    <a:pt x="2084726" y="1684130"/>
                    <a:pt x="2188707" y="1734930"/>
                  </a:cubicBezTo>
                  <a:cubicBezTo>
                    <a:pt x="2292688" y="1785730"/>
                    <a:pt x="2395875" y="1840499"/>
                    <a:pt x="2460169" y="1896855"/>
                  </a:cubicBezTo>
                  <a:cubicBezTo>
                    <a:pt x="2524463" y="1953211"/>
                    <a:pt x="2588756" y="2005598"/>
                    <a:pt x="2574469" y="2073067"/>
                  </a:cubicBezTo>
                  <a:cubicBezTo>
                    <a:pt x="2560182" y="2140536"/>
                    <a:pt x="2478425" y="2231023"/>
                    <a:pt x="2374444" y="2301667"/>
                  </a:cubicBezTo>
                  <a:cubicBezTo>
                    <a:pt x="2270463" y="2372311"/>
                    <a:pt x="2087900" y="2438986"/>
                    <a:pt x="1950582" y="2496930"/>
                  </a:cubicBezTo>
                  <a:cubicBezTo>
                    <a:pt x="1813264" y="2554874"/>
                    <a:pt x="1550532" y="2649330"/>
                    <a:pt x="1550532" y="2649330"/>
                  </a:cubicBezTo>
                  <a:cubicBezTo>
                    <a:pt x="1406070" y="2704892"/>
                    <a:pt x="1238588" y="2765218"/>
                    <a:pt x="1083807" y="2830305"/>
                  </a:cubicBezTo>
                  <a:cubicBezTo>
                    <a:pt x="929026" y="2895393"/>
                    <a:pt x="762338" y="2956511"/>
                    <a:pt x="621844" y="3039855"/>
                  </a:cubicBezTo>
                  <a:cubicBezTo>
                    <a:pt x="481350" y="3123199"/>
                    <a:pt x="330538" y="3239086"/>
                    <a:pt x="240844" y="3330367"/>
                  </a:cubicBezTo>
                  <a:cubicBezTo>
                    <a:pt x="151150" y="3421648"/>
                    <a:pt x="119401" y="3504992"/>
                    <a:pt x="83682" y="3587542"/>
                  </a:cubicBezTo>
                  <a:cubicBezTo>
                    <a:pt x="47963" y="3670092"/>
                    <a:pt x="40026" y="3763755"/>
                    <a:pt x="26532" y="3825667"/>
                  </a:cubicBezTo>
                  <a:cubicBezTo>
                    <a:pt x="13038" y="3887580"/>
                    <a:pt x="5894" y="4556711"/>
                    <a:pt x="2719" y="3959017"/>
                  </a:cubicBezTo>
                  <a:cubicBezTo>
                    <a:pt x="-456" y="3361323"/>
                    <a:pt x="-2837" y="787986"/>
                    <a:pt x="7482" y="21093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2FFB4F-824F-B3F7-E2DF-84DE84858FC6}"/>
                </a:ext>
              </a:extLst>
            </p:cNvPr>
            <p:cNvGrpSpPr/>
            <p:nvPr/>
          </p:nvGrpSpPr>
          <p:grpSpPr>
            <a:xfrm>
              <a:off x="7391400" y="3843258"/>
              <a:ext cx="46674" cy="2261285"/>
              <a:chOff x="2213418" y="3503717"/>
              <a:chExt cx="46674" cy="2261285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4A40BF9-658C-0F98-DEC6-637AE0F185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8663" y="3503717"/>
                <a:ext cx="0" cy="2261285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3D6193A-65FF-1927-41FA-6C512C118D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22" y="3985051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767D7DB-8B75-62A1-8957-DE51484F40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22" y="4162692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9F5D452-4B63-7E0E-7516-9192DFF080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22" y="4382623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5A91981-F7CE-419A-E55F-88C359EDDF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21" y="4580742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5D8F3D1-7EDF-890A-6A9F-74E26F430A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4373" y="4669637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8834E87-1CBE-7E01-56FE-8F471DB2A6A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20" y="4782194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5D4FFA2-7BFB-E723-F256-7E5F5C1010F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19" y="4805053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BF1D3A3-81E9-08EA-55E3-A1ABAB5D800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19" y="4953073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BC8DDCC-781E-80CF-61E4-99814135BA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18" y="4974818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015F69D-9F2C-5D6E-57EE-9A6DDFAF4B8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213418" y="5231077"/>
                <a:ext cx="45719" cy="4571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230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A57CC5B-2A05-543C-ED54-79E68B30D446}"/>
              </a:ext>
            </a:extLst>
          </p:cNvPr>
          <p:cNvSpPr/>
          <p:nvPr/>
        </p:nvSpPr>
        <p:spPr>
          <a:xfrm>
            <a:off x="3524251" y="3769641"/>
            <a:ext cx="3681413" cy="1189542"/>
          </a:xfrm>
          <a:custGeom>
            <a:avLst/>
            <a:gdLst>
              <a:gd name="connsiteX0" fmla="*/ 0 w 3681413"/>
              <a:gd name="connsiteY0" fmla="*/ 304800 h 1189542"/>
              <a:gd name="connsiteX1" fmla="*/ 209550 w 3681413"/>
              <a:gd name="connsiteY1" fmla="*/ 585788 h 1189542"/>
              <a:gd name="connsiteX2" fmla="*/ 576263 w 3681413"/>
              <a:gd name="connsiteY2" fmla="*/ 985838 h 1189542"/>
              <a:gd name="connsiteX3" fmla="*/ 1071563 w 3681413"/>
              <a:gd name="connsiteY3" fmla="*/ 1185863 h 1189542"/>
              <a:gd name="connsiteX4" fmla="*/ 1533525 w 3681413"/>
              <a:gd name="connsiteY4" fmla="*/ 823913 h 1189542"/>
              <a:gd name="connsiteX5" fmla="*/ 1819275 w 3681413"/>
              <a:gd name="connsiteY5" fmla="*/ 666750 h 1189542"/>
              <a:gd name="connsiteX6" fmla="*/ 2171700 w 3681413"/>
              <a:gd name="connsiteY6" fmla="*/ 557213 h 1189542"/>
              <a:gd name="connsiteX7" fmla="*/ 2828925 w 3681413"/>
              <a:gd name="connsiteY7" fmla="*/ 485775 h 1189542"/>
              <a:gd name="connsiteX8" fmla="*/ 3290888 w 3681413"/>
              <a:gd name="connsiteY8" fmla="*/ 366713 h 1189542"/>
              <a:gd name="connsiteX9" fmla="*/ 3490913 w 3681413"/>
              <a:gd name="connsiteY9" fmla="*/ 209550 h 1189542"/>
              <a:gd name="connsiteX10" fmla="*/ 3681413 w 3681413"/>
              <a:gd name="connsiteY10" fmla="*/ 0 h 118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413" h="1189542">
                <a:moveTo>
                  <a:pt x="0" y="304800"/>
                </a:moveTo>
                <a:cubicBezTo>
                  <a:pt x="56753" y="388541"/>
                  <a:pt x="113506" y="472282"/>
                  <a:pt x="209550" y="585788"/>
                </a:cubicBezTo>
                <a:cubicBezTo>
                  <a:pt x="305594" y="699294"/>
                  <a:pt x="432594" y="885826"/>
                  <a:pt x="576263" y="985838"/>
                </a:cubicBezTo>
                <a:cubicBezTo>
                  <a:pt x="719932" y="1085850"/>
                  <a:pt x="912019" y="1212850"/>
                  <a:pt x="1071563" y="1185863"/>
                </a:cubicBezTo>
                <a:cubicBezTo>
                  <a:pt x="1231107" y="1158876"/>
                  <a:pt x="1408906" y="910432"/>
                  <a:pt x="1533525" y="823913"/>
                </a:cubicBezTo>
                <a:cubicBezTo>
                  <a:pt x="1658144" y="737394"/>
                  <a:pt x="1712913" y="711200"/>
                  <a:pt x="1819275" y="666750"/>
                </a:cubicBezTo>
                <a:cubicBezTo>
                  <a:pt x="1925638" y="622300"/>
                  <a:pt x="2003425" y="587375"/>
                  <a:pt x="2171700" y="557213"/>
                </a:cubicBezTo>
                <a:cubicBezTo>
                  <a:pt x="2339975" y="527051"/>
                  <a:pt x="2642394" y="517525"/>
                  <a:pt x="2828925" y="485775"/>
                </a:cubicBezTo>
                <a:cubicBezTo>
                  <a:pt x="3015456" y="454025"/>
                  <a:pt x="3180557" y="412750"/>
                  <a:pt x="3290888" y="366713"/>
                </a:cubicBezTo>
                <a:cubicBezTo>
                  <a:pt x="3401219" y="320676"/>
                  <a:pt x="3425825" y="270669"/>
                  <a:pt x="3490913" y="209550"/>
                </a:cubicBezTo>
                <a:cubicBezTo>
                  <a:pt x="3556001" y="148431"/>
                  <a:pt x="3618707" y="74215"/>
                  <a:pt x="368141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795DE-525F-4742-80DA-17B65691D0A0}"/>
              </a:ext>
            </a:extLst>
          </p:cNvPr>
          <p:cNvSpPr txBox="1"/>
          <p:nvPr/>
        </p:nvSpPr>
        <p:spPr>
          <a:xfrm>
            <a:off x="2362200" y="136526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Expected Improvement (EI)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C48084-8DA6-45A1-8A15-3C381666FBDF}"/>
              </a:ext>
            </a:extLst>
          </p:cNvPr>
          <p:cNvSpPr/>
          <p:nvPr/>
        </p:nvSpPr>
        <p:spPr>
          <a:xfrm>
            <a:off x="1920240" y="87309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EI is used for Efficient Global Optimization (EGO) of black-box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Adaptively samples a kriging model using the prediction pdfs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Excepted Improvement – The amount by which a sample is expected to improve over the current optimum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2FF0F8C-EDED-4BDB-AEF2-6C78E28CEC4E}"/>
                  </a:ext>
                </a:extLst>
              </p:cNvPr>
              <p:cNvSpPr/>
              <p:nvPr/>
            </p:nvSpPr>
            <p:spPr>
              <a:xfrm>
                <a:off x="2590800" y="2162156"/>
                <a:ext cx="6269954" cy="689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𝑝𝑑𝑓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𝑐𝑢𝑟𝑟𝑒𝑛𝑡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0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2FF0F8C-EDED-4BDB-AEF2-6C78E28CE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62156"/>
                <a:ext cx="6269954" cy="68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D3C76B-0023-65E8-65A6-831861D3EA9B}"/>
              </a:ext>
            </a:extLst>
          </p:cNvPr>
          <p:cNvCxnSpPr>
            <a:cxnSpLocks/>
          </p:cNvCxnSpPr>
          <p:nvPr/>
        </p:nvCxnSpPr>
        <p:spPr>
          <a:xfrm flipV="1">
            <a:off x="3224169" y="2969541"/>
            <a:ext cx="0" cy="3086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D2DB64-8B81-8DBD-AA45-DD881B9FE39F}"/>
              </a:ext>
            </a:extLst>
          </p:cNvPr>
          <p:cNvCxnSpPr>
            <a:cxnSpLocks/>
          </p:cNvCxnSpPr>
          <p:nvPr/>
        </p:nvCxnSpPr>
        <p:spPr>
          <a:xfrm>
            <a:off x="3048000" y="5865141"/>
            <a:ext cx="6400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9D5F7C1B-E1D2-BF36-EBE5-6AD858C1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518276"/>
            <a:ext cx="2133600" cy="365125"/>
          </a:xfrm>
        </p:spPr>
        <p:txBody>
          <a:bodyPr/>
          <a:lstStyle/>
          <a:p>
            <a:fld id="{61B712AB-D3F7-4425-A105-3A691A41DDC5}" type="slidenum">
              <a:rPr lang="en-US" smtClean="0"/>
              <a:t>7</a:t>
            </a:fld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35504C8-2C35-E37D-A9C0-45262C451D26}"/>
              </a:ext>
            </a:extLst>
          </p:cNvPr>
          <p:cNvSpPr/>
          <p:nvPr/>
        </p:nvSpPr>
        <p:spPr>
          <a:xfrm>
            <a:off x="3361189" y="3044245"/>
            <a:ext cx="4258807" cy="2018423"/>
          </a:xfrm>
          <a:custGeom>
            <a:avLst/>
            <a:gdLst>
              <a:gd name="connsiteX0" fmla="*/ 0 w 3582099"/>
              <a:gd name="connsiteY0" fmla="*/ 1115835 h 2018423"/>
              <a:gd name="connsiteX1" fmla="*/ 159391 w 3582099"/>
              <a:gd name="connsiteY1" fmla="*/ 1250058 h 2018423"/>
              <a:gd name="connsiteX2" fmla="*/ 360727 w 3582099"/>
              <a:gd name="connsiteY2" fmla="*/ 1292003 h 2018423"/>
              <a:gd name="connsiteX3" fmla="*/ 587229 w 3582099"/>
              <a:gd name="connsiteY3" fmla="*/ 1359115 h 2018423"/>
              <a:gd name="connsiteX4" fmla="*/ 838899 w 3582099"/>
              <a:gd name="connsiteY4" fmla="*/ 1568840 h 2018423"/>
              <a:gd name="connsiteX5" fmla="*/ 1065402 w 3582099"/>
              <a:gd name="connsiteY5" fmla="*/ 1929567 h 2018423"/>
              <a:gd name="connsiteX6" fmla="*/ 1400961 w 3582099"/>
              <a:gd name="connsiteY6" fmla="*/ 1963123 h 2018423"/>
              <a:gd name="connsiteX7" fmla="*/ 1820411 w 3582099"/>
              <a:gd name="connsiteY7" fmla="*/ 1266836 h 2018423"/>
              <a:gd name="connsiteX8" fmla="*/ 2231472 w 3582099"/>
              <a:gd name="connsiteY8" fmla="*/ 310491 h 2018423"/>
              <a:gd name="connsiteX9" fmla="*/ 2508308 w 3582099"/>
              <a:gd name="connsiteY9" fmla="*/ 99 h 2018423"/>
              <a:gd name="connsiteX10" fmla="*/ 2776756 w 3582099"/>
              <a:gd name="connsiteY10" fmla="*/ 285325 h 2018423"/>
              <a:gd name="connsiteX11" fmla="*/ 3120705 w 3582099"/>
              <a:gd name="connsiteY11" fmla="*/ 964833 h 2018423"/>
              <a:gd name="connsiteX12" fmla="*/ 3582099 w 3582099"/>
              <a:gd name="connsiteY12" fmla="*/ 1199725 h 2018423"/>
              <a:gd name="connsiteX13" fmla="*/ 3582099 w 3582099"/>
              <a:gd name="connsiteY13" fmla="*/ 1199725 h 201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2099" h="2018423">
                <a:moveTo>
                  <a:pt x="0" y="1115835"/>
                </a:moveTo>
                <a:cubicBezTo>
                  <a:pt x="49635" y="1168266"/>
                  <a:pt x="99270" y="1220697"/>
                  <a:pt x="159391" y="1250058"/>
                </a:cubicBezTo>
                <a:cubicBezTo>
                  <a:pt x="219512" y="1279419"/>
                  <a:pt x="289421" y="1273827"/>
                  <a:pt x="360727" y="1292003"/>
                </a:cubicBezTo>
                <a:cubicBezTo>
                  <a:pt x="432033" y="1310179"/>
                  <a:pt x="507534" y="1312976"/>
                  <a:pt x="587229" y="1359115"/>
                </a:cubicBezTo>
                <a:cubicBezTo>
                  <a:pt x="666924" y="1405254"/>
                  <a:pt x="759204" y="1473765"/>
                  <a:pt x="838899" y="1568840"/>
                </a:cubicBezTo>
                <a:cubicBezTo>
                  <a:pt x="918594" y="1663915"/>
                  <a:pt x="971725" y="1863853"/>
                  <a:pt x="1065402" y="1929567"/>
                </a:cubicBezTo>
                <a:cubicBezTo>
                  <a:pt x="1159079" y="1995281"/>
                  <a:pt x="1275126" y="2073578"/>
                  <a:pt x="1400961" y="1963123"/>
                </a:cubicBezTo>
                <a:cubicBezTo>
                  <a:pt x="1526796" y="1852668"/>
                  <a:pt x="1681993" y="1542275"/>
                  <a:pt x="1820411" y="1266836"/>
                </a:cubicBezTo>
                <a:cubicBezTo>
                  <a:pt x="1958829" y="991397"/>
                  <a:pt x="2116823" y="521614"/>
                  <a:pt x="2231472" y="310491"/>
                </a:cubicBezTo>
                <a:cubicBezTo>
                  <a:pt x="2346121" y="99368"/>
                  <a:pt x="2417427" y="4293"/>
                  <a:pt x="2508308" y="99"/>
                </a:cubicBezTo>
                <a:cubicBezTo>
                  <a:pt x="2599189" y="-4095"/>
                  <a:pt x="2674690" y="124536"/>
                  <a:pt x="2776756" y="285325"/>
                </a:cubicBezTo>
                <a:cubicBezTo>
                  <a:pt x="2878822" y="446114"/>
                  <a:pt x="2986481" y="812433"/>
                  <a:pt x="3120705" y="964833"/>
                </a:cubicBezTo>
                <a:cubicBezTo>
                  <a:pt x="3254929" y="1117233"/>
                  <a:pt x="3582099" y="1199725"/>
                  <a:pt x="3582099" y="1199725"/>
                </a:cubicBezTo>
                <a:lnTo>
                  <a:pt x="3582099" y="1199725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6A88F96-5596-4139-7819-02FC24DBC7D5}"/>
              </a:ext>
            </a:extLst>
          </p:cNvPr>
          <p:cNvSpPr/>
          <p:nvPr/>
        </p:nvSpPr>
        <p:spPr>
          <a:xfrm>
            <a:off x="3671582" y="3455404"/>
            <a:ext cx="3530720" cy="1999727"/>
          </a:xfrm>
          <a:custGeom>
            <a:avLst/>
            <a:gdLst>
              <a:gd name="connsiteX0" fmla="*/ 0 w 2969702"/>
              <a:gd name="connsiteY0" fmla="*/ 469784 h 1999727"/>
              <a:gd name="connsiteX1" fmla="*/ 50334 w 2969702"/>
              <a:gd name="connsiteY1" fmla="*/ 889233 h 1999727"/>
              <a:gd name="connsiteX2" fmla="*/ 151001 w 2969702"/>
              <a:gd name="connsiteY2" fmla="*/ 1409351 h 1999727"/>
              <a:gd name="connsiteX3" fmla="*/ 377504 w 2969702"/>
              <a:gd name="connsiteY3" fmla="*/ 1602298 h 1999727"/>
              <a:gd name="connsiteX4" fmla="*/ 763398 w 2969702"/>
              <a:gd name="connsiteY4" fmla="*/ 1501630 h 1999727"/>
              <a:gd name="connsiteX5" fmla="*/ 880844 w 2969702"/>
              <a:gd name="connsiteY5" fmla="*/ 1023457 h 1999727"/>
              <a:gd name="connsiteX6" fmla="*/ 1199625 w 2969702"/>
              <a:gd name="connsiteY6" fmla="*/ 771788 h 1999727"/>
              <a:gd name="connsiteX7" fmla="*/ 1476462 w 2969702"/>
              <a:gd name="connsiteY7" fmla="*/ 914400 h 1999727"/>
              <a:gd name="connsiteX8" fmla="*/ 1971412 w 2969702"/>
              <a:gd name="connsiteY8" fmla="*/ 1786855 h 1999727"/>
              <a:gd name="connsiteX9" fmla="*/ 2206304 w 2969702"/>
              <a:gd name="connsiteY9" fmla="*/ 1996580 h 1999727"/>
              <a:gd name="connsiteX10" fmla="*/ 2399251 w 2969702"/>
              <a:gd name="connsiteY10" fmla="*/ 1795244 h 1999727"/>
              <a:gd name="connsiteX11" fmla="*/ 2801923 w 2969702"/>
              <a:gd name="connsiteY11" fmla="*/ 545285 h 1999727"/>
              <a:gd name="connsiteX12" fmla="*/ 2969702 w 2969702"/>
              <a:gd name="connsiteY12" fmla="*/ 0 h 1999727"/>
              <a:gd name="connsiteX13" fmla="*/ 2969702 w 2969702"/>
              <a:gd name="connsiteY13" fmla="*/ 0 h 199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9702" h="1999727">
                <a:moveTo>
                  <a:pt x="0" y="469784"/>
                </a:moveTo>
                <a:cubicBezTo>
                  <a:pt x="12583" y="601211"/>
                  <a:pt x="25167" y="732639"/>
                  <a:pt x="50334" y="889233"/>
                </a:cubicBezTo>
                <a:cubicBezTo>
                  <a:pt x="75501" y="1045828"/>
                  <a:pt x="96473" y="1290507"/>
                  <a:pt x="151001" y="1409351"/>
                </a:cubicBezTo>
                <a:cubicBezTo>
                  <a:pt x="205529" y="1528195"/>
                  <a:pt x="275438" y="1586918"/>
                  <a:pt x="377504" y="1602298"/>
                </a:cubicBezTo>
                <a:cubicBezTo>
                  <a:pt x="479570" y="1617678"/>
                  <a:pt x="679508" y="1598103"/>
                  <a:pt x="763398" y="1501630"/>
                </a:cubicBezTo>
                <a:cubicBezTo>
                  <a:pt x="847288" y="1405157"/>
                  <a:pt x="808140" y="1145097"/>
                  <a:pt x="880844" y="1023457"/>
                </a:cubicBezTo>
                <a:cubicBezTo>
                  <a:pt x="953548" y="901817"/>
                  <a:pt x="1100355" y="789964"/>
                  <a:pt x="1199625" y="771788"/>
                </a:cubicBezTo>
                <a:cubicBezTo>
                  <a:pt x="1298895" y="753612"/>
                  <a:pt x="1347831" y="745222"/>
                  <a:pt x="1476462" y="914400"/>
                </a:cubicBezTo>
                <a:cubicBezTo>
                  <a:pt x="1605093" y="1083578"/>
                  <a:pt x="1849772" y="1606492"/>
                  <a:pt x="1971412" y="1786855"/>
                </a:cubicBezTo>
                <a:cubicBezTo>
                  <a:pt x="2093052" y="1967218"/>
                  <a:pt x="2134998" y="1995182"/>
                  <a:pt x="2206304" y="1996580"/>
                </a:cubicBezTo>
                <a:cubicBezTo>
                  <a:pt x="2277610" y="1997978"/>
                  <a:pt x="2299981" y="2037126"/>
                  <a:pt x="2399251" y="1795244"/>
                </a:cubicBezTo>
                <a:cubicBezTo>
                  <a:pt x="2498521" y="1553362"/>
                  <a:pt x="2706848" y="844492"/>
                  <a:pt x="2801923" y="545285"/>
                </a:cubicBezTo>
                <a:cubicBezTo>
                  <a:pt x="2896998" y="246078"/>
                  <a:pt x="2969702" y="0"/>
                  <a:pt x="2969702" y="0"/>
                </a:cubicBezTo>
                <a:lnTo>
                  <a:pt x="2969702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D987E0-F824-8F65-3078-88FACA8825BB}"/>
              </a:ext>
            </a:extLst>
          </p:cNvPr>
          <p:cNvSpPr/>
          <p:nvPr/>
        </p:nvSpPr>
        <p:spPr>
          <a:xfrm>
            <a:off x="6385135" y="2897677"/>
            <a:ext cx="518102" cy="2710714"/>
          </a:xfrm>
          <a:custGeom>
            <a:avLst/>
            <a:gdLst>
              <a:gd name="connsiteX0" fmla="*/ 7482 w 2576480"/>
              <a:gd name="connsiteY0" fmla="*/ 210930 h 4205539"/>
              <a:gd name="connsiteX1" fmla="*/ 64632 w 2576480"/>
              <a:gd name="connsiteY1" fmla="*/ 496680 h 4205539"/>
              <a:gd name="connsiteX2" fmla="*/ 159882 w 2576480"/>
              <a:gd name="connsiteY2" fmla="*/ 701467 h 4205539"/>
              <a:gd name="connsiteX3" fmla="*/ 345619 w 2576480"/>
              <a:gd name="connsiteY3" fmla="*/ 911017 h 4205539"/>
              <a:gd name="connsiteX4" fmla="*/ 545644 w 2576480"/>
              <a:gd name="connsiteY4" fmla="*/ 1044367 h 4205539"/>
              <a:gd name="connsiteX5" fmla="*/ 731382 w 2576480"/>
              <a:gd name="connsiteY5" fmla="*/ 1149142 h 4205539"/>
              <a:gd name="connsiteX6" fmla="*/ 950457 w 2576480"/>
              <a:gd name="connsiteY6" fmla="*/ 1249155 h 4205539"/>
              <a:gd name="connsiteX7" fmla="*/ 1217157 w 2576480"/>
              <a:gd name="connsiteY7" fmla="*/ 1368217 h 4205539"/>
              <a:gd name="connsiteX8" fmla="*/ 1469569 w 2576480"/>
              <a:gd name="connsiteY8" fmla="*/ 1453942 h 4205539"/>
              <a:gd name="connsiteX9" fmla="*/ 1836282 w 2576480"/>
              <a:gd name="connsiteY9" fmla="*/ 1592055 h 4205539"/>
              <a:gd name="connsiteX10" fmla="*/ 2188707 w 2576480"/>
              <a:gd name="connsiteY10" fmla="*/ 1734930 h 4205539"/>
              <a:gd name="connsiteX11" fmla="*/ 2460169 w 2576480"/>
              <a:gd name="connsiteY11" fmla="*/ 1896855 h 4205539"/>
              <a:gd name="connsiteX12" fmla="*/ 2574469 w 2576480"/>
              <a:gd name="connsiteY12" fmla="*/ 2073067 h 4205539"/>
              <a:gd name="connsiteX13" fmla="*/ 2374444 w 2576480"/>
              <a:gd name="connsiteY13" fmla="*/ 2301667 h 4205539"/>
              <a:gd name="connsiteX14" fmla="*/ 1950582 w 2576480"/>
              <a:gd name="connsiteY14" fmla="*/ 2496930 h 4205539"/>
              <a:gd name="connsiteX15" fmla="*/ 1550532 w 2576480"/>
              <a:gd name="connsiteY15" fmla="*/ 2649330 h 4205539"/>
              <a:gd name="connsiteX16" fmla="*/ 1083807 w 2576480"/>
              <a:gd name="connsiteY16" fmla="*/ 2830305 h 4205539"/>
              <a:gd name="connsiteX17" fmla="*/ 621844 w 2576480"/>
              <a:gd name="connsiteY17" fmla="*/ 3039855 h 4205539"/>
              <a:gd name="connsiteX18" fmla="*/ 240844 w 2576480"/>
              <a:gd name="connsiteY18" fmla="*/ 3330367 h 4205539"/>
              <a:gd name="connsiteX19" fmla="*/ 83682 w 2576480"/>
              <a:gd name="connsiteY19" fmla="*/ 3587542 h 4205539"/>
              <a:gd name="connsiteX20" fmla="*/ 26532 w 2576480"/>
              <a:gd name="connsiteY20" fmla="*/ 3825667 h 4205539"/>
              <a:gd name="connsiteX21" fmla="*/ 2719 w 2576480"/>
              <a:gd name="connsiteY21" fmla="*/ 3959017 h 4205539"/>
              <a:gd name="connsiteX22" fmla="*/ 7482 w 2576480"/>
              <a:gd name="connsiteY22" fmla="*/ 210930 h 42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76480" h="4205539">
                <a:moveTo>
                  <a:pt x="7482" y="210930"/>
                </a:moveTo>
                <a:cubicBezTo>
                  <a:pt x="17801" y="-366126"/>
                  <a:pt x="39232" y="414924"/>
                  <a:pt x="64632" y="496680"/>
                </a:cubicBezTo>
                <a:cubicBezTo>
                  <a:pt x="90032" y="578436"/>
                  <a:pt x="113051" y="632411"/>
                  <a:pt x="159882" y="701467"/>
                </a:cubicBezTo>
                <a:cubicBezTo>
                  <a:pt x="206713" y="770523"/>
                  <a:pt x="281325" y="853867"/>
                  <a:pt x="345619" y="911017"/>
                </a:cubicBezTo>
                <a:cubicBezTo>
                  <a:pt x="409913" y="968167"/>
                  <a:pt x="481350" y="1004680"/>
                  <a:pt x="545644" y="1044367"/>
                </a:cubicBezTo>
                <a:cubicBezTo>
                  <a:pt x="609938" y="1084055"/>
                  <a:pt x="663913" y="1115011"/>
                  <a:pt x="731382" y="1149142"/>
                </a:cubicBezTo>
                <a:cubicBezTo>
                  <a:pt x="798851" y="1183273"/>
                  <a:pt x="950457" y="1249155"/>
                  <a:pt x="950457" y="1249155"/>
                </a:cubicBezTo>
                <a:cubicBezTo>
                  <a:pt x="1031419" y="1285667"/>
                  <a:pt x="1130638" y="1334086"/>
                  <a:pt x="1217157" y="1368217"/>
                </a:cubicBezTo>
                <a:cubicBezTo>
                  <a:pt x="1303676" y="1402348"/>
                  <a:pt x="1366382" y="1416636"/>
                  <a:pt x="1469569" y="1453942"/>
                </a:cubicBezTo>
                <a:cubicBezTo>
                  <a:pt x="1572756" y="1491248"/>
                  <a:pt x="1716426" y="1545224"/>
                  <a:pt x="1836282" y="1592055"/>
                </a:cubicBezTo>
                <a:cubicBezTo>
                  <a:pt x="1956138" y="1638886"/>
                  <a:pt x="2084726" y="1684130"/>
                  <a:pt x="2188707" y="1734930"/>
                </a:cubicBezTo>
                <a:cubicBezTo>
                  <a:pt x="2292688" y="1785730"/>
                  <a:pt x="2395875" y="1840499"/>
                  <a:pt x="2460169" y="1896855"/>
                </a:cubicBezTo>
                <a:cubicBezTo>
                  <a:pt x="2524463" y="1953211"/>
                  <a:pt x="2588756" y="2005598"/>
                  <a:pt x="2574469" y="2073067"/>
                </a:cubicBezTo>
                <a:cubicBezTo>
                  <a:pt x="2560182" y="2140536"/>
                  <a:pt x="2478425" y="2231023"/>
                  <a:pt x="2374444" y="2301667"/>
                </a:cubicBezTo>
                <a:cubicBezTo>
                  <a:pt x="2270463" y="2372311"/>
                  <a:pt x="2087900" y="2438986"/>
                  <a:pt x="1950582" y="2496930"/>
                </a:cubicBezTo>
                <a:cubicBezTo>
                  <a:pt x="1813264" y="2554874"/>
                  <a:pt x="1550532" y="2649330"/>
                  <a:pt x="1550532" y="2649330"/>
                </a:cubicBezTo>
                <a:cubicBezTo>
                  <a:pt x="1406070" y="2704892"/>
                  <a:pt x="1238588" y="2765218"/>
                  <a:pt x="1083807" y="2830305"/>
                </a:cubicBezTo>
                <a:cubicBezTo>
                  <a:pt x="929026" y="2895393"/>
                  <a:pt x="762338" y="2956511"/>
                  <a:pt x="621844" y="3039855"/>
                </a:cubicBezTo>
                <a:cubicBezTo>
                  <a:pt x="481350" y="3123199"/>
                  <a:pt x="330538" y="3239086"/>
                  <a:pt x="240844" y="3330367"/>
                </a:cubicBezTo>
                <a:cubicBezTo>
                  <a:pt x="151150" y="3421648"/>
                  <a:pt x="119401" y="3504992"/>
                  <a:pt x="83682" y="3587542"/>
                </a:cubicBezTo>
                <a:cubicBezTo>
                  <a:pt x="47963" y="3670092"/>
                  <a:pt x="40026" y="3763755"/>
                  <a:pt x="26532" y="3825667"/>
                </a:cubicBezTo>
                <a:cubicBezTo>
                  <a:pt x="13038" y="3887580"/>
                  <a:pt x="5894" y="4556711"/>
                  <a:pt x="2719" y="3959017"/>
                </a:cubicBezTo>
                <a:cubicBezTo>
                  <a:pt x="-456" y="3361323"/>
                  <a:pt x="-2837" y="787986"/>
                  <a:pt x="7482" y="21093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57E3C3-3EDE-F9C7-1CFE-8F9E31709EFD}"/>
              </a:ext>
            </a:extLst>
          </p:cNvPr>
          <p:cNvSpPr/>
          <p:nvPr/>
        </p:nvSpPr>
        <p:spPr>
          <a:xfrm>
            <a:off x="3663152" y="4267973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C30E4C-6069-8895-B52E-23840CFC435F}"/>
              </a:ext>
            </a:extLst>
          </p:cNvPr>
          <p:cNvSpPr/>
          <p:nvPr/>
        </p:nvSpPr>
        <p:spPr>
          <a:xfrm>
            <a:off x="4522395" y="4874916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9E8E4-0CBB-86B7-CE4E-BD68A10F85D9}"/>
              </a:ext>
            </a:extLst>
          </p:cNvPr>
          <p:cNvSpPr/>
          <p:nvPr/>
        </p:nvSpPr>
        <p:spPr>
          <a:xfrm>
            <a:off x="5388747" y="4326588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63DDBA-BB7B-DFD7-AE9C-397C5D1AA6B0}"/>
              </a:ext>
            </a:extLst>
          </p:cNvPr>
          <p:cNvSpPr/>
          <p:nvPr/>
        </p:nvSpPr>
        <p:spPr>
          <a:xfrm>
            <a:off x="6949440" y="3906801"/>
            <a:ext cx="137160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68132A-064A-5D98-E5B4-4ABD1E15BB7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693920" y="4942339"/>
            <a:ext cx="244694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B5B4CB-7F2A-D41B-1E85-3592487A1719}"/>
              </a:ext>
            </a:extLst>
          </p:cNvPr>
          <p:cNvSpPr txBox="1"/>
          <p:nvPr/>
        </p:nvSpPr>
        <p:spPr>
          <a:xfrm>
            <a:off x="7140863" y="4757673"/>
            <a:ext cx="1941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Current optimum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1A7C59-82B9-EA5B-9EEF-85E2BE49E413}"/>
              </a:ext>
            </a:extLst>
          </p:cNvPr>
          <p:cNvSpPr txBox="1"/>
          <p:nvPr/>
        </p:nvSpPr>
        <p:spPr>
          <a:xfrm>
            <a:off x="7146063" y="5159535"/>
            <a:ext cx="1941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Integrated region</a:t>
            </a:r>
            <a:endParaRPr lang="en-US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6D2198-4D9A-1EA8-F072-06F08DDE4338}"/>
              </a:ext>
            </a:extLst>
          </p:cNvPr>
          <p:cNvSpPr/>
          <p:nvPr/>
        </p:nvSpPr>
        <p:spPr>
          <a:xfrm>
            <a:off x="6880222" y="4991579"/>
            <a:ext cx="182880" cy="714513"/>
          </a:xfrm>
          <a:prstGeom prst="rightBrace">
            <a:avLst>
              <a:gd name="adj1" fmla="val 40801"/>
              <a:gd name="adj2" fmla="val 50000"/>
            </a:avLst>
          </a:prstGeom>
          <a:ln w="317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67EEF2-F76C-1E1E-A291-9E6D15B61CAC}"/>
              </a:ext>
            </a:extLst>
          </p:cNvPr>
          <p:cNvCxnSpPr>
            <a:cxnSpLocks/>
          </p:cNvCxnSpPr>
          <p:nvPr/>
        </p:nvCxnSpPr>
        <p:spPr>
          <a:xfrm flipV="1">
            <a:off x="6364244" y="2819401"/>
            <a:ext cx="0" cy="2835769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4678D87-9AAB-EAC9-6103-D8030B64A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413"/>
          <a:stretch/>
        </p:blipFill>
        <p:spPr>
          <a:xfrm>
            <a:off x="6378596" y="4942339"/>
            <a:ext cx="530398" cy="6700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8994E-A9C9-AEAD-FC25-6413092C1FD3}"/>
              </a:ext>
            </a:extLst>
          </p:cNvPr>
          <p:cNvSpPr/>
          <p:nvPr/>
        </p:nvSpPr>
        <p:spPr>
          <a:xfrm>
            <a:off x="1905001" y="6105525"/>
            <a:ext cx="8570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We use an E2NN Ensemble instead of a kriging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mbria" panose="02040503050406030204" pitchFamily="18" charset="0"/>
                <a:cs typeface="Times New Roman" panose="02020603050405020304" pitchFamily="18" charset="0"/>
              </a:rPr>
              <a:t>This necessitates using a t-distribution instead of a normal distribution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EC81EA-3944-B662-49B5-7DE78ED133AC}"/>
                  </a:ext>
                </a:extLst>
              </p:cNvPr>
              <p:cNvSpPr/>
              <p:nvPr/>
            </p:nvSpPr>
            <p:spPr>
              <a:xfrm>
                <a:off x="9053056" y="5438602"/>
                <a:ext cx="3957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EC81EA-3944-B662-49B5-7DE78ED13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056" y="5438602"/>
                <a:ext cx="39574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D85E48-46E1-85CB-1C7E-DFD5F444F9AB}"/>
                  </a:ext>
                </a:extLst>
              </p:cNvPr>
              <p:cNvSpPr/>
              <p:nvPr/>
            </p:nvSpPr>
            <p:spPr>
              <a:xfrm>
                <a:off x="2845211" y="3179298"/>
                <a:ext cx="3957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D85E48-46E1-85CB-1C7E-DFD5F444F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211" y="3179298"/>
                <a:ext cx="39574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16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F29A7BFB-9B88-1CE6-C6C9-81F51118B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/>
          <a:stretch/>
        </p:blipFill>
        <p:spPr>
          <a:xfrm>
            <a:off x="456759" y="1550680"/>
            <a:ext cx="3847056" cy="2667003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0A331116-4BAD-1763-C4EA-DF711AC48B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/>
          <a:stretch/>
        </p:blipFill>
        <p:spPr>
          <a:xfrm>
            <a:off x="4606056" y="1542710"/>
            <a:ext cx="3833329" cy="2667002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FF698980-4BA7-35F0-DEBF-7EDCC5790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/>
          <a:stretch/>
        </p:blipFill>
        <p:spPr>
          <a:xfrm>
            <a:off x="4784564" y="4147708"/>
            <a:ext cx="3833329" cy="266700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EEB74C23-7223-08B3-D039-DECF829535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/>
          <a:stretch/>
        </p:blipFill>
        <p:spPr>
          <a:xfrm>
            <a:off x="516724" y="4147708"/>
            <a:ext cx="3833329" cy="26670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A8E31-830F-4D50-89EC-794DFC8FA4ED}"/>
              </a:ext>
            </a:extLst>
          </p:cNvPr>
          <p:cNvSpPr txBox="1"/>
          <p:nvPr/>
        </p:nvSpPr>
        <p:spPr>
          <a:xfrm>
            <a:off x="2438402" y="152401"/>
            <a:ext cx="665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E2NN Active Learning 1D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C257DD-38A9-4F16-700F-BF4F6C4C4116}"/>
              </a:ext>
            </a:extLst>
          </p:cNvPr>
          <p:cNvGrpSpPr/>
          <p:nvPr/>
        </p:nvGrpSpPr>
        <p:grpSpPr>
          <a:xfrm>
            <a:off x="6357181" y="4288408"/>
            <a:ext cx="1191521" cy="959085"/>
            <a:chOff x="6387660" y="4288407"/>
            <a:chExt cx="1191521" cy="95908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2D5DCC1-352B-41F0-B689-9F10AF52E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3455" y="4288407"/>
              <a:ext cx="635726" cy="583062"/>
            </a:xfrm>
            <a:prstGeom prst="straightConnector1">
              <a:avLst/>
            </a:prstGeom>
            <a:ln w="1905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21ADAE-116F-4624-AB1D-D90E19158D87}"/>
                </a:ext>
              </a:extLst>
            </p:cNvPr>
            <p:cNvSpPr txBox="1"/>
            <p:nvPr/>
          </p:nvSpPr>
          <p:spPr>
            <a:xfrm>
              <a:off x="6387660" y="4878160"/>
              <a:ext cx="812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 EI</a:t>
              </a:r>
            </a:p>
          </p:txBody>
        </p:sp>
      </p:grpSp>
      <p:sp>
        <p:nvSpPr>
          <p:cNvPr id="43" name="Text Box 105">
            <a:extLst>
              <a:ext uri="{FF2B5EF4-FFF2-40B4-BE49-F238E27FC236}">
                <a16:creationId xmlns:a16="http://schemas.microsoft.com/office/drawing/2014/main" id="{24ADB792-F8A3-4783-91F0-42A66F57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864" y="4791063"/>
            <a:ext cx="1133385" cy="63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Adaptive sample</a:t>
            </a:r>
            <a:endParaRPr lang="en-US" altLang="ko-KR" dirty="0">
              <a:latin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9AF228-1DC2-467C-B373-51605382D9D0}"/>
              </a:ext>
            </a:extLst>
          </p:cNvPr>
          <p:cNvCxnSpPr>
            <a:cxnSpLocks/>
          </p:cNvCxnSpPr>
          <p:nvPr/>
        </p:nvCxnSpPr>
        <p:spPr>
          <a:xfrm>
            <a:off x="3151556" y="5524955"/>
            <a:ext cx="203224" cy="632305"/>
          </a:xfrm>
          <a:prstGeom prst="straightConnector1">
            <a:avLst/>
          </a:prstGeom>
          <a:ln w="285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C3D21673-D6B3-4E09-A9FD-CAF9EF067311}"/>
              </a:ext>
            </a:extLst>
          </p:cNvPr>
          <p:cNvSpPr>
            <a:spLocks noChangeAspect="1"/>
          </p:cNvSpPr>
          <p:nvPr/>
        </p:nvSpPr>
        <p:spPr>
          <a:xfrm>
            <a:off x="3282815" y="6207919"/>
            <a:ext cx="201080" cy="19731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58B47-5F92-4DA0-9F33-035E64E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2AB-D3F7-4425-A105-3A691A41DDC5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787BCE-4C2C-8509-507F-F9D44864D7D0}"/>
                  </a:ext>
                </a:extLst>
              </p:cNvPr>
              <p:cNvSpPr txBox="1"/>
              <p:nvPr/>
            </p:nvSpPr>
            <p:spPr>
              <a:xfrm>
                <a:off x="9109131" y="1447919"/>
                <a:ext cx="2028929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=0.757249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787BCE-4C2C-8509-507F-F9D44864D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31" y="1447919"/>
                <a:ext cx="2028929" cy="390748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E83BC9-4BFD-F2BD-DE34-FB91D198A727}"/>
                  </a:ext>
                </a:extLst>
              </p:cNvPr>
              <p:cNvSpPr txBox="1"/>
              <p:nvPr/>
            </p:nvSpPr>
            <p:spPr>
              <a:xfrm>
                <a:off x="9237630" y="4182148"/>
                <a:ext cx="2028929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=−6.02074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E83BC9-4BFD-F2BD-DE34-FB91D198A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30" y="4182148"/>
                <a:ext cx="2028929" cy="390748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54BE27-DAD5-AC8C-D920-0D0BE7ED825E}"/>
                  </a:ext>
                </a:extLst>
              </p:cNvPr>
              <p:cNvSpPr txBox="1"/>
              <p:nvPr/>
            </p:nvSpPr>
            <p:spPr>
              <a:xfrm>
                <a:off x="9152552" y="2130193"/>
                <a:ext cx="212924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𝑠𝑎𝑚𝑝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0.75695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54BE27-DAD5-AC8C-D920-0D0BE7ED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552" y="2130193"/>
                <a:ext cx="2129247" cy="390748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F77BD6-7A88-29DC-9AF3-E8BD16F6E571}"/>
                  </a:ext>
                </a:extLst>
              </p:cNvPr>
              <p:cNvSpPr txBox="1"/>
              <p:nvPr/>
            </p:nvSpPr>
            <p:spPr>
              <a:xfrm>
                <a:off x="9142911" y="4864422"/>
                <a:ext cx="2311489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𝑠𝑎𝑚𝑝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−6.02069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F77BD6-7A88-29DC-9AF3-E8BD16F6E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11" y="4864422"/>
                <a:ext cx="2311489" cy="39074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ECF954-838D-688C-5CFE-072D1D0258E3}"/>
                  </a:ext>
                </a:extLst>
              </p:cNvPr>
              <p:cNvSpPr txBox="1"/>
              <p:nvPr/>
            </p:nvSpPr>
            <p:spPr>
              <a:xfrm>
                <a:off x="9124371" y="2774749"/>
                <a:ext cx="2129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𝑒𝑟𝑟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000293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ECF954-838D-688C-5CFE-072D1D025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371" y="2774749"/>
                <a:ext cx="212924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998E64-6161-0FCA-84FC-0042FBE5D3FC}"/>
                  </a:ext>
                </a:extLst>
              </p:cNvPr>
              <p:cNvSpPr txBox="1"/>
              <p:nvPr/>
            </p:nvSpPr>
            <p:spPr>
              <a:xfrm>
                <a:off x="9096349" y="5473732"/>
                <a:ext cx="2311489" cy="400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𝑒𝑟𝑟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998E64-6161-0FCA-84FC-0042FBE5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349" y="5473732"/>
                <a:ext cx="2311489" cy="400687"/>
              </a:xfrm>
              <a:prstGeom prst="rect">
                <a:avLst/>
              </a:prstGeom>
              <a:blipFill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7181539-2DD1-3EE2-7A87-E093460D9670}"/>
              </a:ext>
            </a:extLst>
          </p:cNvPr>
          <p:cNvSpPr/>
          <p:nvPr/>
        </p:nvSpPr>
        <p:spPr>
          <a:xfrm>
            <a:off x="2369475" y="719269"/>
            <a:ext cx="74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Optimum discovered with one adaptive sample</a:t>
            </a:r>
          </a:p>
        </p:txBody>
      </p:sp>
    </p:spTree>
    <p:extLst>
      <p:ext uri="{BB962C8B-B14F-4D97-AF65-F5344CB8AC3E}">
        <p14:creationId xmlns:p14="http://schemas.microsoft.com/office/powerpoint/2010/main" val="328352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radar chart, surface chart&#10;&#10;Description automatically generated">
            <a:extLst>
              <a:ext uri="{FF2B5EF4-FFF2-40B4-BE49-F238E27FC236}">
                <a16:creationId xmlns:a16="http://schemas.microsoft.com/office/drawing/2014/main" id="{C8BD72D4-0B9C-3374-61AE-56C4C35F4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/>
          <a:stretch/>
        </p:blipFill>
        <p:spPr>
          <a:xfrm>
            <a:off x="4086885" y="1121106"/>
            <a:ext cx="4214586" cy="2907516"/>
          </a:xfrm>
          <a:prstGeom prst="rect">
            <a:avLst/>
          </a:prstGeom>
        </p:spPr>
      </p:pic>
      <p:pic>
        <p:nvPicPr>
          <p:cNvPr id="13" name="Picture 12" descr="Chart, radar chart, surface chart&#10;&#10;Description automatically generated">
            <a:extLst>
              <a:ext uri="{FF2B5EF4-FFF2-40B4-BE49-F238E27FC236}">
                <a16:creationId xmlns:a16="http://schemas.microsoft.com/office/drawing/2014/main" id="{307D6858-34A3-982B-4ED9-DE2C487860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/>
          <a:stretch/>
        </p:blipFill>
        <p:spPr>
          <a:xfrm>
            <a:off x="152764" y="1092102"/>
            <a:ext cx="4214586" cy="2907515"/>
          </a:xfrm>
          <a:prstGeom prst="rect">
            <a:avLst/>
          </a:prstGeom>
        </p:spPr>
      </p:pic>
      <p:pic>
        <p:nvPicPr>
          <p:cNvPr id="15" name="Picture 14" descr="Chart, surface chart&#10;&#10;Description automatically generated">
            <a:extLst>
              <a:ext uri="{FF2B5EF4-FFF2-40B4-BE49-F238E27FC236}">
                <a16:creationId xmlns:a16="http://schemas.microsoft.com/office/drawing/2014/main" id="{D07D4465-4D08-08E4-FED9-1A4C5A8FD2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"/>
          <a:stretch/>
        </p:blipFill>
        <p:spPr>
          <a:xfrm>
            <a:off x="128725" y="3902628"/>
            <a:ext cx="4214586" cy="2930880"/>
          </a:xfrm>
          <a:prstGeom prst="rect">
            <a:avLst/>
          </a:prstGeom>
        </p:spPr>
      </p:pic>
      <p:pic>
        <p:nvPicPr>
          <p:cNvPr id="18" name="Picture 17" descr="Chart, surface chart&#10;&#10;Description automatically generated">
            <a:extLst>
              <a:ext uri="{FF2B5EF4-FFF2-40B4-BE49-F238E27FC236}">
                <a16:creationId xmlns:a16="http://schemas.microsoft.com/office/drawing/2014/main" id="{EA7360C1-FB4D-BE01-F231-7B1B5843E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/>
          <a:stretch/>
        </p:blipFill>
        <p:spPr>
          <a:xfrm>
            <a:off x="4086097" y="3941191"/>
            <a:ext cx="4214586" cy="2907516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D5DCC1-352B-41F0-B689-9F10AF52EC3D}"/>
              </a:ext>
            </a:extLst>
          </p:cNvPr>
          <p:cNvCxnSpPr>
            <a:cxnSpLocks/>
          </p:cNvCxnSpPr>
          <p:nvPr/>
        </p:nvCxnSpPr>
        <p:spPr>
          <a:xfrm flipH="1">
            <a:off x="5422135" y="4761744"/>
            <a:ext cx="771255" cy="191357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B21ADAE-116F-4624-AB1D-D90E19158D87}"/>
              </a:ext>
            </a:extLst>
          </p:cNvPr>
          <p:cNvSpPr txBox="1"/>
          <p:nvPr/>
        </p:nvSpPr>
        <p:spPr>
          <a:xfrm>
            <a:off x="6244352" y="4547309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EI</a:t>
            </a:r>
          </a:p>
        </p:txBody>
      </p:sp>
      <p:sp>
        <p:nvSpPr>
          <p:cNvPr id="43" name="Text Box 105">
            <a:extLst>
              <a:ext uri="{FF2B5EF4-FFF2-40B4-BE49-F238E27FC236}">
                <a16:creationId xmlns:a16="http://schemas.microsoft.com/office/drawing/2014/main" id="{24ADB792-F8A3-4783-91F0-42A66F57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7" y="5377182"/>
            <a:ext cx="1133385" cy="63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Adaptive sample</a:t>
            </a:r>
            <a:endParaRPr lang="en-US" altLang="ko-KR" dirty="0">
              <a:latin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9AF228-1DC2-467C-B373-51605382D9D0}"/>
              </a:ext>
            </a:extLst>
          </p:cNvPr>
          <p:cNvCxnSpPr>
            <a:cxnSpLocks/>
          </p:cNvCxnSpPr>
          <p:nvPr/>
        </p:nvCxnSpPr>
        <p:spPr>
          <a:xfrm>
            <a:off x="918304" y="5824303"/>
            <a:ext cx="390743" cy="159311"/>
          </a:xfrm>
          <a:prstGeom prst="straightConnector1">
            <a:avLst/>
          </a:prstGeom>
          <a:ln w="28575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C3D21673-D6B3-4E09-A9FD-CAF9EF067311}"/>
              </a:ext>
            </a:extLst>
          </p:cNvPr>
          <p:cNvSpPr>
            <a:spLocks noChangeAspect="1"/>
          </p:cNvSpPr>
          <p:nvPr/>
        </p:nvSpPr>
        <p:spPr>
          <a:xfrm>
            <a:off x="1331906" y="5910831"/>
            <a:ext cx="201080" cy="19731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58B47-5F92-4DA0-9F33-035E64E9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12AB-D3F7-4425-A105-3A691A41DDC5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64ED84-8D63-A22E-DC18-98B20D557D2A}"/>
              </a:ext>
            </a:extLst>
          </p:cNvPr>
          <p:cNvSpPr txBox="1"/>
          <p:nvPr/>
        </p:nvSpPr>
        <p:spPr>
          <a:xfrm>
            <a:off x="2438402" y="152401"/>
            <a:ext cx="643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E2NN Active Learning 2D Example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CD66C1-5A94-4561-C22A-569DE71102DB}"/>
              </a:ext>
            </a:extLst>
          </p:cNvPr>
          <p:cNvSpPr/>
          <p:nvPr/>
        </p:nvSpPr>
        <p:spPr>
          <a:xfrm>
            <a:off x="2369475" y="719269"/>
            <a:ext cx="74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Optimum discovered with one adaptive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C75465-52A4-2A75-9091-1F253BD59860}"/>
                  </a:ext>
                </a:extLst>
              </p:cNvPr>
              <p:cNvSpPr txBox="1"/>
              <p:nvPr/>
            </p:nvSpPr>
            <p:spPr>
              <a:xfrm>
                <a:off x="8064787" y="2460534"/>
                <a:ext cx="4171950" cy="1156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−0.9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−0.9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−0.7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C75465-52A4-2A75-9091-1F253BD59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787" y="2460534"/>
                <a:ext cx="4171950" cy="1156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136403-FC1A-9D38-FFB3-4E63DB57F843}"/>
                  </a:ext>
                </a:extLst>
              </p:cNvPr>
              <p:cNvSpPr txBox="1"/>
              <p:nvPr/>
            </p:nvSpPr>
            <p:spPr>
              <a:xfrm>
                <a:off x="8064787" y="3936310"/>
                <a:ext cx="4214586" cy="675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𝐿𝐹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1+0.25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+0.5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136403-FC1A-9D38-FFB3-4E63DB57F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787" y="3936310"/>
                <a:ext cx="4214586" cy="6751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FCEC49D-A1B1-F35C-DE03-01B1045286DC}"/>
              </a:ext>
            </a:extLst>
          </p:cNvPr>
          <p:cNvSpPr/>
          <p:nvPr/>
        </p:nvSpPr>
        <p:spPr>
          <a:xfrm>
            <a:off x="8064787" y="1295225"/>
            <a:ext cx="3798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Non-stationary function with LF nonlinearly deviated from HF</a:t>
            </a:r>
          </a:p>
        </p:txBody>
      </p:sp>
    </p:spTree>
    <p:extLst>
      <p:ext uri="{BB962C8B-B14F-4D97-AF65-F5344CB8AC3E}">
        <p14:creationId xmlns:p14="http://schemas.microsoft.com/office/powerpoint/2010/main" val="332077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679</Words>
  <Application>Microsoft Office PowerPoint</Application>
  <PresentationFormat>Widescreen</PresentationFormat>
  <Paragraphs>171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Mackenzie Lawson</cp:lastModifiedBy>
  <cp:revision>34</cp:revision>
  <dcterms:created xsi:type="dcterms:W3CDTF">2021-07-16T13:59:28Z</dcterms:created>
  <dcterms:modified xsi:type="dcterms:W3CDTF">2022-11-09T14:11:50Z</dcterms:modified>
</cp:coreProperties>
</file>