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60" r:id="rId4"/>
    <p:sldId id="268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/>
    <p:restoredTop sz="94694"/>
  </p:normalViewPr>
  <p:slideViewPr>
    <p:cSldViewPr snapToGrid="0" snapToObjects="1">
      <p:cViewPr varScale="1">
        <p:scale>
          <a:sx n="51" d="100"/>
          <a:sy n="51" d="100"/>
        </p:scale>
        <p:origin x="87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4000" t="28000" r="4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unasekarans1@udayton.edu" TargetMode="External"/><Relationship Id="rId5" Type="http://schemas.openxmlformats.org/officeDocument/2006/relationships/hyperlink" Target="mailto:killiana4@udayton.edu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2404996" y="877242"/>
            <a:ext cx="7365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TimesNewRomanPS"/>
              </a:rPr>
              <a:t>Periodic Vortical Gust Encounter and Mitigation Using Closed Loop Control </a:t>
            </a:r>
            <a:endParaRPr lang="en-US" sz="5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Andrew Killian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5"/>
              </a:rPr>
              <a:t>killiana4@udayton.edu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Sid Gunasekaran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6"/>
              </a:rPr>
              <a:t>gunasekarans1@udayton.edu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Albert Medina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AFRL/RQ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7ED9E9-FF25-E042-9E16-6C2FC775756D}"/>
              </a:ext>
            </a:extLst>
          </p:cNvPr>
          <p:cNvGrpSpPr/>
          <p:nvPr/>
        </p:nvGrpSpPr>
        <p:grpSpPr>
          <a:xfrm>
            <a:off x="10107750" y="6036196"/>
            <a:ext cx="2084250" cy="749234"/>
            <a:chOff x="10107750" y="6036196"/>
            <a:chExt cx="2084250" cy="74923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365577-E504-A844-A007-1AD9456F3305}"/>
                </a:ext>
              </a:extLst>
            </p:cNvPr>
            <p:cNvSpPr/>
            <p:nvPr/>
          </p:nvSpPr>
          <p:spPr>
            <a:xfrm>
              <a:off x="10107750" y="6036196"/>
              <a:ext cx="2011680" cy="7492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14EAEA-E86A-7848-B6EC-34A1AC583BAE}"/>
                </a:ext>
              </a:extLst>
            </p:cNvPr>
            <p:cNvSpPr txBox="1"/>
            <p:nvPr/>
          </p:nvSpPr>
          <p:spPr>
            <a:xfrm>
              <a:off x="10107750" y="6092547"/>
              <a:ext cx="2084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Replace with University Logo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D14A35-A02B-EAB5-DF8F-CCEB7CC8605F}"/>
              </a:ext>
            </a:extLst>
          </p:cNvPr>
          <p:cNvGrpSpPr/>
          <p:nvPr/>
        </p:nvGrpSpPr>
        <p:grpSpPr>
          <a:xfrm>
            <a:off x="4640992" y="6134331"/>
            <a:ext cx="2785636" cy="369332"/>
            <a:chOff x="3190620" y="6321364"/>
            <a:chExt cx="2785636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5FA753-72F4-754B-2475-1AE38943B798}"/>
                </a:ext>
              </a:extLst>
            </p:cNvPr>
            <p:cNvSpPr txBox="1"/>
            <p:nvPr/>
          </p:nvSpPr>
          <p:spPr>
            <a:xfrm>
              <a:off x="3190620" y="6321364"/>
              <a:ext cx="66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 #: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607878-3EAD-C26D-D15C-0B28EE79B854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AFRL-2022-5166</a:t>
              </a:r>
            </a:p>
          </p:txBody>
        </p:sp>
      </p:grpSp>
      <p:pic>
        <p:nvPicPr>
          <p:cNvPr id="1026" name="Picture 2" descr="Primary chapel logo">
            <a:extLst>
              <a:ext uri="{FF2B5EF4-FFF2-40B4-BE49-F238E27FC236}">
                <a16:creationId xmlns:a16="http://schemas.microsoft.com/office/drawing/2014/main" id="{D5993B3E-667D-E864-1938-BF87E4B35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3" b="32055"/>
          <a:stretch/>
        </p:blipFill>
        <p:spPr bwMode="auto">
          <a:xfrm>
            <a:off x="9838126" y="5957261"/>
            <a:ext cx="2281304" cy="8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43"/>
            <a:ext cx="10515600" cy="3999821"/>
          </a:xfrm>
        </p:spPr>
        <p:txBody>
          <a:bodyPr>
            <a:normAutofit/>
          </a:bodyPr>
          <a:lstStyle/>
          <a:p>
            <a:r>
              <a:rPr lang="en-US" dirty="0"/>
              <a:t>Early data looks very promising for being able to detect coherent structures and flow patterns that contribute to successful gust mitigation.</a:t>
            </a:r>
          </a:p>
          <a:p>
            <a:r>
              <a:rPr lang="en-US" dirty="0"/>
              <a:t>More detailed analysis will continue in the coming months in preparation for the AIAA 2023 SciTech conference</a:t>
            </a:r>
          </a:p>
          <a:p>
            <a:r>
              <a:rPr lang="en-US" dirty="0"/>
              <a:t>More data and detailed discussion of findings will be coming soon from SciTech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5C6FF-0EAD-D00D-329D-52D78F7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919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314"/>
            <a:ext cx="10515600" cy="526868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Vortical gusts represent one subset of the flow disturbances common in unsteady environments broadly referred to as gusts</a:t>
            </a:r>
          </a:p>
          <a:p>
            <a:r>
              <a:rPr lang="en-US" sz="3200" dirty="0"/>
              <a:t>Vortical gusts can alter the bound circulation of aerodynamic devices causing large and sudden changes in forces</a:t>
            </a:r>
          </a:p>
          <a:p>
            <a:r>
              <a:rPr lang="en-US" sz="3200" dirty="0"/>
              <a:t>Consequently, the performance and stability of aerodynamic devices that operate in unsteady environments could be greatly improved by mitigating gusts</a:t>
            </a:r>
          </a:p>
          <a:p>
            <a:r>
              <a:rPr lang="en-US" sz="3200" dirty="0"/>
              <a:t>By understanding the flow physics on a fundamental level, future control and mitigation techniques can be specifically tailored for affecting flow features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5C6FF-0EAD-D00D-329D-52D78F7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Motivations</a:t>
            </a:r>
          </a:p>
        </p:txBody>
      </p:sp>
    </p:spTree>
    <p:extLst>
      <p:ext uri="{BB962C8B-B14F-4D97-AF65-F5344CB8AC3E}">
        <p14:creationId xmlns:p14="http://schemas.microsoft.com/office/powerpoint/2010/main" val="11720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43"/>
            <a:ext cx="10515600" cy="431573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Work by Mongin et. al. has been done previously to develop a closed loop control system in UD’s water tunnel</a:t>
            </a:r>
          </a:p>
          <a:p>
            <a:pPr lvl="1"/>
            <a:r>
              <a:rPr lang="en-US" sz="2800" dirty="0"/>
              <a:t>This work focused on “virtual gusts” where the flat plate tracks a sinusoidal C</a:t>
            </a:r>
            <a:r>
              <a:rPr lang="en-US" sz="2800" baseline="-25000" dirty="0"/>
              <a:t>L</a:t>
            </a:r>
            <a:endParaRPr lang="en-US" sz="2800" dirty="0"/>
          </a:p>
          <a:p>
            <a:pPr lvl="1"/>
            <a:r>
              <a:rPr lang="en-US" sz="2800" dirty="0"/>
              <a:t>Two controllers (Full State Feedback and PID) were developed</a:t>
            </a:r>
          </a:p>
          <a:p>
            <a:pPr lvl="1"/>
            <a:r>
              <a:rPr lang="en-US" sz="2800" dirty="0"/>
              <a:t>Have since improved the tuning of the PID controller for this work</a:t>
            </a:r>
          </a:p>
          <a:p>
            <a:r>
              <a:rPr lang="en-US" sz="3200" dirty="0"/>
              <a:t>Latest experiments have been PIV measurements “physical gust” mitigation using closed loop control</a:t>
            </a:r>
          </a:p>
          <a:p>
            <a:r>
              <a:rPr lang="en-US" sz="3200" dirty="0"/>
              <a:t>The goal of this work is to understand the flow physics present in successful mitigation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5C6FF-0EAD-D00D-329D-52D78F7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8089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C6FF-0EAD-D00D-329D-52D78F7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Setup – UD Water Tunnel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C0007-B457-77F9-ED87-36CF36843552}"/>
              </a:ext>
            </a:extLst>
          </p:cNvPr>
          <p:cNvSpPr txBox="1"/>
          <p:nvPr/>
        </p:nvSpPr>
        <p:spPr>
          <a:xfrm>
            <a:off x="838200" y="1905138"/>
            <a:ext cx="495631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Eidetics</a:t>
            </a:r>
            <a:r>
              <a:rPr lang="en-US" sz="2200" dirty="0"/>
              <a:t> Model 1520 water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6:1 Contraction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38cm x 46 cm Test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0.28 m/s freestream for these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Using a 3” chord, Re≈24,000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Time resolved PIV data was captured using: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 2.42 W 532nm continuous laser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PCO </a:t>
            </a:r>
            <a:r>
              <a:rPr lang="en-US" sz="2200" dirty="0" err="1"/>
              <a:t>dimax</a:t>
            </a:r>
            <a:r>
              <a:rPr lang="en-US" sz="2200" dirty="0"/>
              <a:t> high speed camera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60</a:t>
            </a:r>
            <a:r>
              <a:rPr lang="el-GR" sz="2200" dirty="0"/>
              <a:t>μ</a:t>
            </a:r>
            <a:r>
              <a:rPr lang="en-US" sz="2200" dirty="0"/>
              <a:t>m polyamide seeding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PIV data was synchronized with force and position measurements</a:t>
            </a:r>
          </a:p>
          <a:p>
            <a:endParaRPr lang="en-US" sz="1600" dirty="0"/>
          </a:p>
        </p:txBody>
      </p:sp>
      <p:pic>
        <p:nvPicPr>
          <p:cNvPr id="7" name="Content Placeholder 6" descr="A picture containing floor, indoor, office, cluttered&#10;&#10;Description automatically generated">
            <a:extLst>
              <a:ext uri="{FF2B5EF4-FFF2-40B4-BE49-F238E27FC236}">
                <a16:creationId xmlns:a16="http://schemas.microsoft.com/office/drawing/2014/main" id="{E9F0E09E-270A-CF5B-7D73-B4CD68308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513" y="2546320"/>
            <a:ext cx="4184460" cy="3142432"/>
          </a:xfrm>
        </p:spPr>
      </p:pic>
      <p:pic>
        <p:nvPicPr>
          <p:cNvPr id="3" name="Content Placeholder 4" descr="A picture containing green, wall, indoor, ceiling&#10;&#10;Description automatically generated">
            <a:extLst>
              <a:ext uri="{FF2B5EF4-FFF2-40B4-BE49-F238E27FC236}">
                <a16:creationId xmlns:a16="http://schemas.microsoft.com/office/drawing/2014/main" id="{FB7D63C8-9B88-02E1-B19B-01A1BD2A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112" y="2546320"/>
            <a:ext cx="2359893" cy="31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0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2214AB-00BE-0BE7-703D-72D8F22EA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608" y="1941534"/>
            <a:ext cx="6241799" cy="46874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5C6FF-0EAD-D00D-329D-52D78F7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Setup –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Gust Generator &amp; Flat 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40598-DAEF-A08B-6AC8-B5CAC7DB9920}"/>
              </a:ext>
            </a:extLst>
          </p:cNvPr>
          <p:cNvSpPr txBox="1"/>
          <p:nvPr/>
        </p:nvSpPr>
        <p:spPr>
          <a:xfrm>
            <a:off x="838200" y="2126729"/>
            <a:ext cx="4284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3” chord aluminum flat plate gust generator was placed 5c upstream of the sensing 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 gust generator was pitched in sinusoidal profiles to generate vortical gusts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3”x6”  borosilicate glass flat plate was mounted to an ATI Mini 40 force transducer downstream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This wing is able to sense the forces on it and react to them in closed loop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BACA7-B95C-C5B5-94F4-CA7B6C962FD2}"/>
              </a:ext>
            </a:extLst>
          </p:cNvPr>
          <p:cNvSpPr/>
          <p:nvPr/>
        </p:nvSpPr>
        <p:spPr>
          <a:xfrm>
            <a:off x="9810750" y="3455306"/>
            <a:ext cx="481824" cy="1118484"/>
          </a:xfrm>
          <a:custGeom>
            <a:avLst/>
            <a:gdLst>
              <a:gd name="connsiteX0" fmla="*/ 0 w 479425"/>
              <a:gd name="connsiteY0" fmla="*/ 0 h 1111250"/>
              <a:gd name="connsiteX1" fmla="*/ 479425 w 479425"/>
              <a:gd name="connsiteY1" fmla="*/ 0 h 1111250"/>
              <a:gd name="connsiteX2" fmla="*/ 479425 w 479425"/>
              <a:gd name="connsiteY2" fmla="*/ 1111250 h 1111250"/>
              <a:gd name="connsiteX3" fmla="*/ 0 w 479425"/>
              <a:gd name="connsiteY3" fmla="*/ 1111250 h 1111250"/>
              <a:gd name="connsiteX4" fmla="*/ 0 w 479425"/>
              <a:gd name="connsiteY4" fmla="*/ 0 h 1111250"/>
              <a:gd name="connsiteX0" fmla="*/ 0 w 479425"/>
              <a:gd name="connsiteY0" fmla="*/ 67079 h 1178329"/>
              <a:gd name="connsiteX1" fmla="*/ 451181 w 479425"/>
              <a:gd name="connsiteY1" fmla="*/ 0 h 1178329"/>
              <a:gd name="connsiteX2" fmla="*/ 479425 w 479425"/>
              <a:gd name="connsiteY2" fmla="*/ 1178329 h 1178329"/>
              <a:gd name="connsiteX3" fmla="*/ 0 w 479425"/>
              <a:gd name="connsiteY3" fmla="*/ 1178329 h 1178329"/>
              <a:gd name="connsiteX4" fmla="*/ 0 w 479425"/>
              <a:gd name="connsiteY4" fmla="*/ 67079 h 1178329"/>
              <a:gd name="connsiteX0" fmla="*/ 0 w 465303"/>
              <a:gd name="connsiteY0" fmla="*/ 67079 h 1178329"/>
              <a:gd name="connsiteX1" fmla="*/ 451181 w 465303"/>
              <a:gd name="connsiteY1" fmla="*/ 0 h 1178329"/>
              <a:gd name="connsiteX2" fmla="*/ 465303 w 465303"/>
              <a:gd name="connsiteY2" fmla="*/ 1075945 h 1178329"/>
              <a:gd name="connsiteX3" fmla="*/ 0 w 465303"/>
              <a:gd name="connsiteY3" fmla="*/ 1178329 h 1178329"/>
              <a:gd name="connsiteX4" fmla="*/ 0 w 465303"/>
              <a:gd name="connsiteY4" fmla="*/ 67079 h 1178329"/>
              <a:gd name="connsiteX0" fmla="*/ 0 w 465303"/>
              <a:gd name="connsiteY0" fmla="*/ 0 h 1111250"/>
              <a:gd name="connsiteX1" fmla="*/ 458930 w 465303"/>
              <a:gd name="connsiteY1" fmla="*/ 33660 h 1111250"/>
              <a:gd name="connsiteX2" fmla="*/ 465303 w 465303"/>
              <a:gd name="connsiteY2" fmla="*/ 1008866 h 1111250"/>
              <a:gd name="connsiteX3" fmla="*/ 0 w 465303"/>
              <a:gd name="connsiteY3" fmla="*/ 1111250 h 1111250"/>
              <a:gd name="connsiteX4" fmla="*/ 0 w 465303"/>
              <a:gd name="connsiteY4" fmla="*/ 0 h 1111250"/>
              <a:gd name="connsiteX0" fmla="*/ 23247 w 488550"/>
              <a:gd name="connsiteY0" fmla="*/ 0 h 1157745"/>
              <a:gd name="connsiteX1" fmla="*/ 482177 w 488550"/>
              <a:gd name="connsiteY1" fmla="*/ 33660 h 1157745"/>
              <a:gd name="connsiteX2" fmla="*/ 488550 w 488550"/>
              <a:gd name="connsiteY2" fmla="*/ 1008866 h 1157745"/>
              <a:gd name="connsiteX3" fmla="*/ 0 w 488550"/>
              <a:gd name="connsiteY3" fmla="*/ 1157745 h 1157745"/>
              <a:gd name="connsiteX4" fmla="*/ 23247 w 488550"/>
              <a:gd name="connsiteY4" fmla="*/ 0 h 1157745"/>
              <a:gd name="connsiteX0" fmla="*/ 23247 w 527296"/>
              <a:gd name="connsiteY0" fmla="*/ 0 h 1157745"/>
              <a:gd name="connsiteX1" fmla="*/ 482177 w 527296"/>
              <a:gd name="connsiteY1" fmla="*/ 33660 h 1157745"/>
              <a:gd name="connsiteX2" fmla="*/ 527296 w 527296"/>
              <a:gd name="connsiteY2" fmla="*/ 1070859 h 1157745"/>
              <a:gd name="connsiteX3" fmla="*/ 0 w 527296"/>
              <a:gd name="connsiteY3" fmla="*/ 1157745 h 1157745"/>
              <a:gd name="connsiteX4" fmla="*/ 23247 w 527296"/>
              <a:gd name="connsiteY4" fmla="*/ 0 h 1157745"/>
              <a:gd name="connsiteX0" fmla="*/ 0 w 504049"/>
              <a:gd name="connsiteY0" fmla="*/ 0 h 1088003"/>
              <a:gd name="connsiteX1" fmla="*/ 458930 w 504049"/>
              <a:gd name="connsiteY1" fmla="*/ 33660 h 1088003"/>
              <a:gd name="connsiteX2" fmla="*/ 504049 w 504049"/>
              <a:gd name="connsiteY2" fmla="*/ 1070859 h 1088003"/>
              <a:gd name="connsiteX3" fmla="*/ 7750 w 504049"/>
              <a:gd name="connsiteY3" fmla="*/ 1088003 h 1088003"/>
              <a:gd name="connsiteX4" fmla="*/ 0 w 504049"/>
              <a:gd name="connsiteY4" fmla="*/ 0 h 1088003"/>
              <a:gd name="connsiteX0" fmla="*/ 0 w 491349"/>
              <a:gd name="connsiteY0" fmla="*/ 0 h 1093084"/>
              <a:gd name="connsiteX1" fmla="*/ 458930 w 491349"/>
              <a:gd name="connsiteY1" fmla="*/ 33660 h 1093084"/>
              <a:gd name="connsiteX2" fmla="*/ 491349 w 491349"/>
              <a:gd name="connsiteY2" fmla="*/ 1093084 h 1093084"/>
              <a:gd name="connsiteX3" fmla="*/ 7750 w 491349"/>
              <a:gd name="connsiteY3" fmla="*/ 1088003 h 1093084"/>
              <a:gd name="connsiteX4" fmla="*/ 0 w 491349"/>
              <a:gd name="connsiteY4" fmla="*/ 0 h 1093084"/>
              <a:gd name="connsiteX0" fmla="*/ 0 w 491349"/>
              <a:gd name="connsiteY0" fmla="*/ 0 h 1102609"/>
              <a:gd name="connsiteX1" fmla="*/ 458930 w 491349"/>
              <a:gd name="connsiteY1" fmla="*/ 33660 h 1102609"/>
              <a:gd name="connsiteX2" fmla="*/ 491349 w 491349"/>
              <a:gd name="connsiteY2" fmla="*/ 1102609 h 1102609"/>
              <a:gd name="connsiteX3" fmla="*/ 7750 w 491349"/>
              <a:gd name="connsiteY3" fmla="*/ 1088003 h 1102609"/>
              <a:gd name="connsiteX4" fmla="*/ 0 w 491349"/>
              <a:gd name="connsiteY4" fmla="*/ 0 h 1102609"/>
              <a:gd name="connsiteX0" fmla="*/ 0 w 481824"/>
              <a:gd name="connsiteY0" fmla="*/ 0 h 1102609"/>
              <a:gd name="connsiteX1" fmla="*/ 458930 w 481824"/>
              <a:gd name="connsiteY1" fmla="*/ 33660 h 1102609"/>
              <a:gd name="connsiteX2" fmla="*/ 481824 w 481824"/>
              <a:gd name="connsiteY2" fmla="*/ 1102609 h 1102609"/>
              <a:gd name="connsiteX3" fmla="*/ 7750 w 481824"/>
              <a:gd name="connsiteY3" fmla="*/ 1088003 h 1102609"/>
              <a:gd name="connsiteX4" fmla="*/ 0 w 481824"/>
              <a:gd name="connsiteY4" fmla="*/ 0 h 1102609"/>
              <a:gd name="connsiteX0" fmla="*/ 0 w 491349"/>
              <a:gd name="connsiteY0" fmla="*/ 0 h 1118484"/>
              <a:gd name="connsiteX1" fmla="*/ 468455 w 491349"/>
              <a:gd name="connsiteY1" fmla="*/ 49535 h 1118484"/>
              <a:gd name="connsiteX2" fmla="*/ 491349 w 491349"/>
              <a:gd name="connsiteY2" fmla="*/ 1118484 h 1118484"/>
              <a:gd name="connsiteX3" fmla="*/ 17275 w 491349"/>
              <a:gd name="connsiteY3" fmla="*/ 1103878 h 1118484"/>
              <a:gd name="connsiteX4" fmla="*/ 0 w 491349"/>
              <a:gd name="connsiteY4" fmla="*/ 0 h 1118484"/>
              <a:gd name="connsiteX0" fmla="*/ 0 w 481824"/>
              <a:gd name="connsiteY0" fmla="*/ 0 h 1118484"/>
              <a:gd name="connsiteX1" fmla="*/ 458930 w 481824"/>
              <a:gd name="connsiteY1" fmla="*/ 49535 h 1118484"/>
              <a:gd name="connsiteX2" fmla="*/ 481824 w 481824"/>
              <a:gd name="connsiteY2" fmla="*/ 1118484 h 1118484"/>
              <a:gd name="connsiteX3" fmla="*/ 7750 w 481824"/>
              <a:gd name="connsiteY3" fmla="*/ 1103878 h 1118484"/>
              <a:gd name="connsiteX4" fmla="*/ 0 w 481824"/>
              <a:gd name="connsiteY4" fmla="*/ 0 h 1118484"/>
              <a:gd name="connsiteX0" fmla="*/ 0 w 512997"/>
              <a:gd name="connsiteY0" fmla="*/ 0 h 1118484"/>
              <a:gd name="connsiteX1" fmla="*/ 512905 w 512997"/>
              <a:gd name="connsiteY1" fmla="*/ 43185 h 1118484"/>
              <a:gd name="connsiteX2" fmla="*/ 481824 w 512997"/>
              <a:gd name="connsiteY2" fmla="*/ 1118484 h 1118484"/>
              <a:gd name="connsiteX3" fmla="*/ 7750 w 512997"/>
              <a:gd name="connsiteY3" fmla="*/ 1103878 h 1118484"/>
              <a:gd name="connsiteX4" fmla="*/ 0 w 512997"/>
              <a:gd name="connsiteY4" fmla="*/ 0 h 1118484"/>
              <a:gd name="connsiteX0" fmla="*/ 0 w 481824"/>
              <a:gd name="connsiteY0" fmla="*/ 0 h 1118484"/>
              <a:gd name="connsiteX1" fmla="*/ 477980 w 481824"/>
              <a:gd name="connsiteY1" fmla="*/ 49535 h 1118484"/>
              <a:gd name="connsiteX2" fmla="*/ 481824 w 481824"/>
              <a:gd name="connsiteY2" fmla="*/ 1118484 h 1118484"/>
              <a:gd name="connsiteX3" fmla="*/ 7750 w 481824"/>
              <a:gd name="connsiteY3" fmla="*/ 1103878 h 1118484"/>
              <a:gd name="connsiteX4" fmla="*/ 0 w 481824"/>
              <a:gd name="connsiteY4" fmla="*/ 0 h 1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24" h="1118484">
                <a:moveTo>
                  <a:pt x="0" y="0"/>
                </a:moveTo>
                <a:lnTo>
                  <a:pt x="477980" y="49535"/>
                </a:lnTo>
                <a:cubicBezTo>
                  <a:pt x="480104" y="374604"/>
                  <a:pt x="479700" y="793415"/>
                  <a:pt x="481824" y="1118484"/>
                </a:cubicBezTo>
                <a:lnTo>
                  <a:pt x="7750" y="1103878"/>
                </a:lnTo>
                <a:cubicBezTo>
                  <a:pt x="5167" y="741210"/>
                  <a:pt x="2583" y="3626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BE39B-6FED-7105-39CA-E1B471EADC35}"/>
              </a:ext>
            </a:extLst>
          </p:cNvPr>
          <p:cNvSpPr txBox="1"/>
          <p:nvPr/>
        </p:nvSpPr>
        <p:spPr>
          <a:xfrm>
            <a:off x="8820150" y="4554325"/>
            <a:ext cx="156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Glass flat plate outline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7B1C86-5D9B-160A-47B4-07040E38051A}"/>
              </a:ext>
            </a:extLst>
          </p:cNvPr>
          <p:cNvCxnSpPr>
            <a:cxnSpLocks/>
          </p:cNvCxnSpPr>
          <p:nvPr/>
        </p:nvCxnSpPr>
        <p:spPr>
          <a:xfrm flipH="1">
            <a:off x="7230140" y="2126729"/>
            <a:ext cx="30631" cy="7865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A9C0E-308D-F847-A406-5B805957D813}"/>
              </a:ext>
            </a:extLst>
          </p:cNvPr>
          <p:cNvCxnSpPr/>
          <p:nvPr/>
        </p:nvCxnSpPr>
        <p:spPr>
          <a:xfrm>
            <a:off x="9971314" y="2213815"/>
            <a:ext cx="0" cy="8559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099712-C233-CBA8-EC8C-00E0C079D098}"/>
              </a:ext>
            </a:extLst>
          </p:cNvPr>
          <p:cNvCxnSpPr>
            <a:cxnSpLocks/>
          </p:cNvCxnSpPr>
          <p:nvPr/>
        </p:nvCxnSpPr>
        <p:spPr>
          <a:xfrm>
            <a:off x="7260771" y="2411188"/>
            <a:ext cx="2710543" cy="378519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400698-8513-3C2C-CAF5-29C9919D393F}"/>
              </a:ext>
            </a:extLst>
          </p:cNvPr>
          <p:cNvSpPr txBox="1"/>
          <p:nvPr/>
        </p:nvSpPr>
        <p:spPr>
          <a:xfrm rot="574833">
            <a:off x="8312523" y="2297300"/>
            <a:ext cx="101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5c, 15”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4FF0395-4C44-DF9C-6E46-BB15C21DED5C}"/>
              </a:ext>
            </a:extLst>
          </p:cNvPr>
          <p:cNvSpPr/>
          <p:nvPr/>
        </p:nvSpPr>
        <p:spPr>
          <a:xfrm>
            <a:off x="6963180" y="2133631"/>
            <a:ext cx="777410" cy="3684902"/>
          </a:xfrm>
          <a:custGeom>
            <a:avLst/>
            <a:gdLst>
              <a:gd name="connsiteX0" fmla="*/ 0 w 479425"/>
              <a:gd name="connsiteY0" fmla="*/ 0 h 1111250"/>
              <a:gd name="connsiteX1" fmla="*/ 479425 w 479425"/>
              <a:gd name="connsiteY1" fmla="*/ 0 h 1111250"/>
              <a:gd name="connsiteX2" fmla="*/ 479425 w 479425"/>
              <a:gd name="connsiteY2" fmla="*/ 1111250 h 1111250"/>
              <a:gd name="connsiteX3" fmla="*/ 0 w 479425"/>
              <a:gd name="connsiteY3" fmla="*/ 1111250 h 1111250"/>
              <a:gd name="connsiteX4" fmla="*/ 0 w 479425"/>
              <a:gd name="connsiteY4" fmla="*/ 0 h 1111250"/>
              <a:gd name="connsiteX0" fmla="*/ 0 w 479425"/>
              <a:gd name="connsiteY0" fmla="*/ 67079 h 1178329"/>
              <a:gd name="connsiteX1" fmla="*/ 451181 w 479425"/>
              <a:gd name="connsiteY1" fmla="*/ 0 h 1178329"/>
              <a:gd name="connsiteX2" fmla="*/ 479425 w 479425"/>
              <a:gd name="connsiteY2" fmla="*/ 1178329 h 1178329"/>
              <a:gd name="connsiteX3" fmla="*/ 0 w 479425"/>
              <a:gd name="connsiteY3" fmla="*/ 1178329 h 1178329"/>
              <a:gd name="connsiteX4" fmla="*/ 0 w 479425"/>
              <a:gd name="connsiteY4" fmla="*/ 67079 h 1178329"/>
              <a:gd name="connsiteX0" fmla="*/ 0 w 465303"/>
              <a:gd name="connsiteY0" fmla="*/ 67079 h 1178329"/>
              <a:gd name="connsiteX1" fmla="*/ 451181 w 465303"/>
              <a:gd name="connsiteY1" fmla="*/ 0 h 1178329"/>
              <a:gd name="connsiteX2" fmla="*/ 465303 w 465303"/>
              <a:gd name="connsiteY2" fmla="*/ 1075945 h 1178329"/>
              <a:gd name="connsiteX3" fmla="*/ 0 w 465303"/>
              <a:gd name="connsiteY3" fmla="*/ 1178329 h 1178329"/>
              <a:gd name="connsiteX4" fmla="*/ 0 w 465303"/>
              <a:gd name="connsiteY4" fmla="*/ 67079 h 1178329"/>
              <a:gd name="connsiteX0" fmla="*/ 0 w 465303"/>
              <a:gd name="connsiteY0" fmla="*/ 0 h 1111250"/>
              <a:gd name="connsiteX1" fmla="*/ 458930 w 465303"/>
              <a:gd name="connsiteY1" fmla="*/ 33660 h 1111250"/>
              <a:gd name="connsiteX2" fmla="*/ 465303 w 465303"/>
              <a:gd name="connsiteY2" fmla="*/ 1008866 h 1111250"/>
              <a:gd name="connsiteX3" fmla="*/ 0 w 465303"/>
              <a:gd name="connsiteY3" fmla="*/ 1111250 h 1111250"/>
              <a:gd name="connsiteX4" fmla="*/ 0 w 465303"/>
              <a:gd name="connsiteY4" fmla="*/ 0 h 1111250"/>
              <a:gd name="connsiteX0" fmla="*/ 23247 w 488550"/>
              <a:gd name="connsiteY0" fmla="*/ 0 h 1157745"/>
              <a:gd name="connsiteX1" fmla="*/ 482177 w 488550"/>
              <a:gd name="connsiteY1" fmla="*/ 33660 h 1157745"/>
              <a:gd name="connsiteX2" fmla="*/ 488550 w 488550"/>
              <a:gd name="connsiteY2" fmla="*/ 1008866 h 1157745"/>
              <a:gd name="connsiteX3" fmla="*/ 0 w 488550"/>
              <a:gd name="connsiteY3" fmla="*/ 1157745 h 1157745"/>
              <a:gd name="connsiteX4" fmla="*/ 23247 w 488550"/>
              <a:gd name="connsiteY4" fmla="*/ 0 h 1157745"/>
              <a:gd name="connsiteX0" fmla="*/ 23247 w 527296"/>
              <a:gd name="connsiteY0" fmla="*/ 0 h 1157745"/>
              <a:gd name="connsiteX1" fmla="*/ 482177 w 527296"/>
              <a:gd name="connsiteY1" fmla="*/ 33660 h 1157745"/>
              <a:gd name="connsiteX2" fmla="*/ 527296 w 527296"/>
              <a:gd name="connsiteY2" fmla="*/ 1070859 h 1157745"/>
              <a:gd name="connsiteX3" fmla="*/ 0 w 527296"/>
              <a:gd name="connsiteY3" fmla="*/ 1157745 h 1157745"/>
              <a:gd name="connsiteX4" fmla="*/ 23247 w 527296"/>
              <a:gd name="connsiteY4" fmla="*/ 0 h 1157745"/>
              <a:gd name="connsiteX0" fmla="*/ 0 w 504049"/>
              <a:gd name="connsiteY0" fmla="*/ 0 h 1088003"/>
              <a:gd name="connsiteX1" fmla="*/ 458930 w 504049"/>
              <a:gd name="connsiteY1" fmla="*/ 33660 h 1088003"/>
              <a:gd name="connsiteX2" fmla="*/ 504049 w 504049"/>
              <a:gd name="connsiteY2" fmla="*/ 1070859 h 1088003"/>
              <a:gd name="connsiteX3" fmla="*/ 7750 w 504049"/>
              <a:gd name="connsiteY3" fmla="*/ 1088003 h 1088003"/>
              <a:gd name="connsiteX4" fmla="*/ 0 w 504049"/>
              <a:gd name="connsiteY4" fmla="*/ 0 h 1088003"/>
              <a:gd name="connsiteX0" fmla="*/ 0 w 491349"/>
              <a:gd name="connsiteY0" fmla="*/ 0 h 1093084"/>
              <a:gd name="connsiteX1" fmla="*/ 458930 w 491349"/>
              <a:gd name="connsiteY1" fmla="*/ 33660 h 1093084"/>
              <a:gd name="connsiteX2" fmla="*/ 491349 w 491349"/>
              <a:gd name="connsiteY2" fmla="*/ 1093084 h 1093084"/>
              <a:gd name="connsiteX3" fmla="*/ 7750 w 491349"/>
              <a:gd name="connsiteY3" fmla="*/ 1088003 h 1093084"/>
              <a:gd name="connsiteX4" fmla="*/ 0 w 491349"/>
              <a:gd name="connsiteY4" fmla="*/ 0 h 1093084"/>
              <a:gd name="connsiteX0" fmla="*/ 0 w 491349"/>
              <a:gd name="connsiteY0" fmla="*/ 0 h 1102609"/>
              <a:gd name="connsiteX1" fmla="*/ 458930 w 491349"/>
              <a:gd name="connsiteY1" fmla="*/ 33660 h 1102609"/>
              <a:gd name="connsiteX2" fmla="*/ 491349 w 491349"/>
              <a:gd name="connsiteY2" fmla="*/ 1102609 h 1102609"/>
              <a:gd name="connsiteX3" fmla="*/ 7750 w 491349"/>
              <a:gd name="connsiteY3" fmla="*/ 1088003 h 1102609"/>
              <a:gd name="connsiteX4" fmla="*/ 0 w 491349"/>
              <a:gd name="connsiteY4" fmla="*/ 0 h 1102609"/>
              <a:gd name="connsiteX0" fmla="*/ 0 w 481824"/>
              <a:gd name="connsiteY0" fmla="*/ 0 h 1102609"/>
              <a:gd name="connsiteX1" fmla="*/ 458930 w 481824"/>
              <a:gd name="connsiteY1" fmla="*/ 33660 h 1102609"/>
              <a:gd name="connsiteX2" fmla="*/ 481824 w 481824"/>
              <a:gd name="connsiteY2" fmla="*/ 1102609 h 1102609"/>
              <a:gd name="connsiteX3" fmla="*/ 7750 w 481824"/>
              <a:gd name="connsiteY3" fmla="*/ 1088003 h 1102609"/>
              <a:gd name="connsiteX4" fmla="*/ 0 w 481824"/>
              <a:gd name="connsiteY4" fmla="*/ 0 h 1102609"/>
              <a:gd name="connsiteX0" fmla="*/ 0 w 491349"/>
              <a:gd name="connsiteY0" fmla="*/ 0 h 1118484"/>
              <a:gd name="connsiteX1" fmla="*/ 468455 w 491349"/>
              <a:gd name="connsiteY1" fmla="*/ 49535 h 1118484"/>
              <a:gd name="connsiteX2" fmla="*/ 491349 w 491349"/>
              <a:gd name="connsiteY2" fmla="*/ 1118484 h 1118484"/>
              <a:gd name="connsiteX3" fmla="*/ 17275 w 491349"/>
              <a:gd name="connsiteY3" fmla="*/ 1103878 h 1118484"/>
              <a:gd name="connsiteX4" fmla="*/ 0 w 491349"/>
              <a:gd name="connsiteY4" fmla="*/ 0 h 1118484"/>
              <a:gd name="connsiteX0" fmla="*/ 0 w 481824"/>
              <a:gd name="connsiteY0" fmla="*/ 0 h 1118484"/>
              <a:gd name="connsiteX1" fmla="*/ 458930 w 481824"/>
              <a:gd name="connsiteY1" fmla="*/ 49535 h 1118484"/>
              <a:gd name="connsiteX2" fmla="*/ 481824 w 481824"/>
              <a:gd name="connsiteY2" fmla="*/ 1118484 h 1118484"/>
              <a:gd name="connsiteX3" fmla="*/ 7750 w 481824"/>
              <a:gd name="connsiteY3" fmla="*/ 1103878 h 1118484"/>
              <a:gd name="connsiteX4" fmla="*/ 0 w 481824"/>
              <a:gd name="connsiteY4" fmla="*/ 0 h 1118484"/>
              <a:gd name="connsiteX0" fmla="*/ 0 w 512997"/>
              <a:gd name="connsiteY0" fmla="*/ 0 h 1118484"/>
              <a:gd name="connsiteX1" fmla="*/ 512905 w 512997"/>
              <a:gd name="connsiteY1" fmla="*/ 43185 h 1118484"/>
              <a:gd name="connsiteX2" fmla="*/ 481824 w 512997"/>
              <a:gd name="connsiteY2" fmla="*/ 1118484 h 1118484"/>
              <a:gd name="connsiteX3" fmla="*/ 7750 w 512997"/>
              <a:gd name="connsiteY3" fmla="*/ 1103878 h 1118484"/>
              <a:gd name="connsiteX4" fmla="*/ 0 w 512997"/>
              <a:gd name="connsiteY4" fmla="*/ 0 h 1118484"/>
              <a:gd name="connsiteX0" fmla="*/ 0 w 481824"/>
              <a:gd name="connsiteY0" fmla="*/ 0 h 1118484"/>
              <a:gd name="connsiteX1" fmla="*/ 477980 w 481824"/>
              <a:gd name="connsiteY1" fmla="*/ 49535 h 1118484"/>
              <a:gd name="connsiteX2" fmla="*/ 481824 w 481824"/>
              <a:gd name="connsiteY2" fmla="*/ 1118484 h 1118484"/>
              <a:gd name="connsiteX3" fmla="*/ 7750 w 481824"/>
              <a:gd name="connsiteY3" fmla="*/ 1103878 h 1118484"/>
              <a:gd name="connsiteX4" fmla="*/ 0 w 481824"/>
              <a:gd name="connsiteY4" fmla="*/ 0 h 1118484"/>
              <a:gd name="connsiteX0" fmla="*/ 0 w 688479"/>
              <a:gd name="connsiteY0" fmla="*/ 0 h 1118484"/>
              <a:gd name="connsiteX1" fmla="*/ 688464 w 688479"/>
              <a:gd name="connsiteY1" fmla="*/ 90942 h 1118484"/>
              <a:gd name="connsiteX2" fmla="*/ 481824 w 688479"/>
              <a:gd name="connsiteY2" fmla="*/ 1118484 h 1118484"/>
              <a:gd name="connsiteX3" fmla="*/ 7750 w 688479"/>
              <a:gd name="connsiteY3" fmla="*/ 1103878 h 1118484"/>
              <a:gd name="connsiteX4" fmla="*/ 0 w 688479"/>
              <a:gd name="connsiteY4" fmla="*/ 0 h 1118484"/>
              <a:gd name="connsiteX0" fmla="*/ 0 w 688594"/>
              <a:gd name="connsiteY0" fmla="*/ 0 h 2533216"/>
              <a:gd name="connsiteX1" fmla="*/ 688464 w 688594"/>
              <a:gd name="connsiteY1" fmla="*/ 90942 h 2533216"/>
              <a:gd name="connsiteX2" fmla="*/ 668154 w 688594"/>
              <a:gd name="connsiteY2" fmla="*/ 2533216 h 2533216"/>
              <a:gd name="connsiteX3" fmla="*/ 7750 w 688594"/>
              <a:gd name="connsiteY3" fmla="*/ 1103878 h 2533216"/>
              <a:gd name="connsiteX4" fmla="*/ 0 w 688594"/>
              <a:gd name="connsiteY4" fmla="*/ 0 h 2533216"/>
              <a:gd name="connsiteX0" fmla="*/ 0 w 688505"/>
              <a:gd name="connsiteY0" fmla="*/ 0 h 3633946"/>
              <a:gd name="connsiteX1" fmla="*/ 688464 w 688505"/>
              <a:gd name="connsiteY1" fmla="*/ 90942 h 3633946"/>
              <a:gd name="connsiteX2" fmla="*/ 612945 w 688505"/>
              <a:gd name="connsiteY2" fmla="*/ 3633946 h 3633946"/>
              <a:gd name="connsiteX3" fmla="*/ 7750 w 688505"/>
              <a:gd name="connsiteY3" fmla="*/ 1103878 h 3633946"/>
              <a:gd name="connsiteX4" fmla="*/ 0 w 688505"/>
              <a:gd name="connsiteY4" fmla="*/ 0 h 3633946"/>
              <a:gd name="connsiteX0" fmla="*/ 0 w 688505"/>
              <a:gd name="connsiteY0" fmla="*/ 0 h 3633946"/>
              <a:gd name="connsiteX1" fmla="*/ 688464 w 688505"/>
              <a:gd name="connsiteY1" fmla="*/ 90942 h 3633946"/>
              <a:gd name="connsiteX2" fmla="*/ 612945 w 688505"/>
              <a:gd name="connsiteY2" fmla="*/ 3633946 h 3633946"/>
              <a:gd name="connsiteX3" fmla="*/ 7750 w 688505"/>
              <a:gd name="connsiteY3" fmla="*/ 2218411 h 3633946"/>
              <a:gd name="connsiteX4" fmla="*/ 0 w 688505"/>
              <a:gd name="connsiteY4" fmla="*/ 0 h 3633946"/>
              <a:gd name="connsiteX0" fmla="*/ 88918 w 777423"/>
              <a:gd name="connsiteY0" fmla="*/ 0 h 3691803"/>
              <a:gd name="connsiteX1" fmla="*/ 777382 w 777423"/>
              <a:gd name="connsiteY1" fmla="*/ 90942 h 3691803"/>
              <a:gd name="connsiteX2" fmla="*/ 701863 w 777423"/>
              <a:gd name="connsiteY2" fmla="*/ 3633946 h 3691803"/>
              <a:gd name="connsiteX3" fmla="*/ 52 w 777423"/>
              <a:gd name="connsiteY3" fmla="*/ 3691803 h 3691803"/>
              <a:gd name="connsiteX4" fmla="*/ 88918 w 777423"/>
              <a:gd name="connsiteY4" fmla="*/ 0 h 3691803"/>
              <a:gd name="connsiteX0" fmla="*/ 123411 w 777410"/>
              <a:gd name="connsiteY0" fmla="*/ 0 h 3684902"/>
              <a:gd name="connsiteX1" fmla="*/ 777369 w 777410"/>
              <a:gd name="connsiteY1" fmla="*/ 84041 h 3684902"/>
              <a:gd name="connsiteX2" fmla="*/ 701850 w 777410"/>
              <a:gd name="connsiteY2" fmla="*/ 3627045 h 3684902"/>
              <a:gd name="connsiteX3" fmla="*/ 39 w 777410"/>
              <a:gd name="connsiteY3" fmla="*/ 3684902 h 3684902"/>
              <a:gd name="connsiteX4" fmla="*/ 123411 w 777410"/>
              <a:gd name="connsiteY4" fmla="*/ 0 h 368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410" h="3684902">
                <a:moveTo>
                  <a:pt x="123411" y="0"/>
                </a:moveTo>
                <a:cubicBezTo>
                  <a:pt x="282738" y="16512"/>
                  <a:pt x="618042" y="67529"/>
                  <a:pt x="777369" y="84041"/>
                </a:cubicBezTo>
                <a:cubicBezTo>
                  <a:pt x="779493" y="409110"/>
                  <a:pt x="699726" y="3301976"/>
                  <a:pt x="701850" y="3627045"/>
                </a:cubicBezTo>
                <a:lnTo>
                  <a:pt x="39" y="3684902"/>
                </a:lnTo>
                <a:cubicBezTo>
                  <a:pt x="-2544" y="3322234"/>
                  <a:pt x="125994" y="362668"/>
                  <a:pt x="123411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648B0-26B0-CC08-10E6-65A9536932EC}"/>
              </a:ext>
            </a:extLst>
          </p:cNvPr>
          <p:cNvSpPr txBox="1"/>
          <p:nvPr/>
        </p:nvSpPr>
        <p:spPr>
          <a:xfrm>
            <a:off x="5492257" y="2937958"/>
            <a:ext cx="156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Gust generator outline</a:t>
            </a:r>
          </a:p>
        </p:txBody>
      </p:sp>
    </p:spTree>
    <p:extLst>
      <p:ext uri="{BB962C8B-B14F-4D97-AF65-F5344CB8AC3E}">
        <p14:creationId xmlns:p14="http://schemas.microsoft.com/office/powerpoint/2010/main" val="212116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AFEE85-547B-AADB-774E-3B8F7338D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749924"/>
              </p:ext>
            </p:extLst>
          </p:nvPr>
        </p:nvGraphicFramePr>
        <p:xfrm>
          <a:off x="1258957" y="1878496"/>
          <a:ext cx="9621076" cy="3101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8718">
                  <a:extLst>
                    <a:ext uri="{9D8B030D-6E8A-4147-A177-3AD203B41FA5}">
                      <a16:colId xmlns:a16="http://schemas.microsoft.com/office/drawing/2014/main" val="1106647879"/>
                    </a:ext>
                  </a:extLst>
                </a:gridCol>
                <a:gridCol w="2004392">
                  <a:extLst>
                    <a:ext uri="{9D8B030D-6E8A-4147-A177-3AD203B41FA5}">
                      <a16:colId xmlns:a16="http://schemas.microsoft.com/office/drawing/2014/main" val="2616146701"/>
                    </a:ext>
                  </a:extLst>
                </a:gridCol>
                <a:gridCol w="1795236">
                  <a:extLst>
                    <a:ext uri="{9D8B030D-6E8A-4147-A177-3AD203B41FA5}">
                      <a16:colId xmlns:a16="http://schemas.microsoft.com/office/drawing/2014/main" val="4152400767"/>
                    </a:ext>
                  </a:extLst>
                </a:gridCol>
                <a:gridCol w="1516365">
                  <a:extLst>
                    <a:ext uri="{9D8B030D-6E8A-4147-A177-3AD203B41FA5}">
                      <a16:colId xmlns:a16="http://schemas.microsoft.com/office/drawing/2014/main" val="1334621838"/>
                    </a:ext>
                  </a:extLst>
                </a:gridCol>
                <a:gridCol w="1516365">
                  <a:extLst>
                    <a:ext uri="{9D8B030D-6E8A-4147-A177-3AD203B41FA5}">
                      <a16:colId xmlns:a16="http://schemas.microsoft.com/office/drawing/2014/main" val="528735868"/>
                    </a:ext>
                  </a:extLst>
                </a:gridCol>
              </a:tblGrid>
              <a:tr h="77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RF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GG Amplitude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1" u="none" strike="noStrike" dirty="0">
                          <a:effectLst/>
                        </a:rPr>
                        <a:t>α </a:t>
                      </a:r>
                      <a:r>
                        <a:rPr lang="en-US" sz="2000" b="1" u="none" strike="noStrike" dirty="0">
                          <a:effectLst/>
                        </a:rPr>
                        <a:t>hold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CL Hold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3672115"/>
                  </a:ext>
                </a:extLst>
              </a:tr>
              <a:tr h="77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Gust characterization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0.3,0.2,0.1,0.05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30,15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866342"/>
                  </a:ext>
                </a:extLst>
              </a:tr>
              <a:tr h="77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Open loop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0.3,0.2,0.1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30,16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0, 6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345161"/>
                  </a:ext>
                </a:extLst>
              </a:tr>
              <a:tr h="77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Closed loop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0.3,0.2,0.1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30,17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0, 0.35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305655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95C6FF-0EAD-D00D-329D-52D78F7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Test Matrix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5FBCC-93A7-0355-1CE0-76EEEE80C532}"/>
              </a:ext>
            </a:extLst>
          </p:cNvPr>
          <p:cNvSpPr txBox="1"/>
          <p:nvPr/>
        </p:nvSpPr>
        <p:spPr>
          <a:xfrm>
            <a:off x="1258957" y="5459896"/>
            <a:ext cx="962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each test point 10 periods of data were collected to be phase averaged based on the gust generator oscillation frequency</a:t>
            </a:r>
          </a:p>
        </p:txBody>
      </p:sp>
    </p:spTree>
    <p:extLst>
      <p:ext uri="{BB962C8B-B14F-4D97-AF65-F5344CB8AC3E}">
        <p14:creationId xmlns:p14="http://schemas.microsoft.com/office/powerpoint/2010/main" val="353575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F49956CD-F03B-42D6-C2AA-D491A93DE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197" y="1690688"/>
            <a:ext cx="6217260" cy="46692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5C6FF-0EAD-D00D-329D-52D78F7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Initial Results – Mitigation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994F3-37D9-B867-09B8-035F1CABB2EE}"/>
              </a:ext>
            </a:extLst>
          </p:cNvPr>
          <p:cNvSpPr txBox="1"/>
          <p:nvPr/>
        </p:nvSpPr>
        <p:spPr>
          <a:xfrm>
            <a:off x="689113" y="1855304"/>
            <a:ext cx="5057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these initial results I will focus on one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RF=0.3 (highly unsteady)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A=30° (gust generator pitching amplitude)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Force data has shown that around 40-50% mitigation of the C</a:t>
            </a:r>
            <a:r>
              <a:rPr lang="en-US" sz="2800" baseline="-25000" dirty="0"/>
              <a:t>L</a:t>
            </a:r>
            <a:r>
              <a:rPr lang="en-US" sz="2800" dirty="0"/>
              <a:t> peaks caused by the vortical gust is possible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475C3-F976-182B-9E75-99DB024A6636}"/>
              </a:ext>
            </a:extLst>
          </p:cNvPr>
          <p:cNvSpPr txBox="1"/>
          <p:nvPr/>
        </p:nvSpPr>
        <p:spPr>
          <a:xfrm>
            <a:off x="6096000" y="1485972"/>
            <a:ext cx="586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Mitigation at RF 0.3, A=30° </a:t>
            </a:r>
          </a:p>
        </p:txBody>
      </p:sp>
    </p:spTree>
    <p:extLst>
      <p:ext uri="{BB962C8B-B14F-4D97-AF65-F5344CB8AC3E}">
        <p14:creationId xmlns:p14="http://schemas.microsoft.com/office/powerpoint/2010/main" val="286311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C6FF-0EAD-D00D-329D-52D78F7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Initial Results – Open Loop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17EBE3A-2204-4D73-8E2F-D4003A11F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3753" y="1007010"/>
            <a:ext cx="4364736" cy="3273552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B8000C-D14A-7F11-3962-A7C650316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107" y="4216400"/>
            <a:ext cx="3378200" cy="264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26C959-C667-452F-E9F2-C1D550E8B46A}"/>
              </a:ext>
            </a:extLst>
          </p:cNvPr>
          <p:cNvSpPr txBox="1"/>
          <p:nvPr/>
        </p:nvSpPr>
        <p:spPr>
          <a:xfrm>
            <a:off x="675861" y="1802296"/>
            <a:ext cx="64935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this open loop experiment, the flat plate is holding a constant 0° AoA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wing is located at the center of the frame between the red blue vorticity on its top and bottom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baseline="-25000" dirty="0"/>
              <a:t>L</a:t>
            </a:r>
            <a:r>
              <a:rPr lang="en-US" sz="2800" dirty="0"/>
              <a:t> peaks of +0.96 and -1.42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There is an increase in vorticity on the opposite side of the wing as the gust passes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increase in vorticity corresponds to an increase in C</a:t>
            </a:r>
            <a:r>
              <a:rPr lang="en-US" sz="2800" baseline="-25000" dirty="0"/>
              <a:t>L</a:t>
            </a:r>
            <a:r>
              <a:rPr lang="en-US" sz="2800" dirty="0"/>
              <a:t> magnitude</a:t>
            </a:r>
          </a:p>
        </p:txBody>
      </p:sp>
    </p:spTree>
    <p:extLst>
      <p:ext uri="{BB962C8B-B14F-4D97-AF65-F5344CB8AC3E}">
        <p14:creationId xmlns:p14="http://schemas.microsoft.com/office/powerpoint/2010/main" val="62202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422F86-BB12-EC6C-D7ED-75923F702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750" y="1015580"/>
            <a:ext cx="4364736" cy="32735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5C6FF-0EAD-D00D-329D-52D78F7D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Initial Results – Closed Loop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6E193-D33D-8DC2-FA6D-2BED7C523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104" y="4216400"/>
            <a:ext cx="3378200" cy="264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059F3-62B6-115C-6147-470897B55850}"/>
              </a:ext>
            </a:extLst>
          </p:cNvPr>
          <p:cNvSpPr txBox="1"/>
          <p:nvPr/>
        </p:nvSpPr>
        <p:spPr>
          <a:xfrm>
            <a:off x="675861" y="1802296"/>
            <a:ext cx="64935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corresponding closed loop experiment the controller is commanded to achieve a constant C</a:t>
            </a:r>
            <a:r>
              <a:rPr lang="en-US" sz="2400" baseline="-25000" dirty="0"/>
              <a:t>L</a:t>
            </a:r>
            <a:r>
              <a:rPr lang="en-US" sz="2400" dirty="0"/>
              <a:t> of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baseline="-25000" dirty="0"/>
              <a:t>L</a:t>
            </a:r>
            <a:r>
              <a:rPr lang="en-US" sz="2400" dirty="0"/>
              <a:t> peaks of +0.61 and -0.49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expected, mitigation of C</a:t>
            </a:r>
            <a:r>
              <a:rPr lang="en-US" sz="2400" baseline="-25000" dirty="0"/>
              <a:t>L</a:t>
            </a:r>
            <a:r>
              <a:rPr lang="en-US" sz="2400" dirty="0"/>
              <a:t> peaks is about 50% on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Here there is an increase in vorticity on the same side as the gust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Lift peak here comes later than open loop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Likely due to controller 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Analysis of slower cases will yield an increased understanding of where the controller performs best and worst</a:t>
            </a:r>
          </a:p>
        </p:txBody>
      </p:sp>
    </p:spTree>
    <p:extLst>
      <p:ext uri="{BB962C8B-B14F-4D97-AF65-F5344CB8AC3E}">
        <p14:creationId xmlns:p14="http://schemas.microsoft.com/office/powerpoint/2010/main" val="210085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724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TimesNewRomanPS</vt:lpstr>
      <vt:lpstr>Office Theme</vt:lpstr>
      <vt:lpstr>PowerPoint Presentation</vt:lpstr>
      <vt:lpstr>Motivations</vt:lpstr>
      <vt:lpstr>Introduction</vt:lpstr>
      <vt:lpstr>Experimental Setup – UD Water Tunnel</vt:lpstr>
      <vt:lpstr>Experimental Setup –  Gust Generator &amp; Flat Plate</vt:lpstr>
      <vt:lpstr>Test Matrix</vt:lpstr>
      <vt:lpstr>Initial Results – Mitigation</vt:lpstr>
      <vt:lpstr>Initial Results – Open Loop</vt:lpstr>
      <vt:lpstr>Initial Results – Closed Loop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lastModifiedBy>Mackenzie Lawson</cp:lastModifiedBy>
  <cp:revision>27</cp:revision>
  <dcterms:created xsi:type="dcterms:W3CDTF">2021-07-16T13:59:28Z</dcterms:created>
  <dcterms:modified xsi:type="dcterms:W3CDTF">2022-11-09T14:10:03Z</dcterms:modified>
</cp:coreProperties>
</file>