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0"/>
  </p:notesMasterIdLst>
  <p:sldIdLst>
    <p:sldId id="422" r:id="rId3"/>
    <p:sldId id="405" r:id="rId4"/>
    <p:sldId id="415" r:id="rId5"/>
    <p:sldId id="414" r:id="rId6"/>
    <p:sldId id="423" r:id="rId7"/>
    <p:sldId id="413" r:id="rId8"/>
    <p:sldId id="412" r:id="rId9"/>
    <p:sldId id="410" r:id="rId10"/>
    <p:sldId id="411" r:id="rId11"/>
    <p:sldId id="408" r:id="rId12"/>
    <p:sldId id="407" r:id="rId13"/>
    <p:sldId id="419" r:id="rId14"/>
    <p:sldId id="418" r:id="rId15"/>
    <p:sldId id="417" r:id="rId16"/>
    <p:sldId id="409" r:id="rId17"/>
    <p:sldId id="416" r:id="rId18"/>
    <p:sldId id="421"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2C09C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1790273-1253-42D7-B476-FBE0426BEF67}" v="47" dt="2022-09-26T18:38:35.39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29" autoAdjust="0"/>
    <p:restoredTop sz="95007" autoAdjust="0"/>
  </p:normalViewPr>
  <p:slideViewPr>
    <p:cSldViewPr>
      <p:cViewPr varScale="1">
        <p:scale>
          <a:sx n="78" d="100"/>
          <a:sy n="78" d="100"/>
        </p:scale>
        <p:origin x="1498" y="67"/>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CA47F561-862B-41BF-A469-F2E0B162016B}" type="datetimeFigureOut">
              <a:rPr lang="en-US" smtClean="0"/>
              <a:pPr/>
              <a:t>9/27/2022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80C0149F-7B46-46B5-8ED7-3BF8A033FABE}" type="slidenum">
              <a:rPr lang="en-US" smtClean="0"/>
              <a:pPr/>
              <a:t>‹#›</a:t>
            </a:fld>
            <a:endParaRPr lang="en-US" dirty="0"/>
          </a:p>
        </p:txBody>
      </p:sp>
    </p:spTree>
    <p:extLst>
      <p:ext uri="{BB962C8B-B14F-4D97-AF65-F5344CB8AC3E}">
        <p14:creationId xmlns:p14="http://schemas.microsoft.com/office/powerpoint/2010/main" val="2486968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C0149F-7B46-46B5-8ED7-3BF8A033FABE}" type="slidenum">
              <a:rPr lang="en-US" smtClean="0"/>
              <a:pPr/>
              <a:t>1</a:t>
            </a:fld>
            <a:endParaRPr lang="en-US" dirty="0"/>
          </a:p>
        </p:txBody>
      </p:sp>
    </p:spTree>
    <p:extLst>
      <p:ext uri="{BB962C8B-B14F-4D97-AF65-F5344CB8AC3E}">
        <p14:creationId xmlns:p14="http://schemas.microsoft.com/office/powerpoint/2010/main" val="26956219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C0149F-7B46-46B5-8ED7-3BF8A033FABE}" type="slidenum">
              <a:rPr lang="en-US" smtClean="0"/>
              <a:pPr/>
              <a:t>6</a:t>
            </a:fld>
            <a:endParaRPr lang="en-US" dirty="0"/>
          </a:p>
        </p:txBody>
      </p:sp>
    </p:spTree>
    <p:extLst>
      <p:ext uri="{BB962C8B-B14F-4D97-AF65-F5344CB8AC3E}">
        <p14:creationId xmlns:p14="http://schemas.microsoft.com/office/powerpoint/2010/main" val="17505834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9D5830E-7FD1-4E77-AAD6-448D61C8B936}" type="slidenum">
              <a:rPr lang="en-US" smtClean="0">
                <a:solidFill>
                  <a:prstClr val="black"/>
                </a:solidFill>
              </a:rPr>
              <a:pPr/>
              <a:t>17</a:t>
            </a:fld>
            <a:endParaRPr lang="en-US" dirty="0">
              <a:solidFill>
                <a:prstClr val="black"/>
              </a:solidFill>
            </a:endParaRPr>
          </a:p>
        </p:txBody>
      </p:sp>
    </p:spTree>
    <p:extLst>
      <p:ext uri="{BB962C8B-B14F-4D97-AF65-F5344CB8AC3E}">
        <p14:creationId xmlns:p14="http://schemas.microsoft.com/office/powerpoint/2010/main" val="8333626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EE750F3-67EA-4A75-8609-1B291D249A92}" type="datetimeFigureOut">
              <a:rPr lang="en-US" smtClean="0"/>
              <a:pPr/>
              <a:t>9/27/2022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669DF97-DDF9-4B6A-BBAA-003E7A63BC21}"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EE750F3-67EA-4A75-8609-1B291D249A92}" type="datetimeFigureOut">
              <a:rPr lang="en-US" smtClean="0"/>
              <a:pPr/>
              <a:t>9/27/2022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669DF97-DDF9-4B6A-BBAA-003E7A63BC21}"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EE750F3-67EA-4A75-8609-1B291D249A92}" type="datetimeFigureOut">
              <a:rPr lang="en-US" smtClean="0"/>
              <a:pPr/>
              <a:t>9/27/2022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669DF97-DDF9-4B6A-BBAA-003E7A63BC21}"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36DDEF9-5816-416D-8BC5-109A552DA4A6}" type="datetimeFigureOut">
              <a:rPr lang="en-US" smtClean="0">
                <a:solidFill>
                  <a:prstClr val="black">
                    <a:tint val="75000"/>
                  </a:prstClr>
                </a:solidFill>
              </a:rPr>
              <a:pPr/>
              <a:t>9/27/2022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C40082A-AF3A-4A91-9727-8AD7F8882E4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238121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36DDEF9-5816-416D-8BC5-109A552DA4A6}" type="datetimeFigureOut">
              <a:rPr lang="en-US" smtClean="0">
                <a:solidFill>
                  <a:prstClr val="black">
                    <a:tint val="75000"/>
                  </a:prstClr>
                </a:solidFill>
              </a:rPr>
              <a:pPr/>
              <a:t>9/27/2022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C40082A-AF3A-4A91-9727-8AD7F8882E4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021579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36DDEF9-5816-416D-8BC5-109A552DA4A6}" type="datetimeFigureOut">
              <a:rPr lang="en-US" smtClean="0">
                <a:solidFill>
                  <a:prstClr val="black">
                    <a:tint val="75000"/>
                  </a:prstClr>
                </a:solidFill>
              </a:rPr>
              <a:pPr/>
              <a:t>9/27/2022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C40082A-AF3A-4A91-9727-8AD7F8882E4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9986690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36DDEF9-5816-416D-8BC5-109A552DA4A6}" type="datetimeFigureOut">
              <a:rPr lang="en-US" smtClean="0">
                <a:solidFill>
                  <a:prstClr val="black">
                    <a:tint val="75000"/>
                  </a:prstClr>
                </a:solidFill>
              </a:rPr>
              <a:pPr/>
              <a:t>9/27/2022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C40082A-AF3A-4A91-9727-8AD7F8882E4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2509563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36DDEF9-5816-416D-8BC5-109A552DA4A6}" type="datetimeFigureOut">
              <a:rPr lang="en-US" smtClean="0">
                <a:solidFill>
                  <a:prstClr val="black">
                    <a:tint val="75000"/>
                  </a:prstClr>
                </a:solidFill>
              </a:rPr>
              <a:pPr/>
              <a:t>9/27/2022</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FC40082A-AF3A-4A91-9727-8AD7F8882E4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896389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p:txBody>
          <a:bodyPr/>
          <a:lstStyle/>
          <a:p>
            <a:fld id="{B36DDEF9-5816-416D-8BC5-109A552DA4A6}" type="datetimeFigureOut">
              <a:rPr lang="en-US" smtClean="0">
                <a:solidFill>
                  <a:prstClr val="black">
                    <a:tint val="75000"/>
                  </a:prstClr>
                </a:solidFill>
              </a:rPr>
              <a:pPr/>
              <a:t>9/27/2022</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FC40082A-AF3A-4A91-9727-8AD7F8882E4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3669882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6DDEF9-5816-416D-8BC5-109A552DA4A6}" type="datetimeFigureOut">
              <a:rPr lang="en-US" smtClean="0">
                <a:solidFill>
                  <a:prstClr val="black">
                    <a:tint val="75000"/>
                  </a:prstClr>
                </a:solidFill>
              </a:rPr>
              <a:pPr/>
              <a:t>9/27/2022</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FC40082A-AF3A-4A91-9727-8AD7F8882E4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558915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36DDEF9-5816-416D-8BC5-109A552DA4A6}" type="datetimeFigureOut">
              <a:rPr lang="en-US" smtClean="0">
                <a:solidFill>
                  <a:prstClr val="black">
                    <a:tint val="75000"/>
                  </a:prstClr>
                </a:solidFill>
              </a:rPr>
              <a:pPr/>
              <a:t>9/27/2022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C40082A-AF3A-4A91-9727-8AD7F8882E4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623433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0EE750F3-67EA-4A75-8609-1B291D249A92}" type="datetimeFigureOut">
              <a:rPr lang="en-US" smtClean="0"/>
              <a:pPr/>
              <a:t>9/27/2022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669DF97-DDF9-4B6A-BBAA-003E7A63BC21}" type="slidenum">
              <a:rPr lang="en-US" smtClean="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36DDEF9-5816-416D-8BC5-109A552DA4A6}" type="datetimeFigureOut">
              <a:rPr lang="en-US" smtClean="0">
                <a:solidFill>
                  <a:prstClr val="black">
                    <a:tint val="75000"/>
                  </a:prstClr>
                </a:solidFill>
              </a:rPr>
              <a:pPr/>
              <a:t>9/27/2022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C40082A-AF3A-4A91-9727-8AD7F8882E4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931047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36DDEF9-5816-416D-8BC5-109A552DA4A6}" type="datetimeFigureOut">
              <a:rPr lang="en-US" smtClean="0">
                <a:solidFill>
                  <a:prstClr val="black">
                    <a:tint val="75000"/>
                  </a:prstClr>
                </a:solidFill>
              </a:rPr>
              <a:pPr/>
              <a:t>9/27/2022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C40082A-AF3A-4A91-9727-8AD7F8882E4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4131080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36DDEF9-5816-416D-8BC5-109A552DA4A6}" type="datetimeFigureOut">
              <a:rPr lang="en-US" smtClean="0">
                <a:solidFill>
                  <a:prstClr val="black">
                    <a:tint val="75000"/>
                  </a:prstClr>
                </a:solidFill>
              </a:rPr>
              <a:pPr/>
              <a:t>9/27/2022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C40082A-AF3A-4A91-9727-8AD7F8882E4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6775833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63550" y="76200"/>
            <a:ext cx="7753350" cy="573405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p:cNvSpPr>
            <a:spLocks noGrp="1"/>
          </p:cNvSpPr>
          <p:nvPr>
            <p:ph type="dt" sz="half" idx="10"/>
          </p:nvPr>
        </p:nvSpPr>
        <p:spPr>
          <a:xfrm>
            <a:off x="685800" y="6248400"/>
            <a:ext cx="1905000" cy="457200"/>
          </a:xfrm>
          <a:prstGeom prst="rect">
            <a:avLst/>
          </a:prstGeom>
        </p:spPr>
        <p:txBody>
          <a:bodyPr/>
          <a:lstStyle>
            <a:lvl1pPr>
              <a:defRPr/>
            </a:lvl1pPr>
          </a:lstStyle>
          <a:p>
            <a:endParaRPr lang="en-US" dirty="0">
              <a:solidFill>
                <a:prstClr val="black">
                  <a:tint val="75000"/>
                </a:prstClr>
              </a:solidFill>
            </a:endParaRPr>
          </a:p>
        </p:txBody>
      </p:sp>
      <p:sp>
        <p:nvSpPr>
          <p:cNvPr id="4" name="Footer Placeholder 3"/>
          <p:cNvSpPr>
            <a:spLocks noGrp="1"/>
          </p:cNvSpPr>
          <p:nvPr>
            <p:ph type="ftr" sz="quarter" idx="11"/>
          </p:nvPr>
        </p:nvSpPr>
        <p:spPr>
          <a:xfrm>
            <a:off x="3124200" y="6248400"/>
            <a:ext cx="2895600" cy="457200"/>
          </a:xfrm>
          <a:prstGeom prst="rect">
            <a:avLst/>
          </a:prstGeom>
        </p:spPr>
        <p:txBody>
          <a:bodyPr/>
          <a:lstStyle>
            <a:lvl1pPr>
              <a:defRPr/>
            </a:lvl1p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a:xfrm>
            <a:off x="7086600" y="6248400"/>
            <a:ext cx="1905000" cy="457200"/>
          </a:xfrm>
          <a:prstGeom prst="rect">
            <a:avLst/>
          </a:prstGeom>
        </p:spPr>
        <p:txBody>
          <a:bodyPr/>
          <a:lstStyle>
            <a:lvl1pPr>
              <a:defRPr/>
            </a:lvl1pPr>
          </a:lstStyle>
          <a:p>
            <a:fld id="{36F52A23-17BE-4B93-B070-7EE5719AF83D}" type="slidenum">
              <a:rPr lang="en-US">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800582325"/>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52500" y="76200"/>
            <a:ext cx="7239000" cy="838200"/>
          </a:xfrm>
          <a:prstGeom prst="rect">
            <a:avLst/>
          </a:prstGeom>
        </p:spPr>
        <p:txBody>
          <a:bodyPr/>
          <a:lstStyle/>
          <a:p>
            <a:r>
              <a:rPr lang="en-US"/>
              <a:t>Click to edit Master title style</a:t>
            </a:r>
          </a:p>
        </p:txBody>
      </p:sp>
      <p:sp>
        <p:nvSpPr>
          <p:cNvPr id="3" name="Text Placeholder 2"/>
          <p:cNvSpPr>
            <a:spLocks noGrp="1"/>
          </p:cNvSpPr>
          <p:nvPr>
            <p:ph type="body" sz="half" idx="1"/>
          </p:nvPr>
        </p:nvSpPr>
        <p:spPr>
          <a:xfrm>
            <a:off x="463550" y="1257300"/>
            <a:ext cx="3800475" cy="455295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416425" y="1257300"/>
            <a:ext cx="3800475" cy="455295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a:defRPr/>
            </a:lvl1pPr>
          </a:lstStyle>
          <a:p>
            <a:endParaRPr lang="en-US" dirty="0">
              <a:solidFill>
                <a:prstClr val="black">
                  <a:tint val="75000"/>
                </a:prstClr>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a:defRPr/>
            </a:lvl1p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a:xfrm>
            <a:off x="7086600" y="6248400"/>
            <a:ext cx="1905000" cy="457200"/>
          </a:xfrm>
          <a:prstGeom prst="rect">
            <a:avLst/>
          </a:prstGeom>
        </p:spPr>
        <p:txBody>
          <a:bodyPr/>
          <a:lstStyle>
            <a:lvl1pPr>
              <a:defRPr/>
            </a:lvl1pPr>
          </a:lstStyle>
          <a:p>
            <a:fld id="{3F61AD20-B049-4856-ADB2-D187580F2429}" type="slidenum">
              <a:rPr lang="en-US">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139040213"/>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52500" y="76200"/>
            <a:ext cx="7239000" cy="838200"/>
          </a:xfrm>
          <a:prstGeom prst="rect">
            <a:avLst/>
          </a:prstGeom>
        </p:spPr>
        <p:txBody>
          <a:bodyPr/>
          <a:lstStyle/>
          <a:p>
            <a:r>
              <a:rPr lang="en-US"/>
              <a:t>Click to edit Master title style</a:t>
            </a:r>
          </a:p>
        </p:txBody>
      </p:sp>
      <p:sp>
        <p:nvSpPr>
          <p:cNvPr id="3" name="Table Placeholder 2"/>
          <p:cNvSpPr>
            <a:spLocks noGrp="1"/>
          </p:cNvSpPr>
          <p:nvPr>
            <p:ph type="tbl" idx="1"/>
          </p:nvPr>
        </p:nvSpPr>
        <p:spPr>
          <a:xfrm>
            <a:off x="463550" y="1257300"/>
            <a:ext cx="7753351" cy="4552950"/>
          </a:xfrm>
          <a:prstGeom prst="rect">
            <a:avLst/>
          </a:prstGeom>
        </p:spPr>
        <p:txBody>
          <a:bodyPr/>
          <a:lstStyle/>
          <a:p>
            <a:pPr lvl="0"/>
            <a:endParaRPr lang="en-US" noProof="0" dirty="0"/>
          </a:p>
        </p:txBody>
      </p:sp>
    </p:spTree>
    <p:extLst>
      <p:ext uri="{BB962C8B-B14F-4D97-AF65-F5344CB8AC3E}">
        <p14:creationId xmlns:p14="http://schemas.microsoft.com/office/powerpoint/2010/main" val="1540618084"/>
      </p:ext>
    </p:extLst>
  </p:cSld>
  <p:clrMapOvr>
    <a:masterClrMapping/>
  </p:clrMapOvr>
  <p:transition advClick="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EE750F3-67EA-4A75-8609-1B291D249A92}" type="datetimeFigureOut">
              <a:rPr lang="en-US" smtClean="0"/>
              <a:pPr/>
              <a:t>9/27/2022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669DF97-DDF9-4B6A-BBAA-003E7A63BC21}"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EE750F3-67EA-4A75-8609-1B291D249A92}" type="datetimeFigureOut">
              <a:rPr lang="en-US" smtClean="0"/>
              <a:pPr/>
              <a:t>9/27/2022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669DF97-DDF9-4B6A-BBAA-003E7A63BC21}"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EE750F3-67EA-4A75-8609-1B291D249A92}" type="datetimeFigureOut">
              <a:rPr lang="en-US" smtClean="0"/>
              <a:pPr/>
              <a:t>9/27/2022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669DF97-DDF9-4B6A-BBAA-003E7A63BC21}"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EE750F3-67EA-4A75-8609-1B291D249A92}" type="datetimeFigureOut">
              <a:rPr lang="en-US" smtClean="0"/>
              <a:pPr/>
              <a:t>9/27/2022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669DF97-DDF9-4B6A-BBAA-003E7A63BC21}"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E750F3-67EA-4A75-8609-1B291D249A92}" type="datetimeFigureOut">
              <a:rPr lang="en-US" smtClean="0"/>
              <a:pPr/>
              <a:t>9/27/2022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669DF97-DDF9-4B6A-BBAA-003E7A63BC21}"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EE750F3-67EA-4A75-8609-1B291D249A92}" type="datetimeFigureOut">
              <a:rPr lang="en-US" smtClean="0"/>
              <a:pPr/>
              <a:t>9/27/2022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669DF97-DDF9-4B6A-BBAA-003E7A63BC21}"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EE750F3-67EA-4A75-8609-1B291D249A92}" type="datetimeFigureOut">
              <a:rPr lang="en-US" smtClean="0"/>
              <a:pPr/>
              <a:t>9/27/2022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669DF97-DDF9-4B6A-BBAA-003E7A63BC21}"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image" Target="../media/image2.png"/><Relationship Id="rId2" Type="http://schemas.openxmlformats.org/officeDocument/2006/relationships/slideLayout" Target="../slideLayouts/slideLayout13.xml"/><Relationship Id="rId16"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E750F3-67EA-4A75-8609-1B291D249A92}" type="datetimeFigureOut">
              <a:rPr lang="en-US" smtClean="0"/>
              <a:pPr/>
              <a:t>9/27/2022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69DF97-DDF9-4B6A-BBAA-003E7A63BC21}"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pPr>
            <a:fld id="{B36DDEF9-5816-416D-8BC5-109A552DA4A6}" type="datetimeFigureOut">
              <a:rPr lang="en-US" b="1" smtClean="0">
                <a:solidFill>
                  <a:prstClr val="black">
                    <a:tint val="75000"/>
                  </a:prstClr>
                </a:solidFill>
                <a:latin typeface="Times New Roman" pitchFamily="18" charset="0"/>
              </a:rPr>
              <a:pPr fontAlgn="base">
                <a:spcBef>
                  <a:spcPct val="0"/>
                </a:spcBef>
                <a:spcAft>
                  <a:spcPct val="0"/>
                </a:spcAft>
              </a:pPr>
              <a:t>9/27/2022</a:t>
            </a:fld>
            <a:endParaRPr lang="en-US" b="1" dirty="0">
              <a:solidFill>
                <a:prstClr val="black">
                  <a:tint val="75000"/>
                </a:prstClr>
              </a:solidFill>
              <a:latin typeface="Times New Roman" pitchFamily="18" charset="0"/>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pPr>
            <a:endParaRPr lang="en-US" b="1" dirty="0">
              <a:solidFill>
                <a:prstClr val="black">
                  <a:tint val="75000"/>
                </a:prstClr>
              </a:solidFill>
              <a:latin typeface="Times New Roman" pitchFamily="18" charset="0"/>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pPr>
            <a:fld id="{FC40082A-AF3A-4A91-9727-8AD7F8882E4B}" type="slidenum">
              <a:rPr lang="en-US" b="1" smtClean="0">
                <a:solidFill>
                  <a:prstClr val="black">
                    <a:tint val="75000"/>
                  </a:prstClr>
                </a:solidFill>
                <a:latin typeface="Times New Roman" pitchFamily="18" charset="0"/>
              </a:rPr>
              <a:pPr fontAlgn="base">
                <a:spcBef>
                  <a:spcPct val="0"/>
                </a:spcBef>
                <a:spcAft>
                  <a:spcPct val="0"/>
                </a:spcAft>
              </a:pPr>
              <a:t>‹#›</a:t>
            </a:fld>
            <a:endParaRPr lang="en-US" b="1" dirty="0">
              <a:solidFill>
                <a:prstClr val="black">
                  <a:tint val="75000"/>
                </a:prstClr>
              </a:solidFill>
              <a:latin typeface="Times New Roman" pitchFamily="18" charset="0"/>
            </a:endParaRPr>
          </a:p>
        </p:txBody>
      </p:sp>
      <p:sp>
        <p:nvSpPr>
          <p:cNvPr id="7" name="Rectangle 3"/>
          <p:cNvSpPr>
            <a:spLocks noChangeArrowheads="1"/>
          </p:cNvSpPr>
          <p:nvPr/>
        </p:nvSpPr>
        <p:spPr bwMode="auto">
          <a:xfrm flipV="1">
            <a:off x="533400" y="1219197"/>
            <a:ext cx="8153400" cy="76202"/>
          </a:xfrm>
          <a:prstGeom prst="rect">
            <a:avLst/>
          </a:prstGeom>
          <a:gradFill rotWithShape="0">
            <a:gsLst>
              <a:gs pos="0">
                <a:srgbClr val="0000CC"/>
              </a:gs>
              <a:gs pos="75999">
                <a:srgbClr val="85C2FF"/>
              </a:gs>
              <a:gs pos="100000">
                <a:srgbClr val="C4D6EB"/>
              </a:gs>
              <a:gs pos="100000">
                <a:srgbClr val="FFEBFA"/>
              </a:gs>
            </a:gsLst>
            <a:lin ang="18900000"/>
          </a:gradFill>
          <a:ln w="9525">
            <a:noFill/>
            <a:miter lim="800000"/>
            <a:headEnd/>
            <a:tailEnd/>
          </a:ln>
        </p:spPr>
        <p:txBody>
          <a:bodyPr wrap="none" anchor="ctr"/>
          <a:lstStyle/>
          <a:p>
            <a:pPr algn="ctr" fontAlgn="base">
              <a:spcBef>
                <a:spcPct val="0"/>
              </a:spcBef>
              <a:spcAft>
                <a:spcPct val="0"/>
              </a:spcAft>
            </a:pPr>
            <a:endParaRPr lang="en-US" sz="2800" b="1" dirty="0">
              <a:solidFill>
                <a:prstClr val="black"/>
              </a:solidFill>
              <a:latin typeface="Times New Roman" pitchFamily="18" charset="0"/>
            </a:endParaRPr>
          </a:p>
        </p:txBody>
      </p:sp>
      <p:sp>
        <p:nvSpPr>
          <p:cNvPr id="8" name="Text Box 4"/>
          <p:cNvSpPr txBox="1">
            <a:spLocks noChangeArrowheads="1"/>
          </p:cNvSpPr>
          <p:nvPr/>
        </p:nvSpPr>
        <p:spPr bwMode="auto">
          <a:xfrm>
            <a:off x="0" y="365125"/>
            <a:ext cx="9144000" cy="701675"/>
          </a:xfrm>
          <a:prstGeom prst="rect">
            <a:avLst/>
          </a:prstGeom>
          <a:noFill/>
          <a:ln w="9525">
            <a:noFill/>
            <a:miter lim="800000"/>
            <a:headEnd/>
            <a:tailEnd/>
          </a:ln>
          <a:effectLst/>
        </p:spPr>
        <p:txBody>
          <a:bodyPr>
            <a:spAutoFit/>
          </a:bodyPr>
          <a:lstStyle/>
          <a:p>
            <a:pPr algn="ctr" eaLnBrk="0" fontAlgn="base" hangingPunct="0">
              <a:spcBef>
                <a:spcPct val="0"/>
              </a:spcBef>
              <a:spcAft>
                <a:spcPct val="0"/>
              </a:spcAft>
              <a:defRPr/>
            </a:pPr>
            <a:r>
              <a:rPr lang="en-US" sz="4000" b="1" dirty="0">
                <a:solidFill>
                  <a:prstClr val="black"/>
                </a:solidFill>
                <a:effectLst>
                  <a:outerShdw blurRad="38100" dist="38100" dir="2700000" algn="tl">
                    <a:srgbClr val="C0C0C0"/>
                  </a:outerShdw>
                </a:effectLst>
                <a:latin typeface="Arial" charset="0"/>
              </a:rPr>
              <a:t>88th Air Base Wing</a:t>
            </a:r>
          </a:p>
        </p:txBody>
      </p:sp>
      <p:sp>
        <p:nvSpPr>
          <p:cNvPr id="9" name="Rectangle 5"/>
          <p:cNvSpPr>
            <a:spLocks noChangeArrowheads="1"/>
          </p:cNvSpPr>
          <p:nvPr/>
        </p:nvSpPr>
        <p:spPr bwMode="auto">
          <a:xfrm flipV="1">
            <a:off x="533400" y="6096000"/>
            <a:ext cx="8077200" cy="76200"/>
          </a:xfrm>
          <a:prstGeom prst="rect">
            <a:avLst/>
          </a:prstGeom>
          <a:gradFill rotWithShape="1">
            <a:gsLst>
              <a:gs pos="0">
                <a:srgbClr val="0000CC"/>
              </a:gs>
              <a:gs pos="32001">
                <a:srgbClr val="0000CC"/>
              </a:gs>
              <a:gs pos="61000">
                <a:srgbClr val="85C2FF"/>
              </a:gs>
              <a:gs pos="100000">
                <a:srgbClr val="C4D6EB"/>
              </a:gs>
            </a:gsLst>
            <a:lin ang="10800000"/>
          </a:gradFill>
          <a:ln w="9525">
            <a:noFill/>
            <a:miter lim="800000"/>
            <a:headEnd/>
            <a:tailEnd/>
          </a:ln>
        </p:spPr>
        <p:txBody>
          <a:bodyPr wrap="none" anchor="ctr"/>
          <a:lstStyle/>
          <a:p>
            <a:pPr algn="ctr" fontAlgn="base">
              <a:spcBef>
                <a:spcPct val="0"/>
              </a:spcBef>
              <a:spcAft>
                <a:spcPct val="0"/>
              </a:spcAft>
            </a:pPr>
            <a:endParaRPr lang="en-US" sz="2800" b="1" dirty="0">
              <a:solidFill>
                <a:prstClr val="black"/>
              </a:solidFill>
              <a:latin typeface="Times New Roman" pitchFamily="18" charset="0"/>
            </a:endParaRPr>
          </a:p>
        </p:txBody>
      </p:sp>
      <p:pic>
        <p:nvPicPr>
          <p:cNvPr id="10" name="Picture 27" descr="88 ABW Emblem - Color 2004 copy"/>
          <p:cNvPicPr>
            <a:picLocks noChangeAspect="1" noChangeArrowheads="1"/>
          </p:cNvPicPr>
          <p:nvPr/>
        </p:nvPicPr>
        <p:blipFill>
          <a:blip r:embed="rId16" cstate="print"/>
          <a:srcRect/>
          <a:stretch>
            <a:fillRect/>
          </a:stretch>
        </p:blipFill>
        <p:spPr bwMode="auto">
          <a:xfrm>
            <a:off x="1344613" y="2133600"/>
            <a:ext cx="1244600" cy="1227138"/>
          </a:xfrm>
          <a:prstGeom prst="rect">
            <a:avLst/>
          </a:prstGeom>
          <a:noFill/>
          <a:ln w="9525">
            <a:noFill/>
            <a:miter lim="800000"/>
            <a:headEnd/>
            <a:tailEnd/>
          </a:ln>
        </p:spPr>
      </p:pic>
      <p:pic>
        <p:nvPicPr>
          <p:cNvPr id="11" name="Picture 29" descr="af logo_fancy with words straight across"/>
          <p:cNvPicPr>
            <a:picLocks noChangeAspect="1" noChangeArrowheads="1"/>
          </p:cNvPicPr>
          <p:nvPr/>
        </p:nvPicPr>
        <p:blipFill>
          <a:blip r:embed="rId17" cstate="print"/>
          <a:srcRect/>
          <a:stretch>
            <a:fillRect/>
          </a:stretch>
        </p:blipFill>
        <p:spPr bwMode="auto">
          <a:xfrm>
            <a:off x="269875" y="2967038"/>
            <a:ext cx="3367088" cy="2667000"/>
          </a:xfrm>
          <a:prstGeom prst="rect">
            <a:avLst/>
          </a:prstGeom>
          <a:noFill/>
          <a:ln w="9525">
            <a:noFill/>
            <a:miter lim="800000"/>
            <a:headEnd/>
            <a:tailEnd/>
          </a:ln>
        </p:spPr>
      </p:pic>
      <p:sp>
        <p:nvSpPr>
          <p:cNvPr id="12" name="Rectangle 10"/>
          <p:cNvSpPr>
            <a:spLocks noChangeArrowheads="1"/>
          </p:cNvSpPr>
          <p:nvPr/>
        </p:nvSpPr>
        <p:spPr bwMode="auto">
          <a:xfrm>
            <a:off x="0" y="6324600"/>
            <a:ext cx="9144000" cy="369888"/>
          </a:xfrm>
          <a:prstGeom prst="rect">
            <a:avLst/>
          </a:prstGeom>
          <a:noFill/>
          <a:ln w="9525">
            <a:noFill/>
            <a:miter lim="800000"/>
            <a:headEnd/>
            <a:tailEnd/>
          </a:ln>
        </p:spPr>
        <p:txBody>
          <a:bodyPr>
            <a:spAutoFit/>
          </a:bodyPr>
          <a:lstStyle/>
          <a:p>
            <a:pPr algn="ctr" eaLnBrk="0" fontAlgn="base" hangingPunct="0">
              <a:spcBef>
                <a:spcPct val="50000"/>
              </a:spcBef>
              <a:spcAft>
                <a:spcPct val="0"/>
              </a:spcAft>
            </a:pPr>
            <a:r>
              <a:rPr lang="en-US" b="1" i="1" dirty="0">
                <a:solidFill>
                  <a:prstClr val="black"/>
                </a:solidFill>
                <a:latin typeface="Times New Roman" pitchFamily="18" charset="0"/>
                <a:cs typeface="Times New Roman" pitchFamily="18" charset="0"/>
              </a:rPr>
              <a:t>Aim High… Fly – Fight – Win</a:t>
            </a:r>
          </a:p>
        </p:txBody>
      </p:sp>
    </p:spTree>
    <p:extLst>
      <p:ext uri="{BB962C8B-B14F-4D97-AF65-F5344CB8AC3E}">
        <p14:creationId xmlns:p14="http://schemas.microsoft.com/office/powerpoint/2010/main" val="36463152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3" Type="http://schemas.openxmlformats.org/officeDocument/2006/relationships/hyperlink" Target="http://www.wpafb.af.mil/shared/media/ggallery/webgraphic/AFG-061211-028.jpg" TargetMode="External"/><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3" Type="http://schemas.openxmlformats.org/officeDocument/2006/relationships/hyperlink" Target="http://www.wpafb.af.mil/shared/media/ggallery/webgraphic/AFG-061211-028.jpg" TargetMode="External"/><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3" Type="http://schemas.openxmlformats.org/officeDocument/2006/relationships/hyperlink" Target="http://www.wpafb.af.mil/shared/media/ggallery/webgraphic/AFG-061211-028.jpg" TargetMode="External"/><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3" Type="http://schemas.openxmlformats.org/officeDocument/2006/relationships/hyperlink" Target="http://www.wpafb.af.mil/shared/media/ggallery/webgraphic/AFG-061211-028.jpg" TargetMode="External"/><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4.xml.rels><?xml version="1.0" encoding="UTF-8" standalone="yes"?>
<Relationships xmlns="http://schemas.openxmlformats.org/package/2006/relationships"><Relationship Id="rId3" Type="http://schemas.openxmlformats.org/officeDocument/2006/relationships/hyperlink" Target="http://www.wpafb.af.mil/shared/media/ggallery/webgraphic/AFG-061211-028.jpg" TargetMode="External"/><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5.xml.rels><?xml version="1.0" encoding="UTF-8" standalone="yes"?>
<Relationships xmlns="http://schemas.openxmlformats.org/package/2006/relationships"><Relationship Id="rId8" Type="http://schemas.openxmlformats.org/officeDocument/2006/relationships/hyperlink" Target="http://www.sss.gov/" TargetMode="External"/><Relationship Id="rId3" Type="http://schemas.openxmlformats.org/officeDocument/2006/relationships/hyperlink" Target="http://www.wpafb.af.mil/shared/media/ggallery/webgraphic/AFG-061211-028.jpg" TargetMode="External"/><Relationship Id="rId7" Type="http://schemas.openxmlformats.org/officeDocument/2006/relationships/hyperlink" Target="http://www.nanpa.com/area_code_maps/ac_map_static.html" TargetMode="External"/><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hyperlink" Target="http://zip4.usps.com/zip4/welcome.jsp" TargetMode="External"/><Relationship Id="rId5" Type="http://schemas.openxmlformats.org/officeDocument/2006/relationships/hyperlink" Target="http://maps.google.com/" TargetMode="External"/><Relationship Id="rId4" Type="http://schemas.openxmlformats.org/officeDocument/2006/relationships/image" Target="../media/image4.jpeg"/></Relationships>
</file>

<file path=ppt/slides/_rels/slide16.xml.rels><?xml version="1.0" encoding="UTF-8" standalone="yes"?>
<Relationships xmlns="http://schemas.openxmlformats.org/package/2006/relationships"><Relationship Id="rId3" Type="http://schemas.openxmlformats.org/officeDocument/2006/relationships/hyperlink" Target="http://www.wpafb.af.mil/shared/media/ggallery/webgraphic/AFG-061211-028.jpg" TargetMode="External"/><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hyperlink" Target="http://www.wpafb.af.mil/shared/media/ggallery/webgraphic/AFG-061211-028.jpg"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wpafb.af.mil/shared/media/ggallery/webgraphic/AFG-061211-028.jpg" TargetMode="External"/><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hyperlink" Target="http://www.wpafb.af.mil/shared/media/ggallery/webgraphic/AFG-061211-028.jpg" TargetMode="External"/><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hyperlink" Target="http://www.wpafb.af.mil/shared/media/ggallery/webgraphic/AFG-061211-028.jpg" TargetMode="External"/><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hyperlink" Target="http://www.wpafb.af.mil/shared/media/ggallery/webgraphic/AFG-061211-028.jpg" TargetMode="External"/><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hyperlink" Target="http://www.wpafb.af.mil/shared/media/ggallery/webgraphic/AFG-061211-028.jpg"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www.wpafb.af.mil/shared/media/ggallery/webgraphic/AFG-061211-028.jpg" TargetMode="External"/><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hyperlink" Target="http://www.wpafb.af.mil/shared/media/ggallery/webgraphic/AFG-061211-028.jpg" TargetMode="External"/><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hyperlink" Target="http://www.wpafb.af.mil/shared/media/ggallery/webgraphic/AFG-061211-028.jpg" TargetMode="External"/><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1"/>
          <p:cNvSpPr>
            <a:spLocks noChangeArrowheads="1"/>
          </p:cNvSpPr>
          <p:nvPr/>
        </p:nvSpPr>
        <p:spPr bwMode="auto">
          <a:xfrm>
            <a:off x="3902077" y="1984478"/>
            <a:ext cx="5013323" cy="3662541"/>
          </a:xfrm>
          <a:prstGeom prst="rect">
            <a:avLst/>
          </a:prstGeom>
          <a:noFill/>
          <a:ln w="9525">
            <a:noFill/>
            <a:miter lim="800000"/>
            <a:headEnd/>
            <a:tailEnd/>
          </a:ln>
        </p:spPr>
        <p:txBody>
          <a:bodyPr wrap="square" anchor="ctr">
            <a:spAutoFit/>
          </a:bodyPr>
          <a:lstStyle/>
          <a:p>
            <a:pPr algn="ctr" fontAlgn="base">
              <a:spcBef>
                <a:spcPct val="0"/>
              </a:spcBef>
              <a:spcAft>
                <a:spcPct val="0"/>
              </a:spcAft>
            </a:pPr>
            <a:r>
              <a:rPr lang="en-US" sz="2800" b="1" dirty="0">
                <a:solidFill>
                  <a:prstClr val="black"/>
                </a:solidFill>
                <a:latin typeface="Arial" charset="0"/>
              </a:rPr>
              <a:t>88 FSS/FSCA</a:t>
            </a:r>
          </a:p>
          <a:p>
            <a:pPr algn="ctr" fontAlgn="base">
              <a:spcBef>
                <a:spcPct val="0"/>
              </a:spcBef>
              <a:spcAft>
                <a:spcPct val="0"/>
              </a:spcAft>
            </a:pPr>
            <a:r>
              <a:rPr lang="en-US" sz="2800" b="1" dirty="0">
                <a:solidFill>
                  <a:prstClr val="black"/>
                </a:solidFill>
                <a:latin typeface="Arial" charset="0"/>
              </a:rPr>
              <a:t>Security, Civilian Personnel</a:t>
            </a:r>
          </a:p>
          <a:p>
            <a:pPr algn="ctr" fontAlgn="base">
              <a:spcBef>
                <a:spcPct val="0"/>
              </a:spcBef>
              <a:spcAft>
                <a:spcPct val="0"/>
              </a:spcAft>
            </a:pPr>
            <a:r>
              <a:rPr lang="en-US" sz="2800" b="1" dirty="0">
                <a:solidFill>
                  <a:prstClr val="black"/>
                </a:solidFill>
                <a:latin typeface="Arial" charset="0"/>
              </a:rPr>
              <a:t>Wright-Patterson AFB OH</a:t>
            </a:r>
          </a:p>
          <a:p>
            <a:pPr algn="ctr" fontAlgn="base">
              <a:spcBef>
                <a:spcPct val="0"/>
              </a:spcBef>
              <a:spcAft>
                <a:spcPct val="0"/>
              </a:spcAft>
            </a:pPr>
            <a:endParaRPr lang="en-US" sz="2800" b="1" dirty="0">
              <a:solidFill>
                <a:prstClr val="black"/>
              </a:solidFill>
              <a:latin typeface="Arial" charset="0"/>
            </a:endParaRPr>
          </a:p>
          <a:p>
            <a:pPr algn="ctr" fontAlgn="base">
              <a:spcBef>
                <a:spcPct val="0"/>
              </a:spcBef>
              <a:spcAft>
                <a:spcPct val="0"/>
              </a:spcAft>
            </a:pPr>
            <a:r>
              <a:rPr lang="en-US" sz="2800" b="1" dirty="0">
                <a:solidFill>
                  <a:prstClr val="black"/>
                </a:solidFill>
                <a:latin typeface="Arial" charset="0"/>
              </a:rPr>
              <a:t>Security Fundamentals</a:t>
            </a:r>
            <a:endParaRPr lang="en-US" sz="3200" b="1" dirty="0">
              <a:solidFill>
                <a:prstClr val="black"/>
              </a:solidFill>
              <a:latin typeface="Arial" charset="0"/>
            </a:endParaRPr>
          </a:p>
          <a:p>
            <a:pPr algn="ctr" fontAlgn="base">
              <a:spcBef>
                <a:spcPct val="0"/>
              </a:spcBef>
              <a:spcAft>
                <a:spcPct val="0"/>
              </a:spcAft>
            </a:pPr>
            <a:r>
              <a:rPr lang="en-US" sz="3200" b="1" dirty="0">
                <a:solidFill>
                  <a:prstClr val="black"/>
                </a:solidFill>
                <a:latin typeface="Arial" charset="0"/>
              </a:rPr>
              <a:t>Mr. Ray Scriven</a:t>
            </a:r>
          </a:p>
          <a:p>
            <a:pPr algn="ctr" fontAlgn="base">
              <a:spcBef>
                <a:spcPct val="0"/>
              </a:spcBef>
              <a:spcAft>
                <a:spcPct val="0"/>
              </a:spcAft>
            </a:pPr>
            <a:r>
              <a:rPr lang="en-US" sz="3200" b="1" dirty="0">
                <a:solidFill>
                  <a:prstClr val="black"/>
                </a:solidFill>
                <a:latin typeface="Arial" charset="0"/>
              </a:rPr>
              <a:t>26 September 2022</a:t>
            </a:r>
          </a:p>
          <a:p>
            <a:pPr algn="ctr" fontAlgn="base">
              <a:spcBef>
                <a:spcPct val="0"/>
              </a:spcBef>
              <a:spcAft>
                <a:spcPct val="0"/>
              </a:spcAft>
            </a:pPr>
            <a:r>
              <a:rPr lang="en-US" sz="2400" b="1" dirty="0">
                <a:solidFill>
                  <a:prstClr val="black"/>
                </a:solidFill>
                <a:latin typeface="Arial" charset="0"/>
              </a:rPr>
              <a:t>	</a:t>
            </a:r>
          </a:p>
        </p:txBody>
      </p:sp>
    </p:spTree>
    <p:extLst>
      <p:ext uri="{BB962C8B-B14F-4D97-AF65-F5344CB8AC3E}">
        <p14:creationId xmlns:p14="http://schemas.microsoft.com/office/powerpoint/2010/main" val="28265021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8" descr="USAF_BLUE_CHROME"/>
          <p:cNvPicPr>
            <a:picLocks noChangeAspect="1" noChangeArrowheads="1"/>
          </p:cNvPicPr>
          <p:nvPr/>
        </p:nvPicPr>
        <p:blipFill>
          <a:blip r:embed="rId2" cstate="print"/>
          <a:srcRect/>
          <a:stretch>
            <a:fillRect/>
          </a:stretch>
        </p:blipFill>
        <p:spPr bwMode="auto">
          <a:xfrm>
            <a:off x="61911" y="304800"/>
            <a:ext cx="928689" cy="759836"/>
          </a:xfrm>
          <a:prstGeom prst="rect">
            <a:avLst/>
          </a:prstGeom>
          <a:noFill/>
          <a:ln w="9525">
            <a:noFill/>
            <a:miter lim="800000"/>
            <a:headEnd/>
            <a:tailEnd/>
          </a:ln>
        </p:spPr>
      </p:pic>
      <p:pic>
        <p:nvPicPr>
          <p:cNvPr id="1028" name="Picture 4" descr="88 ABW Crest">
            <a:hlinkClick r:id="rId3"/>
          </p:cNvPr>
          <p:cNvPicPr>
            <a:picLocks noChangeAspect="1" noChangeArrowheads="1"/>
          </p:cNvPicPr>
          <p:nvPr/>
        </p:nvPicPr>
        <p:blipFill>
          <a:blip r:embed="rId4" cstate="print"/>
          <a:srcRect/>
          <a:stretch>
            <a:fillRect/>
          </a:stretch>
        </p:blipFill>
        <p:spPr bwMode="auto">
          <a:xfrm>
            <a:off x="8229600" y="228600"/>
            <a:ext cx="767862" cy="831850"/>
          </a:xfrm>
          <a:prstGeom prst="rect">
            <a:avLst/>
          </a:prstGeom>
          <a:noFill/>
        </p:spPr>
      </p:pic>
      <p:sp>
        <p:nvSpPr>
          <p:cNvPr id="8" name="Title 7"/>
          <p:cNvSpPr>
            <a:spLocks noGrp="1"/>
          </p:cNvSpPr>
          <p:nvPr>
            <p:ph type="ctrTitle"/>
          </p:nvPr>
        </p:nvSpPr>
        <p:spPr>
          <a:xfrm>
            <a:off x="0" y="76200"/>
            <a:ext cx="9144000" cy="914400"/>
          </a:xfrm>
        </p:spPr>
        <p:txBody>
          <a:bodyPr>
            <a:noAutofit/>
          </a:bodyPr>
          <a:lstStyle/>
          <a:p>
            <a:r>
              <a:rPr lang="en-US" sz="2400" b="1" dirty="0"/>
              <a:t>SF 86 - Questionnaire for National Security Positions</a:t>
            </a:r>
            <a:r>
              <a:rPr lang="en-US" sz="2400" b="1" dirty="0">
                <a:latin typeface="Arial" pitchFamily="34" charset="0"/>
                <a:cs typeface="Arial" pitchFamily="34" charset="0"/>
              </a:rPr>
              <a:t> </a:t>
            </a:r>
          </a:p>
        </p:txBody>
      </p:sp>
      <p:sp>
        <p:nvSpPr>
          <p:cNvPr id="10" name="Rectangle 7"/>
          <p:cNvSpPr>
            <a:spLocks noChangeArrowheads="1"/>
          </p:cNvSpPr>
          <p:nvPr/>
        </p:nvSpPr>
        <p:spPr bwMode="auto">
          <a:xfrm>
            <a:off x="0" y="685800"/>
            <a:ext cx="9144000" cy="523220"/>
          </a:xfrm>
          <a:prstGeom prst="rect">
            <a:avLst/>
          </a:prstGeom>
          <a:noFill/>
          <a:ln w="12700">
            <a:noFill/>
            <a:miter lim="800000"/>
            <a:headEnd/>
            <a:tailEnd/>
          </a:ln>
        </p:spPr>
        <p:txBody>
          <a:bodyPr wrap="square">
            <a:spAutoFit/>
          </a:bodyPr>
          <a:lstStyle/>
          <a:p>
            <a:pPr algn="ctr"/>
            <a:r>
              <a:rPr lang="en-US" sz="2800" b="1" dirty="0">
                <a:solidFill>
                  <a:schemeClr val="tx2"/>
                </a:solidFill>
                <a:latin typeface="Arial" pitchFamily="34" charset="0"/>
                <a:cs typeface="Arial" pitchFamily="34" charset="0"/>
              </a:rPr>
              <a:t>_________________ </a:t>
            </a:r>
            <a:r>
              <a:rPr lang="en-US" sz="1000" b="1" i="1" dirty="0">
                <a:solidFill>
                  <a:schemeClr val="tx2"/>
                </a:solidFill>
                <a:latin typeface="Arial" pitchFamily="34" charset="0"/>
                <a:cs typeface="Arial" pitchFamily="34" charset="0"/>
              </a:rPr>
              <a:t>Aim High … Fly – Fight – Win!   </a:t>
            </a:r>
            <a:r>
              <a:rPr lang="en-US" sz="1000" b="1" dirty="0">
                <a:solidFill>
                  <a:schemeClr val="tx2"/>
                </a:solidFill>
                <a:latin typeface="Arial" pitchFamily="34" charset="0"/>
                <a:cs typeface="Arial" pitchFamily="34" charset="0"/>
              </a:rPr>
              <a:t> </a:t>
            </a:r>
            <a:r>
              <a:rPr lang="en-US" sz="2800" b="1" dirty="0">
                <a:solidFill>
                  <a:schemeClr val="tx2"/>
                </a:solidFill>
                <a:latin typeface="Arial" pitchFamily="34" charset="0"/>
                <a:cs typeface="Arial" pitchFamily="34" charset="0"/>
              </a:rPr>
              <a:t>_________________</a:t>
            </a:r>
            <a:endParaRPr lang="en-US" sz="2800" b="1" dirty="0">
              <a:solidFill>
                <a:schemeClr val="tx2"/>
              </a:solidFill>
            </a:endParaRPr>
          </a:p>
        </p:txBody>
      </p:sp>
      <p:sp>
        <p:nvSpPr>
          <p:cNvPr id="13" name="Title 7"/>
          <p:cNvSpPr txBox="1">
            <a:spLocks/>
          </p:cNvSpPr>
          <p:nvPr/>
        </p:nvSpPr>
        <p:spPr>
          <a:xfrm>
            <a:off x="-146538" y="944208"/>
            <a:ext cx="9144000" cy="5560060"/>
          </a:xfrm>
          <a:prstGeom prst="rect">
            <a:avLst/>
          </a:prstGeom>
        </p:spPr>
        <p:txBody>
          <a:bodyPr vert="horz" lIns="91440" tIns="45720" rIns="91440" bIns="45720" rtlCol="0" anchor="t">
            <a:noAutofit/>
          </a:bodyPr>
          <a:lstStyle/>
          <a:p>
            <a:pPr lvl="1">
              <a:spcBef>
                <a:spcPct val="0"/>
              </a:spcBef>
              <a:defRPr/>
            </a:pPr>
            <a:endParaRPr lang="en-US" sz="2800" b="1" dirty="0">
              <a:latin typeface="Arial" pitchFamily="34" charset="0"/>
              <a:ea typeface="+mj-ea"/>
              <a:cs typeface="Arial" pitchFamily="34" charset="0"/>
            </a:endParaRPr>
          </a:p>
          <a:p>
            <a:pPr lvl="1">
              <a:spcBef>
                <a:spcPct val="0"/>
              </a:spcBef>
              <a:defRPr/>
            </a:pPr>
            <a:endParaRPr lang="en-US" sz="2000" b="1" dirty="0">
              <a:solidFill>
                <a:srgbClr val="FF0000"/>
              </a:solidFill>
              <a:latin typeface="Arial" pitchFamily="34" charset="0"/>
              <a:ea typeface="+mj-ea"/>
              <a:cs typeface="Arial" pitchFamily="34" charset="0"/>
            </a:endParaRPr>
          </a:p>
        </p:txBody>
      </p:sp>
      <p:sp>
        <p:nvSpPr>
          <p:cNvPr id="2" name="TextBox 1"/>
          <p:cNvSpPr txBox="1"/>
          <p:nvPr/>
        </p:nvSpPr>
        <p:spPr>
          <a:xfrm>
            <a:off x="1066800" y="2133600"/>
            <a:ext cx="184731" cy="369332"/>
          </a:xfrm>
          <a:prstGeom prst="rect">
            <a:avLst/>
          </a:prstGeom>
          <a:noFill/>
        </p:spPr>
        <p:txBody>
          <a:bodyPr wrap="none" rtlCol="0">
            <a:spAutoFit/>
          </a:bodyPr>
          <a:lstStyle/>
          <a:p>
            <a:endParaRPr lang="en-US" dirty="0"/>
          </a:p>
        </p:txBody>
      </p:sp>
      <p:sp>
        <p:nvSpPr>
          <p:cNvPr id="3" name="TextBox 2">
            <a:extLst>
              <a:ext uri="{FF2B5EF4-FFF2-40B4-BE49-F238E27FC236}">
                <a16:creationId xmlns:a16="http://schemas.microsoft.com/office/drawing/2014/main" id="{626370CC-EB83-C662-2DBF-95E689804902}"/>
              </a:ext>
            </a:extLst>
          </p:cNvPr>
          <p:cNvSpPr txBox="1"/>
          <p:nvPr/>
        </p:nvSpPr>
        <p:spPr>
          <a:xfrm>
            <a:off x="228600" y="1752600"/>
            <a:ext cx="8686800" cy="1569660"/>
          </a:xfrm>
          <a:prstGeom prst="rect">
            <a:avLst/>
          </a:prstGeom>
          <a:noFill/>
        </p:spPr>
        <p:txBody>
          <a:bodyPr wrap="square" rtlCol="0">
            <a:spAutoFit/>
          </a:bodyPr>
          <a:lstStyle/>
          <a:p>
            <a:r>
              <a:rPr lang="en-US" sz="2400" b="1" i="0" u="none" strike="noStrike" baseline="0" dirty="0">
                <a:solidFill>
                  <a:srgbClr val="000000"/>
                </a:solidFill>
                <a:latin typeface="Arial" panose="020B0604020202020204" pitchFamily="34" charset="0"/>
              </a:rPr>
              <a:t>The scope and type of background investigation varies depending on the duties and access requirements for the position, as does the amount of time it takes to be completed. </a:t>
            </a:r>
            <a:endParaRPr lang="en-US" sz="2400" b="1" dirty="0"/>
          </a:p>
        </p:txBody>
      </p:sp>
    </p:spTree>
    <p:extLst>
      <p:ext uri="{BB962C8B-B14F-4D97-AF65-F5344CB8AC3E}">
        <p14:creationId xmlns:p14="http://schemas.microsoft.com/office/powerpoint/2010/main" val="11490145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8" descr="USAF_BLUE_CHROME"/>
          <p:cNvPicPr>
            <a:picLocks noChangeAspect="1" noChangeArrowheads="1"/>
          </p:cNvPicPr>
          <p:nvPr/>
        </p:nvPicPr>
        <p:blipFill>
          <a:blip r:embed="rId2" cstate="print"/>
          <a:srcRect/>
          <a:stretch>
            <a:fillRect/>
          </a:stretch>
        </p:blipFill>
        <p:spPr bwMode="auto">
          <a:xfrm>
            <a:off x="61911" y="304800"/>
            <a:ext cx="928689" cy="759836"/>
          </a:xfrm>
          <a:prstGeom prst="rect">
            <a:avLst/>
          </a:prstGeom>
          <a:noFill/>
          <a:ln w="9525">
            <a:noFill/>
            <a:miter lim="800000"/>
            <a:headEnd/>
            <a:tailEnd/>
          </a:ln>
        </p:spPr>
      </p:pic>
      <p:pic>
        <p:nvPicPr>
          <p:cNvPr id="1028" name="Picture 4" descr="88 ABW Crest">
            <a:hlinkClick r:id="rId3"/>
          </p:cNvPr>
          <p:cNvPicPr>
            <a:picLocks noChangeAspect="1" noChangeArrowheads="1"/>
          </p:cNvPicPr>
          <p:nvPr/>
        </p:nvPicPr>
        <p:blipFill>
          <a:blip r:embed="rId4" cstate="print"/>
          <a:srcRect/>
          <a:stretch>
            <a:fillRect/>
          </a:stretch>
        </p:blipFill>
        <p:spPr bwMode="auto">
          <a:xfrm>
            <a:off x="8229600" y="228600"/>
            <a:ext cx="767862" cy="831850"/>
          </a:xfrm>
          <a:prstGeom prst="rect">
            <a:avLst/>
          </a:prstGeom>
          <a:noFill/>
        </p:spPr>
      </p:pic>
      <p:sp>
        <p:nvSpPr>
          <p:cNvPr id="8" name="Title 7"/>
          <p:cNvSpPr>
            <a:spLocks noGrp="1"/>
          </p:cNvSpPr>
          <p:nvPr>
            <p:ph type="ctrTitle"/>
          </p:nvPr>
        </p:nvSpPr>
        <p:spPr>
          <a:xfrm>
            <a:off x="0" y="76200"/>
            <a:ext cx="9144000" cy="914400"/>
          </a:xfrm>
        </p:spPr>
        <p:txBody>
          <a:bodyPr>
            <a:noAutofit/>
          </a:bodyPr>
          <a:lstStyle/>
          <a:p>
            <a:r>
              <a:rPr lang="en-US" sz="3200" b="1" dirty="0">
                <a:latin typeface="Arial" pitchFamily="34" charset="0"/>
                <a:cs typeface="Arial" pitchFamily="34" charset="0"/>
              </a:rPr>
              <a:t>SF 86 Preparation</a:t>
            </a:r>
          </a:p>
        </p:txBody>
      </p:sp>
      <p:sp>
        <p:nvSpPr>
          <p:cNvPr id="10" name="Rectangle 7"/>
          <p:cNvSpPr>
            <a:spLocks noChangeArrowheads="1"/>
          </p:cNvSpPr>
          <p:nvPr/>
        </p:nvSpPr>
        <p:spPr bwMode="auto">
          <a:xfrm>
            <a:off x="0" y="685800"/>
            <a:ext cx="9144000" cy="523220"/>
          </a:xfrm>
          <a:prstGeom prst="rect">
            <a:avLst/>
          </a:prstGeom>
          <a:noFill/>
          <a:ln w="12700">
            <a:noFill/>
            <a:miter lim="800000"/>
            <a:headEnd/>
            <a:tailEnd/>
          </a:ln>
        </p:spPr>
        <p:txBody>
          <a:bodyPr wrap="square">
            <a:spAutoFit/>
          </a:bodyPr>
          <a:lstStyle/>
          <a:p>
            <a:pPr algn="ctr"/>
            <a:r>
              <a:rPr lang="en-US" sz="2800" b="1" dirty="0">
                <a:solidFill>
                  <a:schemeClr val="tx2"/>
                </a:solidFill>
                <a:latin typeface="Arial" pitchFamily="34" charset="0"/>
                <a:cs typeface="Arial" pitchFamily="34" charset="0"/>
              </a:rPr>
              <a:t>_________________ </a:t>
            </a:r>
            <a:r>
              <a:rPr lang="en-US" sz="1000" b="1" i="1" dirty="0">
                <a:solidFill>
                  <a:schemeClr val="tx2"/>
                </a:solidFill>
                <a:latin typeface="Arial" pitchFamily="34" charset="0"/>
                <a:cs typeface="Arial" pitchFamily="34" charset="0"/>
              </a:rPr>
              <a:t>Aim High … Fly – Fight – Win!   </a:t>
            </a:r>
            <a:r>
              <a:rPr lang="en-US" sz="1000" b="1" dirty="0">
                <a:solidFill>
                  <a:schemeClr val="tx2"/>
                </a:solidFill>
                <a:latin typeface="Arial" pitchFamily="34" charset="0"/>
                <a:cs typeface="Arial" pitchFamily="34" charset="0"/>
              </a:rPr>
              <a:t> </a:t>
            </a:r>
            <a:r>
              <a:rPr lang="en-US" sz="2800" b="1" dirty="0">
                <a:solidFill>
                  <a:schemeClr val="tx2"/>
                </a:solidFill>
                <a:latin typeface="Arial" pitchFamily="34" charset="0"/>
                <a:cs typeface="Arial" pitchFamily="34" charset="0"/>
              </a:rPr>
              <a:t>_________________</a:t>
            </a:r>
            <a:endParaRPr lang="en-US" sz="2800" b="1" dirty="0">
              <a:solidFill>
                <a:schemeClr val="tx2"/>
              </a:solidFill>
            </a:endParaRPr>
          </a:p>
        </p:txBody>
      </p:sp>
      <p:sp>
        <p:nvSpPr>
          <p:cNvPr id="13" name="Title 7"/>
          <p:cNvSpPr txBox="1">
            <a:spLocks/>
          </p:cNvSpPr>
          <p:nvPr/>
        </p:nvSpPr>
        <p:spPr>
          <a:xfrm>
            <a:off x="-146538" y="944208"/>
            <a:ext cx="9144000" cy="5560060"/>
          </a:xfrm>
          <a:prstGeom prst="rect">
            <a:avLst/>
          </a:prstGeom>
        </p:spPr>
        <p:txBody>
          <a:bodyPr vert="horz" lIns="91440" tIns="45720" rIns="91440" bIns="45720" rtlCol="0" anchor="t">
            <a:noAutofit/>
          </a:bodyPr>
          <a:lstStyle/>
          <a:p>
            <a:pPr lvl="1">
              <a:spcBef>
                <a:spcPct val="0"/>
              </a:spcBef>
              <a:defRPr/>
            </a:pPr>
            <a:endParaRPr lang="en-US" sz="2800" b="1" dirty="0">
              <a:latin typeface="Arial" pitchFamily="34" charset="0"/>
              <a:ea typeface="+mj-ea"/>
              <a:cs typeface="Arial" pitchFamily="34" charset="0"/>
            </a:endParaRPr>
          </a:p>
          <a:p>
            <a:pPr lvl="1">
              <a:spcBef>
                <a:spcPct val="0"/>
              </a:spcBef>
              <a:defRPr/>
            </a:pPr>
            <a:endParaRPr lang="en-US" sz="2000" b="1" dirty="0">
              <a:solidFill>
                <a:srgbClr val="FF0000"/>
              </a:solidFill>
              <a:latin typeface="Arial" pitchFamily="34" charset="0"/>
              <a:ea typeface="+mj-ea"/>
              <a:cs typeface="Arial" pitchFamily="34" charset="0"/>
            </a:endParaRPr>
          </a:p>
        </p:txBody>
      </p:sp>
      <p:sp>
        <p:nvSpPr>
          <p:cNvPr id="2" name="TextBox 1"/>
          <p:cNvSpPr txBox="1"/>
          <p:nvPr/>
        </p:nvSpPr>
        <p:spPr>
          <a:xfrm>
            <a:off x="1066800" y="2133600"/>
            <a:ext cx="184731" cy="369332"/>
          </a:xfrm>
          <a:prstGeom prst="rect">
            <a:avLst/>
          </a:prstGeom>
          <a:noFill/>
        </p:spPr>
        <p:txBody>
          <a:bodyPr wrap="none" rtlCol="0">
            <a:spAutoFit/>
          </a:bodyPr>
          <a:lstStyle/>
          <a:p>
            <a:endParaRPr lang="en-US" dirty="0"/>
          </a:p>
        </p:txBody>
      </p:sp>
      <p:sp>
        <p:nvSpPr>
          <p:cNvPr id="3" name="TextBox 2">
            <a:extLst>
              <a:ext uri="{FF2B5EF4-FFF2-40B4-BE49-F238E27FC236}">
                <a16:creationId xmlns:a16="http://schemas.microsoft.com/office/drawing/2014/main" id="{1FB32F37-8B6A-4CD2-B06A-8FF530D577F3}"/>
              </a:ext>
            </a:extLst>
          </p:cNvPr>
          <p:cNvSpPr txBox="1"/>
          <p:nvPr/>
        </p:nvSpPr>
        <p:spPr>
          <a:xfrm>
            <a:off x="228600" y="1160824"/>
            <a:ext cx="8768862" cy="5632311"/>
          </a:xfrm>
          <a:prstGeom prst="rect">
            <a:avLst/>
          </a:prstGeom>
          <a:noFill/>
        </p:spPr>
        <p:txBody>
          <a:bodyPr wrap="square" rtlCol="0">
            <a:spAutoFit/>
          </a:bodyPr>
          <a:lstStyle/>
          <a:p>
            <a:r>
              <a:rPr lang="en-US" b="1" dirty="0"/>
              <a:t>Questionnaire an extensive and most often, invasive process. It will  be extremely helpful to be prepared and have documents ready when needed to provide information.</a:t>
            </a:r>
          </a:p>
          <a:p>
            <a:endParaRPr lang="en-US" b="1" dirty="0"/>
          </a:p>
          <a:p>
            <a:r>
              <a:rPr lang="en-US" b="1" dirty="0"/>
              <a:t>Documents needed:</a:t>
            </a:r>
          </a:p>
          <a:p>
            <a:pPr marL="285750" indent="-285750">
              <a:buFont typeface="Arial" panose="020B0604020202020204" pitchFamily="34" charset="0"/>
              <a:buChar char="•"/>
            </a:pPr>
            <a:r>
              <a:rPr lang="en-US" b="1" dirty="0"/>
              <a:t>Proof of citizenship status for yourself and your immediate family, spouse or cohabitant, if applicable, such as: </a:t>
            </a:r>
          </a:p>
          <a:p>
            <a:pPr marL="742950" lvl="1" indent="-285750">
              <a:buFont typeface="Wingdings" panose="05000000000000000000" pitchFamily="2" charset="2"/>
              <a:buChar char="§"/>
            </a:pPr>
            <a:r>
              <a:rPr lang="en-US" b="1" dirty="0"/>
              <a:t>U.S. Passport  </a:t>
            </a:r>
          </a:p>
          <a:p>
            <a:pPr marL="742950" lvl="1" indent="-285750">
              <a:buFont typeface="Wingdings" panose="05000000000000000000" pitchFamily="2" charset="2"/>
              <a:buChar char="§"/>
            </a:pPr>
            <a:r>
              <a:rPr lang="en-US" b="1" dirty="0"/>
              <a:t>Consular Report of Birth Abroad (FS240)</a:t>
            </a:r>
          </a:p>
          <a:p>
            <a:endParaRPr lang="en-US" b="1" dirty="0"/>
          </a:p>
          <a:p>
            <a:pPr marL="285750" indent="-285750">
              <a:buFont typeface="Arial" panose="020B0604020202020204" pitchFamily="34" charset="0"/>
              <a:buChar char="•"/>
            </a:pPr>
            <a:r>
              <a:rPr lang="en-US" b="1" dirty="0"/>
              <a:t>Or proof of Legal Status within the U.S., please include expiration date of these documents.</a:t>
            </a:r>
          </a:p>
          <a:p>
            <a:pPr marL="742950" lvl="1" indent="-285750">
              <a:buFont typeface="Wingdings" panose="05000000000000000000" pitchFamily="2" charset="2"/>
              <a:buChar char="§"/>
            </a:pPr>
            <a:r>
              <a:rPr lang="en-US" b="1" dirty="0"/>
              <a:t>Permanent Resident Card (Green Card I-551)</a:t>
            </a:r>
          </a:p>
          <a:p>
            <a:pPr marL="742950" lvl="1" indent="-285750">
              <a:buFont typeface="Wingdings" panose="05000000000000000000" pitchFamily="2" charset="2"/>
              <a:buChar char="§"/>
            </a:pPr>
            <a:r>
              <a:rPr lang="en-US" b="1" dirty="0"/>
              <a:t>Employment Authorization Card (EAD Card I-766)</a:t>
            </a:r>
          </a:p>
          <a:p>
            <a:pPr marL="742950" lvl="1" indent="-285750">
              <a:buFont typeface="Wingdings" panose="05000000000000000000" pitchFamily="2" charset="2"/>
              <a:buChar char="§"/>
            </a:pPr>
            <a:r>
              <a:rPr lang="en-US" b="1" dirty="0"/>
              <a:t>U.S. Visa</a:t>
            </a:r>
          </a:p>
          <a:p>
            <a:pPr marL="742950" lvl="1" indent="-285750">
              <a:buFont typeface="Wingdings" panose="05000000000000000000" pitchFamily="2" charset="2"/>
              <a:buChar char="§"/>
            </a:pPr>
            <a:r>
              <a:rPr lang="en-US" b="1" dirty="0"/>
              <a:t>I-94</a:t>
            </a:r>
          </a:p>
          <a:p>
            <a:pPr marL="285750" indent="-285750">
              <a:buFont typeface="Arial" panose="020B0604020202020204" pitchFamily="34" charset="0"/>
              <a:buChar char="•"/>
            </a:pPr>
            <a:endParaRPr lang="en-US" b="1" dirty="0"/>
          </a:p>
          <a:p>
            <a:pPr marL="285750" indent="-285750">
              <a:buFont typeface="Arial" panose="020B0604020202020204" pitchFamily="34" charset="0"/>
              <a:buChar char="•"/>
            </a:pPr>
            <a:r>
              <a:rPr lang="en-US" b="1" dirty="0"/>
              <a:t>Employment history</a:t>
            </a:r>
          </a:p>
          <a:p>
            <a:pPr marL="742950" lvl="1" indent="-285750">
              <a:buFont typeface="Wingdings" panose="05000000000000000000" pitchFamily="2" charset="2"/>
              <a:buChar char="§"/>
            </a:pPr>
            <a:r>
              <a:rPr lang="en-US" b="1" dirty="0"/>
              <a:t>Current and previous work location addresses</a:t>
            </a:r>
          </a:p>
          <a:p>
            <a:pPr marL="742950" lvl="1" indent="-285750">
              <a:buFont typeface="Wingdings" panose="05000000000000000000" pitchFamily="2" charset="2"/>
              <a:buChar char="§"/>
            </a:pPr>
            <a:r>
              <a:rPr lang="en-US" b="1" dirty="0"/>
              <a:t>Supervisor names, addresses, and contact information</a:t>
            </a:r>
          </a:p>
          <a:p>
            <a:endParaRPr lang="en-US" dirty="0"/>
          </a:p>
        </p:txBody>
      </p:sp>
    </p:spTree>
    <p:extLst>
      <p:ext uri="{BB962C8B-B14F-4D97-AF65-F5344CB8AC3E}">
        <p14:creationId xmlns:p14="http://schemas.microsoft.com/office/powerpoint/2010/main" val="24330937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8" descr="USAF_BLUE_CHROME"/>
          <p:cNvPicPr>
            <a:picLocks noChangeAspect="1" noChangeArrowheads="1"/>
          </p:cNvPicPr>
          <p:nvPr/>
        </p:nvPicPr>
        <p:blipFill>
          <a:blip r:embed="rId2" cstate="print"/>
          <a:srcRect/>
          <a:stretch>
            <a:fillRect/>
          </a:stretch>
        </p:blipFill>
        <p:spPr bwMode="auto">
          <a:xfrm>
            <a:off x="61911" y="304800"/>
            <a:ext cx="928689" cy="759836"/>
          </a:xfrm>
          <a:prstGeom prst="rect">
            <a:avLst/>
          </a:prstGeom>
          <a:noFill/>
          <a:ln w="9525">
            <a:noFill/>
            <a:miter lim="800000"/>
            <a:headEnd/>
            <a:tailEnd/>
          </a:ln>
        </p:spPr>
      </p:pic>
      <p:pic>
        <p:nvPicPr>
          <p:cNvPr id="1028" name="Picture 4" descr="88 ABW Crest">
            <a:hlinkClick r:id="rId3"/>
          </p:cNvPr>
          <p:cNvPicPr>
            <a:picLocks noChangeAspect="1" noChangeArrowheads="1"/>
          </p:cNvPicPr>
          <p:nvPr/>
        </p:nvPicPr>
        <p:blipFill>
          <a:blip r:embed="rId4" cstate="print"/>
          <a:srcRect/>
          <a:stretch>
            <a:fillRect/>
          </a:stretch>
        </p:blipFill>
        <p:spPr bwMode="auto">
          <a:xfrm>
            <a:off x="8229600" y="228600"/>
            <a:ext cx="767862" cy="831850"/>
          </a:xfrm>
          <a:prstGeom prst="rect">
            <a:avLst/>
          </a:prstGeom>
          <a:noFill/>
        </p:spPr>
      </p:pic>
      <p:sp>
        <p:nvSpPr>
          <p:cNvPr id="8" name="Title 7"/>
          <p:cNvSpPr>
            <a:spLocks noGrp="1"/>
          </p:cNvSpPr>
          <p:nvPr>
            <p:ph type="ctrTitle"/>
          </p:nvPr>
        </p:nvSpPr>
        <p:spPr>
          <a:xfrm>
            <a:off x="0" y="76200"/>
            <a:ext cx="9144000" cy="914400"/>
          </a:xfrm>
        </p:spPr>
        <p:txBody>
          <a:bodyPr>
            <a:noAutofit/>
          </a:bodyPr>
          <a:lstStyle/>
          <a:p>
            <a:r>
              <a:rPr lang="en-US" sz="3200" b="1" dirty="0">
                <a:latin typeface="Arial" pitchFamily="34" charset="0"/>
                <a:cs typeface="Arial" pitchFamily="34" charset="0"/>
              </a:rPr>
              <a:t>SF 86 Preparation continued…</a:t>
            </a:r>
          </a:p>
        </p:txBody>
      </p:sp>
      <p:sp>
        <p:nvSpPr>
          <p:cNvPr id="10" name="Rectangle 7"/>
          <p:cNvSpPr>
            <a:spLocks noChangeArrowheads="1"/>
          </p:cNvSpPr>
          <p:nvPr/>
        </p:nvSpPr>
        <p:spPr bwMode="auto">
          <a:xfrm>
            <a:off x="0" y="685800"/>
            <a:ext cx="9144000" cy="523220"/>
          </a:xfrm>
          <a:prstGeom prst="rect">
            <a:avLst/>
          </a:prstGeom>
          <a:noFill/>
          <a:ln w="12700">
            <a:noFill/>
            <a:miter lim="800000"/>
            <a:headEnd/>
            <a:tailEnd/>
          </a:ln>
        </p:spPr>
        <p:txBody>
          <a:bodyPr wrap="square">
            <a:spAutoFit/>
          </a:bodyPr>
          <a:lstStyle/>
          <a:p>
            <a:pPr algn="ctr"/>
            <a:r>
              <a:rPr lang="en-US" sz="2800" b="1" dirty="0">
                <a:solidFill>
                  <a:schemeClr val="tx2"/>
                </a:solidFill>
                <a:latin typeface="Arial" pitchFamily="34" charset="0"/>
                <a:cs typeface="Arial" pitchFamily="34" charset="0"/>
              </a:rPr>
              <a:t>_________________ </a:t>
            </a:r>
            <a:r>
              <a:rPr lang="en-US" sz="1000" b="1" i="1" dirty="0">
                <a:solidFill>
                  <a:schemeClr val="tx2"/>
                </a:solidFill>
                <a:latin typeface="Arial" pitchFamily="34" charset="0"/>
                <a:cs typeface="Arial" pitchFamily="34" charset="0"/>
              </a:rPr>
              <a:t>Aim High … Fly – Fight – Win!   </a:t>
            </a:r>
            <a:r>
              <a:rPr lang="en-US" sz="1000" b="1" dirty="0">
                <a:solidFill>
                  <a:schemeClr val="tx2"/>
                </a:solidFill>
                <a:latin typeface="Arial" pitchFamily="34" charset="0"/>
                <a:cs typeface="Arial" pitchFamily="34" charset="0"/>
              </a:rPr>
              <a:t> </a:t>
            </a:r>
            <a:r>
              <a:rPr lang="en-US" sz="2800" b="1" dirty="0">
                <a:solidFill>
                  <a:schemeClr val="tx2"/>
                </a:solidFill>
                <a:latin typeface="Arial" pitchFamily="34" charset="0"/>
                <a:cs typeface="Arial" pitchFamily="34" charset="0"/>
              </a:rPr>
              <a:t>_________________</a:t>
            </a:r>
            <a:endParaRPr lang="en-US" sz="2800" b="1" dirty="0">
              <a:solidFill>
                <a:schemeClr val="tx2"/>
              </a:solidFill>
            </a:endParaRPr>
          </a:p>
        </p:txBody>
      </p:sp>
      <p:sp>
        <p:nvSpPr>
          <p:cNvPr id="13" name="Title 7"/>
          <p:cNvSpPr txBox="1">
            <a:spLocks/>
          </p:cNvSpPr>
          <p:nvPr/>
        </p:nvSpPr>
        <p:spPr>
          <a:xfrm>
            <a:off x="-146538" y="944208"/>
            <a:ext cx="9144000" cy="5560060"/>
          </a:xfrm>
          <a:prstGeom prst="rect">
            <a:avLst/>
          </a:prstGeom>
        </p:spPr>
        <p:txBody>
          <a:bodyPr vert="horz" lIns="91440" tIns="45720" rIns="91440" bIns="45720" rtlCol="0" anchor="t">
            <a:noAutofit/>
          </a:bodyPr>
          <a:lstStyle/>
          <a:p>
            <a:pPr lvl="1">
              <a:spcBef>
                <a:spcPct val="0"/>
              </a:spcBef>
              <a:defRPr/>
            </a:pPr>
            <a:endParaRPr lang="en-US" sz="2800" b="1" dirty="0">
              <a:latin typeface="Arial" pitchFamily="34" charset="0"/>
              <a:ea typeface="+mj-ea"/>
              <a:cs typeface="Arial" pitchFamily="34" charset="0"/>
            </a:endParaRPr>
          </a:p>
          <a:p>
            <a:pPr lvl="1">
              <a:spcBef>
                <a:spcPct val="0"/>
              </a:spcBef>
              <a:defRPr/>
            </a:pPr>
            <a:endParaRPr lang="en-US" sz="2000" b="1" dirty="0">
              <a:solidFill>
                <a:srgbClr val="FF0000"/>
              </a:solidFill>
              <a:latin typeface="Arial" pitchFamily="34" charset="0"/>
              <a:ea typeface="+mj-ea"/>
              <a:cs typeface="Arial" pitchFamily="34" charset="0"/>
            </a:endParaRPr>
          </a:p>
        </p:txBody>
      </p:sp>
      <p:sp>
        <p:nvSpPr>
          <p:cNvPr id="2" name="TextBox 1"/>
          <p:cNvSpPr txBox="1"/>
          <p:nvPr/>
        </p:nvSpPr>
        <p:spPr>
          <a:xfrm>
            <a:off x="1066800" y="2133600"/>
            <a:ext cx="184731" cy="369332"/>
          </a:xfrm>
          <a:prstGeom prst="rect">
            <a:avLst/>
          </a:prstGeom>
          <a:noFill/>
        </p:spPr>
        <p:txBody>
          <a:bodyPr wrap="none" rtlCol="0">
            <a:spAutoFit/>
          </a:bodyPr>
          <a:lstStyle/>
          <a:p>
            <a:endParaRPr lang="en-US" dirty="0"/>
          </a:p>
        </p:txBody>
      </p:sp>
      <p:sp>
        <p:nvSpPr>
          <p:cNvPr id="3" name="TextBox 2">
            <a:extLst>
              <a:ext uri="{FF2B5EF4-FFF2-40B4-BE49-F238E27FC236}">
                <a16:creationId xmlns:a16="http://schemas.microsoft.com/office/drawing/2014/main" id="{38FF9346-4108-0536-CAA6-6E4C89CC16B7}"/>
              </a:ext>
            </a:extLst>
          </p:cNvPr>
          <p:cNvSpPr txBox="1"/>
          <p:nvPr/>
        </p:nvSpPr>
        <p:spPr>
          <a:xfrm>
            <a:off x="219807" y="1197888"/>
            <a:ext cx="8850924" cy="5632311"/>
          </a:xfrm>
          <a:prstGeom prst="rect">
            <a:avLst/>
          </a:prstGeom>
          <a:noFill/>
        </p:spPr>
        <p:txBody>
          <a:bodyPr wrap="square" rtlCol="0">
            <a:spAutoFit/>
          </a:bodyPr>
          <a:lstStyle/>
          <a:p>
            <a:pPr marL="285750" indent="-285750">
              <a:buFont typeface="Arial" panose="020B0604020202020204" pitchFamily="34" charset="0"/>
              <a:buChar char="•"/>
            </a:pPr>
            <a:r>
              <a:rPr lang="en-US" sz="1800" b="1" i="0" u="none" strike="noStrike" baseline="0" dirty="0">
                <a:solidFill>
                  <a:srgbClr val="000000"/>
                </a:solidFill>
                <a:latin typeface="Arial" panose="020B0604020202020204" pitchFamily="34" charset="0"/>
              </a:rPr>
              <a:t>Personal residence(s)</a:t>
            </a:r>
            <a:endParaRPr lang="en-US" b="1" dirty="0">
              <a:solidFill>
                <a:srgbClr val="000000"/>
              </a:solidFill>
              <a:latin typeface="Courier New" panose="02070309020205020404" pitchFamily="49" charset="0"/>
            </a:endParaRPr>
          </a:p>
          <a:p>
            <a:pPr marL="742950" lvl="1" indent="-285750">
              <a:buFont typeface="Wingdings" panose="05000000000000000000" pitchFamily="2" charset="2"/>
              <a:buChar char="§"/>
            </a:pPr>
            <a:r>
              <a:rPr lang="en-US" b="1" i="0" u="none" strike="noStrike" baseline="0" dirty="0">
                <a:solidFill>
                  <a:srgbClr val="000000"/>
                </a:solidFill>
                <a:latin typeface="Arial" panose="020B0604020202020204" pitchFamily="34" charset="0"/>
              </a:rPr>
              <a:t>Name, address, and phone number of a person who knew you at each address.</a:t>
            </a:r>
          </a:p>
          <a:p>
            <a:pPr marL="742950" lvl="1" indent="-285750">
              <a:buFont typeface="Wingdings" panose="05000000000000000000" pitchFamily="2" charset="2"/>
              <a:buChar char="§"/>
            </a:pPr>
            <a:r>
              <a:rPr lang="en-US" b="1" i="1" u="sng" strike="noStrike" baseline="0" dirty="0">
                <a:solidFill>
                  <a:srgbClr val="000000"/>
                </a:solidFill>
                <a:latin typeface="Arial" panose="020B0604020202020204" pitchFamily="34" charset="0"/>
              </a:rPr>
              <a:t>Note: </a:t>
            </a:r>
            <a:r>
              <a:rPr lang="en-US" b="1" i="0" u="none" strike="noStrike" baseline="0" dirty="0">
                <a:solidFill>
                  <a:srgbClr val="000000"/>
                </a:solidFill>
                <a:latin typeface="Arial" panose="020B0604020202020204" pitchFamily="34" charset="0"/>
              </a:rPr>
              <a:t>All contact information must include a physical address. </a:t>
            </a:r>
            <a:r>
              <a:rPr lang="en-US" b="1" i="0" u="sng" strike="noStrike" baseline="0" dirty="0">
                <a:solidFill>
                  <a:srgbClr val="000000"/>
                </a:solidFill>
                <a:latin typeface="Arial" panose="020B0604020202020204" pitchFamily="34" charset="0"/>
              </a:rPr>
              <a:t>PO Boxes are unacceptable. </a:t>
            </a:r>
            <a:r>
              <a:rPr lang="en-US" b="1" i="0" u="none" strike="noStrike" baseline="0" dirty="0">
                <a:solidFill>
                  <a:srgbClr val="000000"/>
                </a:solidFill>
                <a:latin typeface="Arial" panose="020B0604020202020204" pitchFamily="34" charset="0"/>
              </a:rPr>
              <a:t>APO/FPO is allowed. For assistance in locating address information refer to: </a:t>
            </a:r>
            <a:r>
              <a:rPr lang="en-US" b="1" i="0" u="none" strike="noStrike" baseline="0" dirty="0">
                <a:solidFill>
                  <a:srgbClr val="313199"/>
                </a:solidFill>
                <a:latin typeface="Arial" panose="020B0604020202020204" pitchFamily="34" charset="0"/>
              </a:rPr>
              <a:t>http://maps.google.com</a:t>
            </a:r>
          </a:p>
          <a:p>
            <a:endParaRPr lang="en-US" sz="1800" b="1" i="0" u="none" strike="noStrike" baseline="0" dirty="0">
              <a:solidFill>
                <a:srgbClr val="313199"/>
              </a:solidFill>
              <a:latin typeface="Arial" panose="020B0604020202020204" pitchFamily="34" charset="0"/>
            </a:endParaRPr>
          </a:p>
          <a:p>
            <a:pPr marL="285750" indent="-285750">
              <a:buFont typeface="Arial" panose="020B0604020202020204" pitchFamily="34" charset="0"/>
              <a:buChar char="•"/>
            </a:pPr>
            <a:r>
              <a:rPr lang="en-US" sz="1800" b="1" i="0" u="none" strike="noStrike" baseline="0" dirty="0">
                <a:solidFill>
                  <a:srgbClr val="000000"/>
                </a:solidFill>
                <a:latin typeface="Arial" panose="020B0604020202020204" pitchFamily="34" charset="0"/>
              </a:rPr>
              <a:t>Three personal references</a:t>
            </a:r>
          </a:p>
          <a:p>
            <a:endParaRPr lang="en-US" sz="1800" b="1" i="0" u="none" strike="noStrike" baseline="0" dirty="0">
              <a:solidFill>
                <a:srgbClr val="000000"/>
              </a:solidFill>
              <a:latin typeface="Arial" panose="020B0604020202020204" pitchFamily="34" charset="0"/>
            </a:endParaRPr>
          </a:p>
          <a:p>
            <a:pPr marL="285750" indent="-285750">
              <a:buFont typeface="Arial" panose="020B0604020202020204" pitchFamily="34" charset="0"/>
              <a:buChar char="•"/>
            </a:pPr>
            <a:r>
              <a:rPr lang="en-US" sz="1800" b="1" i="0" u="none" strike="noStrike" baseline="0" dirty="0">
                <a:solidFill>
                  <a:srgbClr val="000000"/>
                </a:solidFill>
                <a:latin typeface="Arial" panose="020B0604020202020204" pitchFamily="34" charset="0"/>
              </a:rPr>
              <a:t>Educational Institutions</a:t>
            </a:r>
            <a:endParaRPr lang="en-US" sz="1800" b="1" i="0" u="none" strike="noStrike" baseline="0" dirty="0">
              <a:solidFill>
                <a:srgbClr val="000000"/>
              </a:solidFill>
              <a:latin typeface="Courier New" panose="02070309020205020404" pitchFamily="49" charset="0"/>
            </a:endParaRPr>
          </a:p>
          <a:p>
            <a:pPr marL="742950" lvl="1" indent="-285750">
              <a:buFont typeface="Wingdings" panose="05000000000000000000" pitchFamily="2" charset="2"/>
              <a:buChar char="§"/>
            </a:pPr>
            <a:r>
              <a:rPr lang="en-US" b="1" i="0" u="none" strike="noStrike" baseline="0" dirty="0">
                <a:solidFill>
                  <a:srgbClr val="000000"/>
                </a:solidFill>
                <a:latin typeface="Arial" panose="020B0604020202020204" pitchFamily="34" charset="0"/>
              </a:rPr>
              <a:t>Dates of Attendance</a:t>
            </a:r>
          </a:p>
          <a:p>
            <a:pPr marL="742950" lvl="1" indent="-285750">
              <a:buFont typeface="Wingdings" panose="05000000000000000000" pitchFamily="2" charset="2"/>
              <a:buChar char="§"/>
            </a:pPr>
            <a:r>
              <a:rPr lang="en-US" b="1" i="0" u="none" strike="noStrike" baseline="0" dirty="0">
                <a:solidFill>
                  <a:srgbClr val="000000"/>
                </a:solidFill>
                <a:latin typeface="Arial" panose="020B0604020202020204" pitchFamily="34" charset="0"/>
              </a:rPr>
              <a:t>Address</a:t>
            </a:r>
          </a:p>
          <a:p>
            <a:pPr marL="742950" lvl="1" indent="-285750">
              <a:buFont typeface="Wingdings" panose="05000000000000000000" pitchFamily="2" charset="2"/>
              <a:buChar char="§"/>
            </a:pPr>
            <a:r>
              <a:rPr lang="en-US" b="1" i="0" u="none" strike="noStrike" baseline="0" dirty="0">
                <a:solidFill>
                  <a:srgbClr val="000000"/>
                </a:solidFill>
                <a:latin typeface="Arial" panose="020B0604020202020204" pitchFamily="34" charset="0"/>
              </a:rPr>
              <a:t>If attendance was within the last 3 years, you will need a name address and contact information for a person who knew you at the school</a:t>
            </a:r>
          </a:p>
          <a:p>
            <a:pPr marL="742950" lvl="1" indent="-285750">
              <a:buFont typeface="Wingdings" panose="05000000000000000000" pitchFamily="2" charset="2"/>
              <a:buChar char="§"/>
            </a:pPr>
            <a:endParaRPr lang="en-US" sz="1800" b="1" i="0" u="none" strike="noStrike" baseline="0" dirty="0">
              <a:solidFill>
                <a:srgbClr val="000000"/>
              </a:solidFill>
              <a:latin typeface="Arial" panose="020B0604020202020204" pitchFamily="34" charset="0"/>
            </a:endParaRPr>
          </a:p>
          <a:p>
            <a:pPr marL="285750" indent="-285750">
              <a:buFont typeface="Arial" panose="020B0604020202020204" pitchFamily="34" charset="0"/>
              <a:buChar char="•"/>
            </a:pPr>
            <a:r>
              <a:rPr lang="en-US" sz="1800" b="1" i="0" u="none" strike="noStrike" baseline="0" dirty="0">
                <a:solidFill>
                  <a:srgbClr val="000000"/>
                </a:solidFill>
                <a:latin typeface="Arial" panose="020B0604020202020204" pitchFamily="34" charset="0"/>
              </a:rPr>
              <a:t>Relatives’ citizenship information (see above for list of applicable documents), aliases, employers, and foreign activities</a:t>
            </a:r>
          </a:p>
          <a:p>
            <a:endParaRPr lang="en-US" sz="1800" b="1" i="0" u="none" strike="noStrike" baseline="0" dirty="0">
              <a:solidFill>
                <a:srgbClr val="000000"/>
              </a:solidFill>
              <a:latin typeface="Arial" panose="020B0604020202020204" pitchFamily="34" charset="0"/>
            </a:endParaRPr>
          </a:p>
          <a:p>
            <a:pPr marL="285750" indent="-285750">
              <a:buFont typeface="Arial" panose="020B0604020202020204" pitchFamily="34" charset="0"/>
              <a:buChar char="•"/>
            </a:pPr>
            <a:r>
              <a:rPr lang="en-US" sz="1800" b="1" i="0" u="none" strike="noStrike" baseline="0" dirty="0">
                <a:solidFill>
                  <a:srgbClr val="000000"/>
                </a:solidFill>
                <a:latin typeface="Arial" panose="020B0604020202020204" pitchFamily="34" charset="0"/>
              </a:rPr>
              <a:t>Selective Service ID number, if applicable. If you need your Service Number call 1-847-688-6888 or visit </a:t>
            </a:r>
            <a:r>
              <a:rPr lang="en-US" sz="1800" b="1" i="0" u="none" strike="noStrike" baseline="0" dirty="0">
                <a:solidFill>
                  <a:srgbClr val="313199"/>
                </a:solidFill>
                <a:latin typeface="Arial" panose="020B0604020202020204" pitchFamily="34" charset="0"/>
              </a:rPr>
              <a:t>http://www.sss.gov </a:t>
            </a:r>
            <a:r>
              <a:rPr lang="en-US" sz="1800" b="1" i="0" u="none" strike="noStrike" baseline="0" dirty="0">
                <a:solidFill>
                  <a:srgbClr val="000000"/>
                </a:solidFill>
                <a:latin typeface="Arial" panose="020B0604020202020204" pitchFamily="34" charset="0"/>
              </a:rPr>
              <a:t>to obtain it</a:t>
            </a:r>
          </a:p>
        </p:txBody>
      </p:sp>
    </p:spTree>
    <p:extLst>
      <p:ext uri="{BB962C8B-B14F-4D97-AF65-F5344CB8AC3E}">
        <p14:creationId xmlns:p14="http://schemas.microsoft.com/office/powerpoint/2010/main" val="33333792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8" descr="USAF_BLUE_CHROME"/>
          <p:cNvPicPr>
            <a:picLocks noChangeAspect="1" noChangeArrowheads="1"/>
          </p:cNvPicPr>
          <p:nvPr/>
        </p:nvPicPr>
        <p:blipFill>
          <a:blip r:embed="rId2" cstate="print"/>
          <a:srcRect/>
          <a:stretch>
            <a:fillRect/>
          </a:stretch>
        </p:blipFill>
        <p:spPr bwMode="auto">
          <a:xfrm>
            <a:off x="61911" y="304800"/>
            <a:ext cx="928689" cy="759836"/>
          </a:xfrm>
          <a:prstGeom prst="rect">
            <a:avLst/>
          </a:prstGeom>
          <a:noFill/>
          <a:ln w="9525">
            <a:noFill/>
            <a:miter lim="800000"/>
            <a:headEnd/>
            <a:tailEnd/>
          </a:ln>
        </p:spPr>
      </p:pic>
      <p:pic>
        <p:nvPicPr>
          <p:cNvPr id="1028" name="Picture 4" descr="88 ABW Crest">
            <a:hlinkClick r:id="rId3"/>
          </p:cNvPr>
          <p:cNvPicPr>
            <a:picLocks noChangeAspect="1" noChangeArrowheads="1"/>
          </p:cNvPicPr>
          <p:nvPr/>
        </p:nvPicPr>
        <p:blipFill>
          <a:blip r:embed="rId4" cstate="print"/>
          <a:srcRect/>
          <a:stretch>
            <a:fillRect/>
          </a:stretch>
        </p:blipFill>
        <p:spPr bwMode="auto">
          <a:xfrm>
            <a:off x="8229600" y="228600"/>
            <a:ext cx="767862" cy="831850"/>
          </a:xfrm>
          <a:prstGeom prst="rect">
            <a:avLst/>
          </a:prstGeom>
          <a:noFill/>
        </p:spPr>
      </p:pic>
      <p:sp>
        <p:nvSpPr>
          <p:cNvPr id="8" name="Title 7"/>
          <p:cNvSpPr>
            <a:spLocks noGrp="1"/>
          </p:cNvSpPr>
          <p:nvPr>
            <p:ph type="ctrTitle"/>
          </p:nvPr>
        </p:nvSpPr>
        <p:spPr>
          <a:xfrm>
            <a:off x="0" y="76200"/>
            <a:ext cx="9144000" cy="914400"/>
          </a:xfrm>
        </p:spPr>
        <p:txBody>
          <a:bodyPr>
            <a:noAutofit/>
          </a:bodyPr>
          <a:lstStyle/>
          <a:p>
            <a:r>
              <a:rPr lang="en-US" sz="3200" b="1" dirty="0">
                <a:latin typeface="Arial" pitchFamily="34" charset="0"/>
                <a:cs typeface="Arial" pitchFamily="34" charset="0"/>
              </a:rPr>
              <a:t>SF 86 Rejections</a:t>
            </a:r>
          </a:p>
        </p:txBody>
      </p:sp>
      <p:sp>
        <p:nvSpPr>
          <p:cNvPr id="10" name="Rectangle 7"/>
          <p:cNvSpPr>
            <a:spLocks noChangeArrowheads="1"/>
          </p:cNvSpPr>
          <p:nvPr/>
        </p:nvSpPr>
        <p:spPr bwMode="auto">
          <a:xfrm>
            <a:off x="0" y="685800"/>
            <a:ext cx="9144000" cy="523220"/>
          </a:xfrm>
          <a:prstGeom prst="rect">
            <a:avLst/>
          </a:prstGeom>
          <a:noFill/>
          <a:ln w="12700">
            <a:noFill/>
            <a:miter lim="800000"/>
            <a:headEnd/>
            <a:tailEnd/>
          </a:ln>
        </p:spPr>
        <p:txBody>
          <a:bodyPr wrap="square">
            <a:spAutoFit/>
          </a:bodyPr>
          <a:lstStyle/>
          <a:p>
            <a:pPr algn="ctr"/>
            <a:r>
              <a:rPr lang="en-US" sz="2800" b="1" dirty="0">
                <a:solidFill>
                  <a:schemeClr val="tx2"/>
                </a:solidFill>
                <a:latin typeface="Arial" pitchFamily="34" charset="0"/>
                <a:cs typeface="Arial" pitchFamily="34" charset="0"/>
              </a:rPr>
              <a:t>_________________ </a:t>
            </a:r>
            <a:r>
              <a:rPr lang="en-US" sz="1000" b="1" i="1" dirty="0">
                <a:solidFill>
                  <a:schemeClr val="tx2"/>
                </a:solidFill>
                <a:latin typeface="Arial" pitchFamily="34" charset="0"/>
                <a:cs typeface="Arial" pitchFamily="34" charset="0"/>
              </a:rPr>
              <a:t>Aim High … Fly – Fight – Win!   </a:t>
            </a:r>
            <a:r>
              <a:rPr lang="en-US" sz="1000" b="1" dirty="0">
                <a:solidFill>
                  <a:schemeClr val="tx2"/>
                </a:solidFill>
                <a:latin typeface="Arial" pitchFamily="34" charset="0"/>
                <a:cs typeface="Arial" pitchFamily="34" charset="0"/>
              </a:rPr>
              <a:t> </a:t>
            </a:r>
            <a:r>
              <a:rPr lang="en-US" sz="2800" b="1" dirty="0">
                <a:solidFill>
                  <a:schemeClr val="tx2"/>
                </a:solidFill>
                <a:latin typeface="Arial" pitchFamily="34" charset="0"/>
                <a:cs typeface="Arial" pitchFamily="34" charset="0"/>
              </a:rPr>
              <a:t>_________________</a:t>
            </a:r>
            <a:endParaRPr lang="en-US" sz="2800" b="1" dirty="0">
              <a:solidFill>
                <a:schemeClr val="tx2"/>
              </a:solidFill>
            </a:endParaRPr>
          </a:p>
        </p:txBody>
      </p:sp>
      <p:sp>
        <p:nvSpPr>
          <p:cNvPr id="13" name="Title 7"/>
          <p:cNvSpPr txBox="1">
            <a:spLocks/>
          </p:cNvSpPr>
          <p:nvPr/>
        </p:nvSpPr>
        <p:spPr>
          <a:xfrm>
            <a:off x="-146538" y="944208"/>
            <a:ext cx="9144000" cy="5560060"/>
          </a:xfrm>
          <a:prstGeom prst="rect">
            <a:avLst/>
          </a:prstGeom>
        </p:spPr>
        <p:txBody>
          <a:bodyPr vert="horz" lIns="91440" tIns="45720" rIns="91440" bIns="45720" rtlCol="0" anchor="t">
            <a:noAutofit/>
          </a:bodyPr>
          <a:lstStyle/>
          <a:p>
            <a:pPr lvl="1">
              <a:spcBef>
                <a:spcPct val="0"/>
              </a:spcBef>
              <a:defRPr/>
            </a:pPr>
            <a:endParaRPr lang="en-US" sz="2800" b="1" dirty="0">
              <a:latin typeface="Arial" pitchFamily="34" charset="0"/>
              <a:ea typeface="+mj-ea"/>
              <a:cs typeface="Arial" pitchFamily="34" charset="0"/>
            </a:endParaRPr>
          </a:p>
          <a:p>
            <a:pPr lvl="1">
              <a:spcBef>
                <a:spcPct val="0"/>
              </a:spcBef>
              <a:defRPr/>
            </a:pPr>
            <a:endParaRPr lang="en-US" sz="2000" b="1" dirty="0">
              <a:solidFill>
                <a:srgbClr val="FF0000"/>
              </a:solidFill>
              <a:latin typeface="Arial" pitchFamily="34" charset="0"/>
              <a:ea typeface="+mj-ea"/>
              <a:cs typeface="Arial" pitchFamily="34" charset="0"/>
            </a:endParaRPr>
          </a:p>
        </p:txBody>
      </p:sp>
      <p:sp>
        <p:nvSpPr>
          <p:cNvPr id="2" name="TextBox 1"/>
          <p:cNvSpPr txBox="1"/>
          <p:nvPr/>
        </p:nvSpPr>
        <p:spPr>
          <a:xfrm>
            <a:off x="1066800" y="2133600"/>
            <a:ext cx="184731" cy="369332"/>
          </a:xfrm>
          <a:prstGeom prst="rect">
            <a:avLst/>
          </a:prstGeom>
          <a:noFill/>
        </p:spPr>
        <p:txBody>
          <a:bodyPr wrap="none" rtlCol="0">
            <a:spAutoFit/>
          </a:bodyPr>
          <a:lstStyle/>
          <a:p>
            <a:endParaRPr lang="en-US" dirty="0"/>
          </a:p>
        </p:txBody>
      </p:sp>
      <p:sp>
        <p:nvSpPr>
          <p:cNvPr id="5" name="TextBox 4">
            <a:extLst>
              <a:ext uri="{FF2B5EF4-FFF2-40B4-BE49-F238E27FC236}">
                <a16:creationId xmlns:a16="http://schemas.microsoft.com/office/drawing/2014/main" id="{64B510C8-0184-01DF-E1CE-08F7EEFCDBF6}"/>
              </a:ext>
            </a:extLst>
          </p:cNvPr>
          <p:cNvSpPr txBox="1"/>
          <p:nvPr/>
        </p:nvSpPr>
        <p:spPr>
          <a:xfrm>
            <a:off x="381000" y="1371600"/>
            <a:ext cx="8077200" cy="4801314"/>
          </a:xfrm>
          <a:prstGeom prst="rect">
            <a:avLst/>
          </a:prstGeom>
          <a:noFill/>
        </p:spPr>
        <p:txBody>
          <a:bodyPr wrap="square" rtlCol="0">
            <a:spAutoFit/>
          </a:bodyPr>
          <a:lstStyle/>
          <a:p>
            <a:r>
              <a:rPr lang="en-US" b="1" dirty="0"/>
              <a:t>Applications may be rejected bac to applicant if information is incomplete or if there are errors.</a:t>
            </a:r>
          </a:p>
          <a:p>
            <a:r>
              <a:rPr lang="en-US" b="1" dirty="0"/>
              <a:t>Notable errors include</a:t>
            </a:r>
          </a:p>
          <a:p>
            <a:endParaRPr lang="en-US" b="1" dirty="0"/>
          </a:p>
          <a:p>
            <a:pPr marL="285750" indent="-285750">
              <a:buFont typeface="Arial" panose="020B0604020202020204" pitchFamily="34" charset="0"/>
              <a:buChar char="•"/>
            </a:pPr>
            <a:r>
              <a:rPr lang="en-US" b="1" dirty="0">
                <a:latin typeface="Arial" panose="020B0604020202020204" pitchFamily="34" charset="0"/>
                <a:cs typeface="Arial" panose="020B0604020202020204" pitchFamily="34" charset="0"/>
              </a:rPr>
              <a:t>Incomplete information for employment history</a:t>
            </a:r>
          </a:p>
          <a:p>
            <a:pPr marL="285750" indent="-285750">
              <a:buFont typeface="Arial" panose="020B0604020202020204" pitchFamily="34" charset="0"/>
              <a:buChar char="•"/>
            </a:pPr>
            <a:r>
              <a:rPr lang="en-US" b="1" dirty="0">
                <a:latin typeface="Arial" panose="020B0604020202020204" pitchFamily="34" charset="0"/>
                <a:cs typeface="Arial" panose="020B0604020202020204" pitchFamily="34" charset="0"/>
              </a:rPr>
              <a:t>Gaps in dates for residence, employment, and education</a:t>
            </a:r>
          </a:p>
          <a:p>
            <a:pPr marL="285750" indent="-285750">
              <a:buFont typeface="Arial" panose="020B0604020202020204" pitchFamily="34" charset="0"/>
              <a:buChar char="•"/>
            </a:pPr>
            <a:r>
              <a:rPr lang="en-US" b="1" dirty="0">
                <a:latin typeface="Arial" panose="020B0604020202020204" pitchFamily="34" charset="0"/>
                <a:cs typeface="Arial" panose="020B0604020202020204" pitchFamily="34" charset="0"/>
              </a:rPr>
              <a:t>“People Who Know You Well” who are listed </a:t>
            </a:r>
            <a:r>
              <a:rPr lang="en-US" b="1" dirty="0">
                <a:solidFill>
                  <a:srgbClr val="FF0000"/>
                </a:solidFill>
                <a:latin typeface="Arial" panose="020B0604020202020204" pitchFamily="34" charset="0"/>
                <a:cs typeface="Arial" panose="020B0604020202020204" pitchFamily="34" charset="0"/>
              </a:rPr>
              <a:t>ANYWHERE</a:t>
            </a:r>
            <a:r>
              <a:rPr lang="en-US" b="1" dirty="0">
                <a:latin typeface="Arial" panose="020B0604020202020204" pitchFamily="34" charset="0"/>
                <a:cs typeface="Arial" panose="020B0604020202020204" pitchFamily="34" charset="0"/>
              </a:rPr>
              <a:t> else on the form</a:t>
            </a:r>
          </a:p>
          <a:p>
            <a:pPr marL="285750" indent="-285750">
              <a:buFont typeface="Arial" panose="020B0604020202020204" pitchFamily="34" charset="0"/>
              <a:buChar char="•"/>
            </a:pPr>
            <a:r>
              <a:rPr lang="en-US" b="1" dirty="0">
                <a:latin typeface="Arial" panose="020B0604020202020204" pitchFamily="34" charset="0"/>
                <a:cs typeface="Arial" panose="020B0604020202020204" pitchFamily="34" charset="0"/>
              </a:rPr>
              <a:t>Incomplete contact information for references in sections:</a:t>
            </a:r>
          </a:p>
          <a:p>
            <a:r>
              <a:rPr lang="en-US" b="1" dirty="0">
                <a:latin typeface="Arial" panose="020B0604020202020204" pitchFamily="34" charset="0"/>
                <a:cs typeface="Arial" panose="020B0604020202020204" pitchFamily="34" charset="0"/>
              </a:rPr>
              <a:t>	“Where You Have Lived”</a:t>
            </a:r>
          </a:p>
          <a:p>
            <a:r>
              <a:rPr lang="en-US" b="1" dirty="0">
                <a:latin typeface="Arial" panose="020B0604020202020204" pitchFamily="34" charset="0"/>
                <a:cs typeface="Arial" panose="020B0604020202020204" pitchFamily="34" charset="0"/>
              </a:rPr>
              <a:t>	“Where You Went To School”</a:t>
            </a:r>
          </a:p>
          <a:p>
            <a:r>
              <a:rPr lang="en-US" b="1" dirty="0">
                <a:latin typeface="Arial" panose="020B0604020202020204" pitchFamily="34" charset="0"/>
                <a:cs typeface="Arial" panose="020B0604020202020204" pitchFamily="34" charset="0"/>
              </a:rPr>
              <a:t>	“People Who Know You Well”</a:t>
            </a:r>
          </a:p>
          <a:p>
            <a:pPr marL="285750" indent="-285750">
              <a:buFont typeface="Arial" panose="020B0604020202020204" pitchFamily="34" charset="0"/>
              <a:buChar char="•"/>
            </a:pPr>
            <a:r>
              <a:rPr lang="en-US" b="1" dirty="0">
                <a:latin typeface="Arial" panose="020B0604020202020204" pitchFamily="34" charset="0"/>
                <a:cs typeface="Arial" panose="020B0604020202020204" pitchFamily="34" charset="0"/>
              </a:rPr>
              <a:t>Full name for supervisor Must be listed</a:t>
            </a:r>
          </a:p>
          <a:p>
            <a:pPr marL="285750" indent="-285750">
              <a:buFont typeface="Arial" panose="020B0604020202020204" pitchFamily="34" charset="0"/>
              <a:buChar char="•"/>
            </a:pPr>
            <a:r>
              <a:rPr lang="en-US" b="1" dirty="0">
                <a:latin typeface="Arial" panose="020B0604020202020204" pitchFamily="34" charset="0"/>
                <a:cs typeface="Arial" panose="020B0604020202020204" pitchFamily="34" charset="0"/>
              </a:rPr>
              <a:t>Failure to provide spouse or co-habitant SSN</a:t>
            </a:r>
          </a:p>
          <a:p>
            <a:pPr marL="285750" indent="-285750">
              <a:buFont typeface="Arial" panose="020B0604020202020204" pitchFamily="34" charset="0"/>
              <a:buChar char="•"/>
            </a:pPr>
            <a:r>
              <a:rPr lang="en-US" b="1" dirty="0">
                <a:latin typeface="Arial" panose="020B0604020202020204" pitchFamily="34" charset="0"/>
                <a:cs typeface="Arial" panose="020B0604020202020204" pitchFamily="34" charset="0"/>
              </a:rPr>
              <a:t>All relatives Must be listed</a:t>
            </a:r>
          </a:p>
          <a:p>
            <a:endParaRPr lang="en-US" b="1"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8830361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8" descr="USAF_BLUE_CHROME"/>
          <p:cNvPicPr>
            <a:picLocks noChangeAspect="1" noChangeArrowheads="1"/>
          </p:cNvPicPr>
          <p:nvPr/>
        </p:nvPicPr>
        <p:blipFill>
          <a:blip r:embed="rId2" cstate="print"/>
          <a:srcRect/>
          <a:stretch>
            <a:fillRect/>
          </a:stretch>
        </p:blipFill>
        <p:spPr bwMode="auto">
          <a:xfrm>
            <a:off x="61911" y="304800"/>
            <a:ext cx="928689" cy="759836"/>
          </a:xfrm>
          <a:prstGeom prst="rect">
            <a:avLst/>
          </a:prstGeom>
          <a:noFill/>
          <a:ln w="9525">
            <a:noFill/>
            <a:miter lim="800000"/>
            <a:headEnd/>
            <a:tailEnd/>
          </a:ln>
        </p:spPr>
      </p:pic>
      <p:pic>
        <p:nvPicPr>
          <p:cNvPr id="1028" name="Picture 4" descr="88 ABW Crest">
            <a:hlinkClick r:id="rId3"/>
          </p:cNvPr>
          <p:cNvPicPr>
            <a:picLocks noChangeAspect="1" noChangeArrowheads="1"/>
          </p:cNvPicPr>
          <p:nvPr/>
        </p:nvPicPr>
        <p:blipFill>
          <a:blip r:embed="rId4" cstate="print"/>
          <a:srcRect/>
          <a:stretch>
            <a:fillRect/>
          </a:stretch>
        </p:blipFill>
        <p:spPr bwMode="auto">
          <a:xfrm>
            <a:off x="8229600" y="228600"/>
            <a:ext cx="767862" cy="831850"/>
          </a:xfrm>
          <a:prstGeom prst="rect">
            <a:avLst/>
          </a:prstGeom>
          <a:noFill/>
        </p:spPr>
      </p:pic>
      <p:sp>
        <p:nvSpPr>
          <p:cNvPr id="8" name="Title 7"/>
          <p:cNvSpPr>
            <a:spLocks noGrp="1"/>
          </p:cNvSpPr>
          <p:nvPr>
            <p:ph type="ctrTitle"/>
          </p:nvPr>
        </p:nvSpPr>
        <p:spPr>
          <a:xfrm>
            <a:off x="0" y="76200"/>
            <a:ext cx="9144000" cy="914400"/>
          </a:xfrm>
        </p:spPr>
        <p:txBody>
          <a:bodyPr>
            <a:noAutofit/>
          </a:bodyPr>
          <a:lstStyle/>
          <a:p>
            <a:r>
              <a:rPr lang="en-US" sz="3200" b="1" dirty="0">
                <a:latin typeface="Arial" pitchFamily="34" charset="0"/>
                <a:cs typeface="Arial" pitchFamily="34" charset="0"/>
              </a:rPr>
              <a:t>Rejections continued …</a:t>
            </a:r>
          </a:p>
        </p:txBody>
      </p:sp>
      <p:sp>
        <p:nvSpPr>
          <p:cNvPr id="10" name="Rectangle 7"/>
          <p:cNvSpPr>
            <a:spLocks noChangeArrowheads="1"/>
          </p:cNvSpPr>
          <p:nvPr/>
        </p:nvSpPr>
        <p:spPr bwMode="auto">
          <a:xfrm>
            <a:off x="0" y="685800"/>
            <a:ext cx="9144000" cy="523220"/>
          </a:xfrm>
          <a:prstGeom prst="rect">
            <a:avLst/>
          </a:prstGeom>
          <a:noFill/>
          <a:ln w="12700">
            <a:noFill/>
            <a:miter lim="800000"/>
            <a:headEnd/>
            <a:tailEnd/>
          </a:ln>
        </p:spPr>
        <p:txBody>
          <a:bodyPr wrap="square">
            <a:spAutoFit/>
          </a:bodyPr>
          <a:lstStyle/>
          <a:p>
            <a:pPr algn="ctr"/>
            <a:r>
              <a:rPr lang="en-US" sz="2800" b="1" dirty="0">
                <a:solidFill>
                  <a:schemeClr val="tx2"/>
                </a:solidFill>
                <a:latin typeface="Arial" pitchFamily="34" charset="0"/>
                <a:cs typeface="Arial" pitchFamily="34" charset="0"/>
              </a:rPr>
              <a:t>_________________ </a:t>
            </a:r>
            <a:r>
              <a:rPr lang="en-US" sz="1000" b="1" i="1" dirty="0">
                <a:solidFill>
                  <a:schemeClr val="tx2"/>
                </a:solidFill>
                <a:latin typeface="Arial" pitchFamily="34" charset="0"/>
                <a:cs typeface="Arial" pitchFamily="34" charset="0"/>
              </a:rPr>
              <a:t>Aim High … Fly – Fight – Win!   </a:t>
            </a:r>
            <a:r>
              <a:rPr lang="en-US" sz="1000" b="1" dirty="0">
                <a:solidFill>
                  <a:schemeClr val="tx2"/>
                </a:solidFill>
                <a:latin typeface="Arial" pitchFamily="34" charset="0"/>
                <a:cs typeface="Arial" pitchFamily="34" charset="0"/>
              </a:rPr>
              <a:t> </a:t>
            </a:r>
            <a:r>
              <a:rPr lang="en-US" sz="2800" b="1" dirty="0">
                <a:solidFill>
                  <a:schemeClr val="tx2"/>
                </a:solidFill>
                <a:latin typeface="Arial" pitchFamily="34" charset="0"/>
                <a:cs typeface="Arial" pitchFamily="34" charset="0"/>
              </a:rPr>
              <a:t>_________________</a:t>
            </a:r>
            <a:endParaRPr lang="en-US" sz="2800" b="1" dirty="0">
              <a:solidFill>
                <a:schemeClr val="tx2"/>
              </a:solidFill>
            </a:endParaRPr>
          </a:p>
        </p:txBody>
      </p:sp>
      <p:sp>
        <p:nvSpPr>
          <p:cNvPr id="13" name="Title 7"/>
          <p:cNvSpPr txBox="1">
            <a:spLocks/>
          </p:cNvSpPr>
          <p:nvPr/>
        </p:nvSpPr>
        <p:spPr>
          <a:xfrm>
            <a:off x="-146538" y="944208"/>
            <a:ext cx="9144000" cy="5560060"/>
          </a:xfrm>
          <a:prstGeom prst="rect">
            <a:avLst/>
          </a:prstGeom>
        </p:spPr>
        <p:txBody>
          <a:bodyPr vert="horz" lIns="91440" tIns="45720" rIns="91440" bIns="45720" rtlCol="0" anchor="t">
            <a:noAutofit/>
          </a:bodyPr>
          <a:lstStyle/>
          <a:p>
            <a:pPr lvl="1">
              <a:spcBef>
                <a:spcPct val="0"/>
              </a:spcBef>
              <a:defRPr/>
            </a:pPr>
            <a:endParaRPr lang="en-US" sz="2800" b="1" dirty="0">
              <a:latin typeface="Arial" pitchFamily="34" charset="0"/>
              <a:ea typeface="+mj-ea"/>
              <a:cs typeface="Arial" pitchFamily="34" charset="0"/>
            </a:endParaRPr>
          </a:p>
          <a:p>
            <a:pPr lvl="1">
              <a:spcBef>
                <a:spcPct val="0"/>
              </a:spcBef>
              <a:defRPr/>
            </a:pPr>
            <a:endParaRPr lang="en-US" sz="2000" b="1" dirty="0">
              <a:solidFill>
                <a:srgbClr val="FF0000"/>
              </a:solidFill>
              <a:latin typeface="Arial" pitchFamily="34" charset="0"/>
              <a:ea typeface="+mj-ea"/>
              <a:cs typeface="Arial" pitchFamily="34" charset="0"/>
            </a:endParaRPr>
          </a:p>
        </p:txBody>
      </p:sp>
      <p:sp>
        <p:nvSpPr>
          <p:cNvPr id="2" name="TextBox 1"/>
          <p:cNvSpPr txBox="1"/>
          <p:nvPr/>
        </p:nvSpPr>
        <p:spPr>
          <a:xfrm>
            <a:off x="1066800" y="2133600"/>
            <a:ext cx="184731" cy="369332"/>
          </a:xfrm>
          <a:prstGeom prst="rect">
            <a:avLst/>
          </a:prstGeom>
          <a:noFill/>
        </p:spPr>
        <p:txBody>
          <a:bodyPr wrap="none" rtlCol="0">
            <a:spAutoFit/>
          </a:bodyPr>
          <a:lstStyle/>
          <a:p>
            <a:endParaRPr lang="en-US" dirty="0"/>
          </a:p>
        </p:txBody>
      </p:sp>
      <p:sp>
        <p:nvSpPr>
          <p:cNvPr id="5" name="TextBox 4">
            <a:extLst>
              <a:ext uri="{FF2B5EF4-FFF2-40B4-BE49-F238E27FC236}">
                <a16:creationId xmlns:a16="http://schemas.microsoft.com/office/drawing/2014/main" id="{A63F685D-AF00-85D2-9562-1369CCF7644F}"/>
              </a:ext>
            </a:extLst>
          </p:cNvPr>
          <p:cNvSpPr txBox="1"/>
          <p:nvPr/>
        </p:nvSpPr>
        <p:spPr>
          <a:xfrm>
            <a:off x="146538" y="1447800"/>
            <a:ext cx="8850924" cy="2308324"/>
          </a:xfrm>
          <a:prstGeom prst="rect">
            <a:avLst/>
          </a:prstGeom>
          <a:noFill/>
        </p:spPr>
        <p:txBody>
          <a:bodyPr wrap="square" rtlCol="0">
            <a:spAutoFit/>
          </a:bodyPr>
          <a:lstStyle/>
          <a:p>
            <a:r>
              <a:rPr lang="en-US" sz="2400" b="1" u="sng" dirty="0">
                <a:solidFill>
                  <a:srgbClr val="FF0000"/>
                </a:solidFill>
              </a:rPr>
              <a:t>The optional comment is your friend</a:t>
            </a:r>
          </a:p>
          <a:p>
            <a:endParaRPr lang="en-US" sz="2400" b="1" dirty="0"/>
          </a:p>
          <a:p>
            <a:pPr marL="342900" indent="-342900">
              <a:buFont typeface="Arial" panose="020B0604020202020204" pitchFamily="34" charset="0"/>
              <a:buChar char="•"/>
            </a:pPr>
            <a:r>
              <a:rPr lang="en-US" sz="2400" b="1" dirty="0"/>
              <a:t>Explaining estranged family members</a:t>
            </a:r>
          </a:p>
          <a:p>
            <a:pPr marL="342900" indent="-342900">
              <a:buFont typeface="Arial" panose="020B0604020202020204" pitchFamily="34" charset="0"/>
              <a:buChar char="•"/>
            </a:pPr>
            <a:r>
              <a:rPr lang="en-US" sz="2400" b="1" dirty="0"/>
              <a:t>Explaining unique circumstances</a:t>
            </a:r>
          </a:p>
          <a:p>
            <a:pPr marL="342900" indent="-342900">
              <a:buFont typeface="Arial" panose="020B0604020202020204" pitchFamily="34" charset="0"/>
              <a:buChar char="•"/>
            </a:pPr>
            <a:r>
              <a:rPr lang="en-US" sz="2400" b="1" dirty="0"/>
              <a:t>Articulating that all efforts were taken to obtain information but proved unsuccessful</a:t>
            </a:r>
          </a:p>
        </p:txBody>
      </p:sp>
    </p:spTree>
    <p:extLst>
      <p:ext uri="{BB962C8B-B14F-4D97-AF65-F5344CB8AC3E}">
        <p14:creationId xmlns:p14="http://schemas.microsoft.com/office/powerpoint/2010/main" val="791585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8" descr="USAF_BLUE_CHROME"/>
          <p:cNvPicPr>
            <a:picLocks noChangeAspect="1" noChangeArrowheads="1"/>
          </p:cNvPicPr>
          <p:nvPr/>
        </p:nvPicPr>
        <p:blipFill>
          <a:blip r:embed="rId2" cstate="print"/>
          <a:srcRect/>
          <a:stretch>
            <a:fillRect/>
          </a:stretch>
        </p:blipFill>
        <p:spPr bwMode="auto">
          <a:xfrm>
            <a:off x="61911" y="304800"/>
            <a:ext cx="928689" cy="759836"/>
          </a:xfrm>
          <a:prstGeom prst="rect">
            <a:avLst/>
          </a:prstGeom>
          <a:noFill/>
          <a:ln w="9525">
            <a:noFill/>
            <a:miter lim="800000"/>
            <a:headEnd/>
            <a:tailEnd/>
          </a:ln>
        </p:spPr>
      </p:pic>
      <p:pic>
        <p:nvPicPr>
          <p:cNvPr id="1028" name="Picture 4" descr="88 ABW Crest">
            <a:hlinkClick r:id="rId3"/>
          </p:cNvPr>
          <p:cNvPicPr>
            <a:picLocks noChangeAspect="1" noChangeArrowheads="1"/>
          </p:cNvPicPr>
          <p:nvPr/>
        </p:nvPicPr>
        <p:blipFill>
          <a:blip r:embed="rId4" cstate="print"/>
          <a:srcRect/>
          <a:stretch>
            <a:fillRect/>
          </a:stretch>
        </p:blipFill>
        <p:spPr bwMode="auto">
          <a:xfrm>
            <a:off x="8229600" y="228600"/>
            <a:ext cx="767862" cy="831850"/>
          </a:xfrm>
          <a:prstGeom prst="rect">
            <a:avLst/>
          </a:prstGeom>
          <a:noFill/>
        </p:spPr>
      </p:pic>
      <p:sp>
        <p:nvSpPr>
          <p:cNvPr id="8" name="Title 7"/>
          <p:cNvSpPr>
            <a:spLocks noGrp="1"/>
          </p:cNvSpPr>
          <p:nvPr>
            <p:ph type="ctrTitle"/>
          </p:nvPr>
        </p:nvSpPr>
        <p:spPr>
          <a:xfrm>
            <a:off x="0" y="76200"/>
            <a:ext cx="9144000" cy="914400"/>
          </a:xfrm>
        </p:spPr>
        <p:txBody>
          <a:bodyPr>
            <a:noAutofit/>
          </a:bodyPr>
          <a:lstStyle/>
          <a:p>
            <a:r>
              <a:rPr lang="en-US" sz="3200" b="1" dirty="0" err="1">
                <a:latin typeface="Arial" pitchFamily="34" charset="0"/>
                <a:cs typeface="Arial" pitchFamily="34" charset="0"/>
              </a:rPr>
              <a:t>eQIP</a:t>
            </a:r>
            <a:r>
              <a:rPr lang="en-US" sz="3200" b="1" dirty="0">
                <a:latin typeface="Arial" pitchFamily="34" charset="0"/>
                <a:cs typeface="Arial" pitchFamily="34" charset="0"/>
              </a:rPr>
              <a:t> Tips</a:t>
            </a:r>
          </a:p>
        </p:txBody>
      </p:sp>
      <p:sp>
        <p:nvSpPr>
          <p:cNvPr id="10" name="Rectangle 7"/>
          <p:cNvSpPr>
            <a:spLocks noChangeArrowheads="1"/>
          </p:cNvSpPr>
          <p:nvPr/>
        </p:nvSpPr>
        <p:spPr bwMode="auto">
          <a:xfrm>
            <a:off x="0" y="685800"/>
            <a:ext cx="9144000" cy="523220"/>
          </a:xfrm>
          <a:prstGeom prst="rect">
            <a:avLst/>
          </a:prstGeom>
          <a:noFill/>
          <a:ln w="12700">
            <a:noFill/>
            <a:miter lim="800000"/>
            <a:headEnd/>
            <a:tailEnd/>
          </a:ln>
        </p:spPr>
        <p:txBody>
          <a:bodyPr wrap="square">
            <a:spAutoFit/>
          </a:bodyPr>
          <a:lstStyle/>
          <a:p>
            <a:pPr algn="ctr"/>
            <a:r>
              <a:rPr lang="en-US" sz="2800" b="1" dirty="0">
                <a:solidFill>
                  <a:schemeClr val="tx2"/>
                </a:solidFill>
                <a:latin typeface="Arial" pitchFamily="34" charset="0"/>
                <a:cs typeface="Arial" pitchFamily="34" charset="0"/>
              </a:rPr>
              <a:t>_________________ </a:t>
            </a:r>
            <a:r>
              <a:rPr lang="en-US" sz="1000" b="1" i="1" dirty="0">
                <a:solidFill>
                  <a:schemeClr val="tx2"/>
                </a:solidFill>
                <a:latin typeface="Arial" pitchFamily="34" charset="0"/>
                <a:cs typeface="Arial" pitchFamily="34" charset="0"/>
              </a:rPr>
              <a:t>Aim High … Fly – Fight – Win!   </a:t>
            </a:r>
            <a:r>
              <a:rPr lang="en-US" sz="1000" b="1" dirty="0">
                <a:solidFill>
                  <a:schemeClr val="tx2"/>
                </a:solidFill>
                <a:latin typeface="Arial" pitchFamily="34" charset="0"/>
                <a:cs typeface="Arial" pitchFamily="34" charset="0"/>
              </a:rPr>
              <a:t> </a:t>
            </a:r>
            <a:r>
              <a:rPr lang="en-US" sz="2800" b="1" dirty="0">
                <a:solidFill>
                  <a:schemeClr val="tx2"/>
                </a:solidFill>
                <a:latin typeface="Arial" pitchFamily="34" charset="0"/>
                <a:cs typeface="Arial" pitchFamily="34" charset="0"/>
              </a:rPr>
              <a:t>_________________</a:t>
            </a:r>
            <a:endParaRPr lang="en-US" sz="2800" b="1" dirty="0">
              <a:solidFill>
                <a:schemeClr val="tx2"/>
              </a:solidFill>
            </a:endParaRPr>
          </a:p>
        </p:txBody>
      </p:sp>
      <p:sp>
        <p:nvSpPr>
          <p:cNvPr id="13" name="Title 7"/>
          <p:cNvSpPr txBox="1">
            <a:spLocks/>
          </p:cNvSpPr>
          <p:nvPr/>
        </p:nvSpPr>
        <p:spPr>
          <a:xfrm>
            <a:off x="-146538" y="944208"/>
            <a:ext cx="9144000" cy="5560060"/>
          </a:xfrm>
          <a:prstGeom prst="rect">
            <a:avLst/>
          </a:prstGeom>
        </p:spPr>
        <p:txBody>
          <a:bodyPr vert="horz" lIns="91440" tIns="45720" rIns="91440" bIns="45720" rtlCol="0" anchor="t">
            <a:noAutofit/>
          </a:bodyPr>
          <a:lstStyle/>
          <a:p>
            <a:pPr lvl="1">
              <a:spcBef>
                <a:spcPct val="0"/>
              </a:spcBef>
              <a:defRPr/>
            </a:pPr>
            <a:endParaRPr lang="en-US" sz="2800" b="1" dirty="0">
              <a:latin typeface="Arial" pitchFamily="34" charset="0"/>
              <a:ea typeface="+mj-ea"/>
              <a:cs typeface="Arial" pitchFamily="34" charset="0"/>
            </a:endParaRPr>
          </a:p>
          <a:p>
            <a:pPr lvl="1">
              <a:spcBef>
                <a:spcPct val="0"/>
              </a:spcBef>
              <a:defRPr/>
            </a:pPr>
            <a:endParaRPr lang="en-US" sz="2000" b="1" dirty="0">
              <a:solidFill>
                <a:srgbClr val="FF0000"/>
              </a:solidFill>
              <a:latin typeface="Arial" pitchFamily="34" charset="0"/>
              <a:ea typeface="+mj-ea"/>
              <a:cs typeface="Arial" pitchFamily="34" charset="0"/>
            </a:endParaRPr>
          </a:p>
        </p:txBody>
      </p:sp>
      <p:sp>
        <p:nvSpPr>
          <p:cNvPr id="2" name="TextBox 1"/>
          <p:cNvSpPr txBox="1"/>
          <p:nvPr/>
        </p:nvSpPr>
        <p:spPr>
          <a:xfrm>
            <a:off x="1066800" y="2133600"/>
            <a:ext cx="184731" cy="369332"/>
          </a:xfrm>
          <a:prstGeom prst="rect">
            <a:avLst/>
          </a:prstGeom>
          <a:noFill/>
        </p:spPr>
        <p:txBody>
          <a:bodyPr wrap="none" rtlCol="0">
            <a:spAutoFit/>
          </a:bodyPr>
          <a:lstStyle/>
          <a:p>
            <a:endParaRPr lang="en-US" dirty="0"/>
          </a:p>
        </p:txBody>
      </p:sp>
      <p:sp>
        <p:nvSpPr>
          <p:cNvPr id="3" name="TextBox 2">
            <a:extLst>
              <a:ext uri="{FF2B5EF4-FFF2-40B4-BE49-F238E27FC236}">
                <a16:creationId xmlns:a16="http://schemas.microsoft.com/office/drawing/2014/main" id="{69B4B490-B957-ADF9-1C7B-7D197650B7BB}"/>
              </a:ext>
            </a:extLst>
          </p:cNvPr>
          <p:cNvSpPr txBox="1"/>
          <p:nvPr/>
        </p:nvSpPr>
        <p:spPr>
          <a:xfrm>
            <a:off x="228600" y="1255935"/>
            <a:ext cx="8768862" cy="3139321"/>
          </a:xfrm>
          <a:prstGeom prst="rect">
            <a:avLst/>
          </a:prstGeom>
          <a:noFill/>
        </p:spPr>
        <p:txBody>
          <a:bodyPr wrap="square" rtlCol="0">
            <a:spAutoFit/>
          </a:bodyPr>
          <a:lstStyle/>
          <a:p>
            <a:r>
              <a:rPr lang="en-US" dirty="0"/>
              <a:t>Listed below are tips for finding information to assist in filling out your questionnaire in </a:t>
            </a:r>
            <a:r>
              <a:rPr lang="en-US" dirty="0" err="1"/>
              <a:t>eQIP</a:t>
            </a:r>
            <a:endParaRPr lang="en-US" dirty="0"/>
          </a:p>
          <a:p>
            <a:endParaRPr lang="en-US" dirty="0"/>
          </a:p>
          <a:p>
            <a:pPr marL="285750" indent="-285750">
              <a:buFont typeface="Arial" panose="020B0604020202020204" pitchFamily="34" charset="0"/>
              <a:buChar char="•"/>
            </a:pPr>
            <a:r>
              <a:rPr lang="en-US" dirty="0"/>
              <a:t>Contact reference/relative to obtain information</a:t>
            </a:r>
          </a:p>
          <a:p>
            <a:pPr marL="285750" indent="-285750">
              <a:buFont typeface="Arial" panose="020B0604020202020204" pitchFamily="34" charset="0"/>
              <a:buChar char="•"/>
            </a:pPr>
            <a:r>
              <a:rPr lang="en-US" dirty="0"/>
              <a:t>Use other </a:t>
            </a:r>
            <a:r>
              <a:rPr lang="en-US" dirty="0" err="1"/>
              <a:t>Other</a:t>
            </a:r>
            <a:r>
              <a:rPr lang="en-US" dirty="0"/>
              <a:t> Sources:</a:t>
            </a:r>
          </a:p>
          <a:p>
            <a:pPr marL="742950" lvl="1" indent="-285750">
              <a:buFont typeface="Wingdings" panose="05000000000000000000" pitchFamily="2" charset="2"/>
              <a:buChar char="§"/>
            </a:pPr>
            <a:r>
              <a:rPr lang="en-US" dirty="0"/>
              <a:t>Internet</a:t>
            </a:r>
          </a:p>
          <a:p>
            <a:pPr marL="742950" lvl="1" indent="-285750">
              <a:buFont typeface="Wingdings" panose="05000000000000000000" pitchFamily="2" charset="2"/>
              <a:buChar char="§"/>
            </a:pPr>
            <a:r>
              <a:rPr lang="en-US" dirty="0"/>
              <a:t>Social Media (Facebook…</a:t>
            </a:r>
            <a:r>
              <a:rPr lang="en-US" dirty="0" err="1"/>
              <a:t>etc</a:t>
            </a:r>
            <a:r>
              <a:rPr lang="en-US" dirty="0"/>
              <a:t>)</a:t>
            </a:r>
          </a:p>
          <a:p>
            <a:pPr marL="742950" lvl="1" indent="-285750">
              <a:buFont typeface="Wingdings" panose="05000000000000000000" pitchFamily="2" charset="2"/>
              <a:buChar char="§"/>
            </a:pPr>
            <a:r>
              <a:rPr lang="en-US" dirty="0"/>
              <a:t>Address information - </a:t>
            </a:r>
            <a:r>
              <a:rPr lang="en-US" dirty="0">
                <a:hlinkClick r:id="rId5"/>
              </a:rPr>
              <a:t>http://maps.google.com/</a:t>
            </a:r>
            <a:r>
              <a:rPr lang="en-US" dirty="0"/>
              <a:t> </a:t>
            </a:r>
          </a:p>
          <a:p>
            <a:pPr marL="742950" lvl="1" indent="-285750">
              <a:buFont typeface="Wingdings" panose="05000000000000000000" pitchFamily="2" charset="2"/>
              <a:buChar char="§"/>
            </a:pPr>
            <a:r>
              <a:rPr lang="en-US" dirty="0"/>
              <a:t>Zip code lookup - </a:t>
            </a:r>
            <a:r>
              <a:rPr lang="en-US" dirty="0">
                <a:hlinkClick r:id="rId6"/>
              </a:rPr>
              <a:t>http://zip4.usps.com/zip4/welcome.jsp</a:t>
            </a:r>
            <a:r>
              <a:rPr lang="en-US" dirty="0"/>
              <a:t> </a:t>
            </a:r>
          </a:p>
          <a:p>
            <a:pPr marL="742950" lvl="1" indent="-285750">
              <a:buFont typeface="Wingdings" panose="05000000000000000000" pitchFamily="2" charset="2"/>
              <a:buChar char="§"/>
            </a:pPr>
            <a:r>
              <a:rPr lang="en-US" dirty="0"/>
              <a:t>Area code- </a:t>
            </a:r>
            <a:r>
              <a:rPr lang="en-US" dirty="0">
                <a:hlinkClick r:id="rId7"/>
              </a:rPr>
              <a:t>http://www.nanpa.com/area_code_maps/ac_map_static.html</a:t>
            </a:r>
            <a:r>
              <a:rPr lang="en-US" dirty="0"/>
              <a:t> </a:t>
            </a:r>
          </a:p>
          <a:p>
            <a:pPr marL="742950" lvl="1" indent="-285750">
              <a:buFont typeface="Wingdings" panose="05000000000000000000" pitchFamily="2" charset="2"/>
              <a:buChar char="§"/>
            </a:pPr>
            <a:r>
              <a:rPr lang="en-US" dirty="0"/>
              <a:t>Selective Service information - </a:t>
            </a:r>
            <a:r>
              <a:rPr lang="en-US" dirty="0">
                <a:hlinkClick r:id="rId8"/>
              </a:rPr>
              <a:t>http://www.sss.gov</a:t>
            </a:r>
            <a:r>
              <a:rPr lang="en-US" dirty="0"/>
              <a:t>  </a:t>
            </a:r>
          </a:p>
          <a:p>
            <a:pPr marL="742950" lvl="1" indent="-285750">
              <a:buFont typeface="Wingdings" panose="05000000000000000000" pitchFamily="2" charset="2"/>
              <a:buChar char="§"/>
            </a:pPr>
            <a:endParaRPr lang="en-US" dirty="0"/>
          </a:p>
        </p:txBody>
      </p:sp>
    </p:spTree>
    <p:extLst>
      <p:ext uri="{BB962C8B-B14F-4D97-AF65-F5344CB8AC3E}">
        <p14:creationId xmlns:p14="http://schemas.microsoft.com/office/powerpoint/2010/main" val="18154446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8" descr="USAF_BLUE_CHROME"/>
          <p:cNvPicPr>
            <a:picLocks noChangeAspect="1" noChangeArrowheads="1"/>
          </p:cNvPicPr>
          <p:nvPr/>
        </p:nvPicPr>
        <p:blipFill>
          <a:blip r:embed="rId2" cstate="print"/>
          <a:srcRect/>
          <a:stretch>
            <a:fillRect/>
          </a:stretch>
        </p:blipFill>
        <p:spPr bwMode="auto">
          <a:xfrm>
            <a:off x="61911" y="304800"/>
            <a:ext cx="928689" cy="759836"/>
          </a:xfrm>
          <a:prstGeom prst="rect">
            <a:avLst/>
          </a:prstGeom>
          <a:noFill/>
          <a:ln w="9525">
            <a:noFill/>
            <a:miter lim="800000"/>
            <a:headEnd/>
            <a:tailEnd/>
          </a:ln>
        </p:spPr>
      </p:pic>
      <p:pic>
        <p:nvPicPr>
          <p:cNvPr id="1028" name="Picture 4" descr="88 ABW Crest">
            <a:hlinkClick r:id="rId3"/>
          </p:cNvPr>
          <p:cNvPicPr>
            <a:picLocks noChangeAspect="1" noChangeArrowheads="1"/>
          </p:cNvPicPr>
          <p:nvPr/>
        </p:nvPicPr>
        <p:blipFill>
          <a:blip r:embed="rId4" cstate="print"/>
          <a:srcRect/>
          <a:stretch>
            <a:fillRect/>
          </a:stretch>
        </p:blipFill>
        <p:spPr bwMode="auto">
          <a:xfrm>
            <a:off x="8229600" y="228600"/>
            <a:ext cx="767862" cy="831850"/>
          </a:xfrm>
          <a:prstGeom prst="rect">
            <a:avLst/>
          </a:prstGeom>
          <a:noFill/>
        </p:spPr>
      </p:pic>
      <p:sp>
        <p:nvSpPr>
          <p:cNvPr id="8" name="Title 7"/>
          <p:cNvSpPr>
            <a:spLocks noGrp="1"/>
          </p:cNvSpPr>
          <p:nvPr>
            <p:ph type="ctrTitle"/>
          </p:nvPr>
        </p:nvSpPr>
        <p:spPr>
          <a:xfrm>
            <a:off x="0" y="76200"/>
            <a:ext cx="9144000" cy="914400"/>
          </a:xfrm>
        </p:spPr>
        <p:txBody>
          <a:bodyPr>
            <a:noAutofit/>
          </a:bodyPr>
          <a:lstStyle/>
          <a:p>
            <a:r>
              <a:rPr lang="en-US" sz="3200" b="1" dirty="0">
                <a:latin typeface="Arial" pitchFamily="34" charset="0"/>
                <a:cs typeface="Arial" pitchFamily="34" charset="0"/>
              </a:rPr>
              <a:t>NOTES</a:t>
            </a:r>
          </a:p>
        </p:txBody>
      </p:sp>
      <p:sp>
        <p:nvSpPr>
          <p:cNvPr id="10" name="Rectangle 7"/>
          <p:cNvSpPr>
            <a:spLocks noChangeArrowheads="1"/>
          </p:cNvSpPr>
          <p:nvPr/>
        </p:nvSpPr>
        <p:spPr bwMode="auto">
          <a:xfrm>
            <a:off x="0" y="685800"/>
            <a:ext cx="9144000" cy="523220"/>
          </a:xfrm>
          <a:prstGeom prst="rect">
            <a:avLst/>
          </a:prstGeom>
          <a:noFill/>
          <a:ln w="12700">
            <a:noFill/>
            <a:miter lim="800000"/>
            <a:headEnd/>
            <a:tailEnd/>
          </a:ln>
        </p:spPr>
        <p:txBody>
          <a:bodyPr wrap="square">
            <a:spAutoFit/>
          </a:bodyPr>
          <a:lstStyle/>
          <a:p>
            <a:pPr algn="ctr"/>
            <a:r>
              <a:rPr lang="en-US" sz="2800" b="1" dirty="0">
                <a:solidFill>
                  <a:schemeClr val="tx2"/>
                </a:solidFill>
                <a:latin typeface="Arial" pitchFamily="34" charset="0"/>
                <a:cs typeface="Arial" pitchFamily="34" charset="0"/>
              </a:rPr>
              <a:t>_________________ </a:t>
            </a:r>
            <a:r>
              <a:rPr lang="en-US" sz="1000" b="1" i="1" dirty="0">
                <a:solidFill>
                  <a:schemeClr val="tx2"/>
                </a:solidFill>
                <a:latin typeface="Arial" pitchFamily="34" charset="0"/>
                <a:cs typeface="Arial" pitchFamily="34" charset="0"/>
              </a:rPr>
              <a:t>Aim High … Fly – Fight – Win!   </a:t>
            </a:r>
            <a:r>
              <a:rPr lang="en-US" sz="1000" b="1" dirty="0">
                <a:solidFill>
                  <a:schemeClr val="tx2"/>
                </a:solidFill>
                <a:latin typeface="Arial" pitchFamily="34" charset="0"/>
                <a:cs typeface="Arial" pitchFamily="34" charset="0"/>
              </a:rPr>
              <a:t> </a:t>
            </a:r>
            <a:r>
              <a:rPr lang="en-US" sz="2800" b="1" dirty="0">
                <a:solidFill>
                  <a:schemeClr val="tx2"/>
                </a:solidFill>
                <a:latin typeface="Arial" pitchFamily="34" charset="0"/>
                <a:cs typeface="Arial" pitchFamily="34" charset="0"/>
              </a:rPr>
              <a:t>_________________</a:t>
            </a:r>
            <a:endParaRPr lang="en-US" sz="2800" b="1" dirty="0">
              <a:solidFill>
                <a:schemeClr val="tx2"/>
              </a:solidFill>
            </a:endParaRPr>
          </a:p>
        </p:txBody>
      </p:sp>
      <p:sp>
        <p:nvSpPr>
          <p:cNvPr id="13" name="Title 7"/>
          <p:cNvSpPr txBox="1">
            <a:spLocks/>
          </p:cNvSpPr>
          <p:nvPr/>
        </p:nvSpPr>
        <p:spPr>
          <a:xfrm>
            <a:off x="-146538" y="944208"/>
            <a:ext cx="9144000" cy="5560060"/>
          </a:xfrm>
          <a:prstGeom prst="rect">
            <a:avLst/>
          </a:prstGeom>
        </p:spPr>
        <p:txBody>
          <a:bodyPr vert="horz" lIns="91440" tIns="45720" rIns="91440" bIns="45720" rtlCol="0" anchor="t">
            <a:noAutofit/>
          </a:bodyPr>
          <a:lstStyle/>
          <a:p>
            <a:pPr lvl="1">
              <a:spcBef>
                <a:spcPct val="0"/>
              </a:spcBef>
              <a:defRPr/>
            </a:pPr>
            <a:endParaRPr lang="en-US" sz="2800" b="1" dirty="0">
              <a:latin typeface="Arial" pitchFamily="34" charset="0"/>
              <a:ea typeface="+mj-ea"/>
              <a:cs typeface="Arial" pitchFamily="34" charset="0"/>
            </a:endParaRPr>
          </a:p>
          <a:p>
            <a:pPr lvl="1">
              <a:spcBef>
                <a:spcPct val="0"/>
              </a:spcBef>
              <a:defRPr/>
            </a:pPr>
            <a:endParaRPr lang="en-US" sz="2000" b="1" dirty="0">
              <a:solidFill>
                <a:srgbClr val="FF0000"/>
              </a:solidFill>
              <a:latin typeface="Arial" pitchFamily="34" charset="0"/>
              <a:ea typeface="+mj-ea"/>
              <a:cs typeface="Arial" pitchFamily="34" charset="0"/>
            </a:endParaRPr>
          </a:p>
        </p:txBody>
      </p:sp>
      <p:sp>
        <p:nvSpPr>
          <p:cNvPr id="2" name="TextBox 1"/>
          <p:cNvSpPr txBox="1"/>
          <p:nvPr/>
        </p:nvSpPr>
        <p:spPr>
          <a:xfrm>
            <a:off x="1066800" y="2133600"/>
            <a:ext cx="184731" cy="369332"/>
          </a:xfrm>
          <a:prstGeom prst="rect">
            <a:avLst/>
          </a:prstGeom>
          <a:noFill/>
        </p:spPr>
        <p:txBody>
          <a:bodyPr wrap="none" rtlCol="0">
            <a:spAutoFit/>
          </a:bodyPr>
          <a:lstStyle/>
          <a:p>
            <a:endParaRPr lang="en-US" dirty="0"/>
          </a:p>
        </p:txBody>
      </p:sp>
      <p:sp>
        <p:nvSpPr>
          <p:cNvPr id="3" name="TextBox 2">
            <a:extLst>
              <a:ext uri="{FF2B5EF4-FFF2-40B4-BE49-F238E27FC236}">
                <a16:creationId xmlns:a16="http://schemas.microsoft.com/office/drawing/2014/main" id="{76F28A56-3536-0A3A-F9A5-4B452C3D18DD}"/>
              </a:ext>
            </a:extLst>
          </p:cNvPr>
          <p:cNvSpPr txBox="1"/>
          <p:nvPr/>
        </p:nvSpPr>
        <p:spPr>
          <a:xfrm>
            <a:off x="533400" y="1524000"/>
            <a:ext cx="7391400" cy="2031325"/>
          </a:xfrm>
          <a:prstGeom prst="rect">
            <a:avLst/>
          </a:prstGeom>
          <a:noFill/>
        </p:spPr>
        <p:txBody>
          <a:bodyPr wrap="square" rtlCol="0">
            <a:spAutoFit/>
          </a:bodyPr>
          <a:lstStyle/>
          <a:p>
            <a:r>
              <a:rPr lang="en-US" b="1" dirty="0"/>
              <a:t>Filling out all the required documentation may seem like it’s a daunting task and can become frustrating.  Please read the instructions thoroughly.</a:t>
            </a:r>
          </a:p>
          <a:p>
            <a:endParaRPr lang="en-US" b="1" dirty="0"/>
          </a:p>
          <a:p>
            <a:r>
              <a:rPr lang="en-US" b="1" dirty="0"/>
              <a:t>If you have questions, do not hesitate to contact your security specialist and ask any questions.</a:t>
            </a:r>
          </a:p>
          <a:p>
            <a:endParaRPr lang="en-US" b="1" dirty="0"/>
          </a:p>
          <a:p>
            <a:r>
              <a:rPr lang="en-US" b="1" dirty="0"/>
              <a:t>Remember, </a:t>
            </a:r>
            <a:r>
              <a:rPr lang="en-US" b="1" u="sng" dirty="0"/>
              <a:t>Honesty</a:t>
            </a:r>
            <a:r>
              <a:rPr lang="en-US" b="1" dirty="0"/>
              <a:t> will prevent having potential future issues.</a:t>
            </a:r>
          </a:p>
        </p:txBody>
      </p:sp>
    </p:spTree>
    <p:extLst>
      <p:ext uri="{BB962C8B-B14F-4D97-AF65-F5344CB8AC3E}">
        <p14:creationId xmlns:p14="http://schemas.microsoft.com/office/powerpoint/2010/main" val="34588702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8" descr="USAF_BLUE_CHROME"/>
          <p:cNvPicPr>
            <a:picLocks noChangeAspect="1" noChangeArrowheads="1"/>
          </p:cNvPicPr>
          <p:nvPr/>
        </p:nvPicPr>
        <p:blipFill>
          <a:blip r:embed="rId3" cstate="print"/>
          <a:srcRect/>
          <a:stretch>
            <a:fillRect/>
          </a:stretch>
        </p:blipFill>
        <p:spPr bwMode="auto">
          <a:xfrm>
            <a:off x="228600" y="381000"/>
            <a:ext cx="1066800" cy="759836"/>
          </a:xfrm>
          <a:prstGeom prst="rect">
            <a:avLst/>
          </a:prstGeom>
          <a:noFill/>
          <a:ln w="9525">
            <a:noFill/>
            <a:miter lim="800000"/>
            <a:headEnd/>
            <a:tailEnd/>
          </a:ln>
        </p:spPr>
      </p:pic>
      <p:pic>
        <p:nvPicPr>
          <p:cNvPr id="1028" name="Picture 4" descr="88 ABW Crest">
            <a:hlinkClick r:id="rId4"/>
          </p:cNvPr>
          <p:cNvPicPr>
            <a:picLocks noChangeAspect="1" noChangeArrowheads="1"/>
          </p:cNvPicPr>
          <p:nvPr/>
        </p:nvPicPr>
        <p:blipFill>
          <a:blip r:embed="rId5" cstate="print"/>
          <a:srcRect/>
          <a:stretch>
            <a:fillRect/>
          </a:stretch>
        </p:blipFill>
        <p:spPr bwMode="auto">
          <a:xfrm>
            <a:off x="8001000" y="304800"/>
            <a:ext cx="990600" cy="831850"/>
          </a:xfrm>
          <a:prstGeom prst="rect">
            <a:avLst/>
          </a:prstGeom>
          <a:noFill/>
        </p:spPr>
      </p:pic>
      <p:sp>
        <p:nvSpPr>
          <p:cNvPr id="8" name="Title 7"/>
          <p:cNvSpPr>
            <a:spLocks noGrp="1"/>
          </p:cNvSpPr>
          <p:nvPr>
            <p:ph type="ctrTitle"/>
          </p:nvPr>
        </p:nvSpPr>
        <p:spPr>
          <a:xfrm>
            <a:off x="0" y="228600"/>
            <a:ext cx="9144000" cy="838200"/>
          </a:xfrm>
        </p:spPr>
        <p:txBody>
          <a:bodyPr>
            <a:noAutofit/>
          </a:bodyPr>
          <a:lstStyle/>
          <a:p>
            <a:r>
              <a:rPr lang="en-US" sz="3200" b="1" dirty="0">
                <a:latin typeface="Arial" panose="020B0604020202020204" pitchFamily="34" charset="0"/>
                <a:cs typeface="Arial" panose="020B0604020202020204" pitchFamily="34" charset="0"/>
              </a:rPr>
              <a:t>QUESTIONS</a:t>
            </a:r>
          </a:p>
        </p:txBody>
      </p:sp>
      <p:pic>
        <p:nvPicPr>
          <p:cNvPr id="15" name="Picture 3" descr="037_A_WashDC"/>
          <p:cNvPicPr>
            <a:picLocks noChangeAspect="1" noChangeArrowheads="1"/>
          </p:cNvPicPr>
          <p:nvPr/>
        </p:nvPicPr>
        <p:blipFill>
          <a:blip r:embed="rId6" cstate="print"/>
          <a:srcRect/>
          <a:stretch>
            <a:fillRect/>
          </a:stretch>
        </p:blipFill>
        <p:spPr bwMode="auto">
          <a:xfrm>
            <a:off x="0" y="1386839"/>
            <a:ext cx="9143999" cy="5486401"/>
          </a:xfrm>
          <a:prstGeom prst="rect">
            <a:avLst/>
          </a:prstGeom>
          <a:noFill/>
        </p:spPr>
      </p:pic>
    </p:spTree>
    <p:extLst>
      <p:ext uri="{BB962C8B-B14F-4D97-AF65-F5344CB8AC3E}">
        <p14:creationId xmlns:p14="http://schemas.microsoft.com/office/powerpoint/2010/main" val="2072146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8" descr="USAF_BLUE_CHROME"/>
          <p:cNvPicPr>
            <a:picLocks noChangeAspect="1" noChangeArrowheads="1"/>
          </p:cNvPicPr>
          <p:nvPr/>
        </p:nvPicPr>
        <p:blipFill>
          <a:blip r:embed="rId2" cstate="print"/>
          <a:srcRect/>
          <a:stretch>
            <a:fillRect/>
          </a:stretch>
        </p:blipFill>
        <p:spPr bwMode="auto">
          <a:xfrm>
            <a:off x="61911" y="304800"/>
            <a:ext cx="928689" cy="759836"/>
          </a:xfrm>
          <a:prstGeom prst="rect">
            <a:avLst/>
          </a:prstGeom>
          <a:noFill/>
          <a:ln w="9525">
            <a:noFill/>
            <a:miter lim="800000"/>
            <a:headEnd/>
            <a:tailEnd/>
          </a:ln>
        </p:spPr>
      </p:pic>
      <p:pic>
        <p:nvPicPr>
          <p:cNvPr id="1028" name="Picture 4" descr="88 ABW Crest">
            <a:hlinkClick r:id="rId3"/>
          </p:cNvPr>
          <p:cNvPicPr>
            <a:picLocks noChangeAspect="1" noChangeArrowheads="1"/>
          </p:cNvPicPr>
          <p:nvPr/>
        </p:nvPicPr>
        <p:blipFill>
          <a:blip r:embed="rId4" cstate="print"/>
          <a:srcRect/>
          <a:stretch>
            <a:fillRect/>
          </a:stretch>
        </p:blipFill>
        <p:spPr bwMode="auto">
          <a:xfrm>
            <a:off x="8229600" y="228600"/>
            <a:ext cx="767862" cy="831850"/>
          </a:xfrm>
          <a:prstGeom prst="rect">
            <a:avLst/>
          </a:prstGeom>
          <a:noFill/>
        </p:spPr>
      </p:pic>
      <p:sp>
        <p:nvSpPr>
          <p:cNvPr id="8" name="Title 7"/>
          <p:cNvSpPr>
            <a:spLocks noGrp="1"/>
          </p:cNvSpPr>
          <p:nvPr>
            <p:ph type="ctrTitle"/>
          </p:nvPr>
        </p:nvSpPr>
        <p:spPr>
          <a:xfrm>
            <a:off x="0" y="76200"/>
            <a:ext cx="9144000" cy="914400"/>
          </a:xfrm>
        </p:spPr>
        <p:txBody>
          <a:bodyPr>
            <a:noAutofit/>
          </a:bodyPr>
          <a:lstStyle/>
          <a:p>
            <a:r>
              <a:rPr lang="en-US" sz="3200" b="1" dirty="0">
                <a:latin typeface="Verdana" pitchFamily="34" charset="0"/>
              </a:rPr>
              <a:t>Objectives</a:t>
            </a:r>
            <a:endParaRPr lang="en-US" sz="3200" b="1" dirty="0">
              <a:latin typeface="Arial" pitchFamily="34" charset="0"/>
              <a:cs typeface="Arial" pitchFamily="34" charset="0"/>
            </a:endParaRPr>
          </a:p>
        </p:txBody>
      </p:sp>
      <p:sp>
        <p:nvSpPr>
          <p:cNvPr id="10" name="Rectangle 7"/>
          <p:cNvSpPr>
            <a:spLocks noChangeArrowheads="1"/>
          </p:cNvSpPr>
          <p:nvPr/>
        </p:nvSpPr>
        <p:spPr bwMode="auto">
          <a:xfrm>
            <a:off x="0" y="685800"/>
            <a:ext cx="9144000" cy="523220"/>
          </a:xfrm>
          <a:prstGeom prst="rect">
            <a:avLst/>
          </a:prstGeom>
          <a:noFill/>
          <a:ln w="12700">
            <a:noFill/>
            <a:miter lim="800000"/>
            <a:headEnd/>
            <a:tailEnd/>
          </a:ln>
        </p:spPr>
        <p:txBody>
          <a:bodyPr wrap="square">
            <a:spAutoFit/>
          </a:bodyPr>
          <a:lstStyle/>
          <a:p>
            <a:pPr algn="ctr"/>
            <a:r>
              <a:rPr lang="en-US" sz="2800" b="1" dirty="0">
                <a:solidFill>
                  <a:schemeClr val="tx2"/>
                </a:solidFill>
                <a:latin typeface="Arial" pitchFamily="34" charset="0"/>
                <a:cs typeface="Arial" pitchFamily="34" charset="0"/>
              </a:rPr>
              <a:t>_________________ </a:t>
            </a:r>
            <a:r>
              <a:rPr lang="en-US" sz="1000" b="1" i="1" dirty="0">
                <a:solidFill>
                  <a:schemeClr val="tx2"/>
                </a:solidFill>
                <a:latin typeface="Arial" pitchFamily="34" charset="0"/>
                <a:cs typeface="Arial" pitchFamily="34" charset="0"/>
              </a:rPr>
              <a:t>Aim High … Fly – Fight – Win!   </a:t>
            </a:r>
            <a:r>
              <a:rPr lang="en-US" sz="1000" b="1" dirty="0">
                <a:solidFill>
                  <a:schemeClr val="tx2"/>
                </a:solidFill>
                <a:latin typeface="Arial" pitchFamily="34" charset="0"/>
                <a:cs typeface="Arial" pitchFamily="34" charset="0"/>
              </a:rPr>
              <a:t> </a:t>
            </a:r>
            <a:r>
              <a:rPr lang="en-US" sz="2800" b="1" dirty="0">
                <a:solidFill>
                  <a:schemeClr val="tx2"/>
                </a:solidFill>
                <a:latin typeface="Arial" pitchFamily="34" charset="0"/>
                <a:cs typeface="Arial" pitchFamily="34" charset="0"/>
              </a:rPr>
              <a:t>_________________</a:t>
            </a:r>
            <a:endParaRPr lang="en-US" sz="2800" b="1" dirty="0">
              <a:solidFill>
                <a:schemeClr val="tx2"/>
              </a:solidFill>
            </a:endParaRPr>
          </a:p>
        </p:txBody>
      </p:sp>
      <p:sp>
        <p:nvSpPr>
          <p:cNvPr id="13" name="Title 7"/>
          <p:cNvSpPr txBox="1">
            <a:spLocks/>
          </p:cNvSpPr>
          <p:nvPr/>
        </p:nvSpPr>
        <p:spPr>
          <a:xfrm>
            <a:off x="-146538" y="944208"/>
            <a:ext cx="9144000" cy="5560060"/>
          </a:xfrm>
          <a:prstGeom prst="rect">
            <a:avLst/>
          </a:prstGeom>
        </p:spPr>
        <p:txBody>
          <a:bodyPr vert="horz" lIns="91440" tIns="45720" rIns="91440" bIns="45720" rtlCol="0" anchor="t">
            <a:noAutofit/>
          </a:bodyPr>
          <a:lstStyle/>
          <a:p>
            <a:pPr lvl="1">
              <a:spcBef>
                <a:spcPct val="0"/>
              </a:spcBef>
              <a:defRPr/>
            </a:pPr>
            <a:endParaRPr lang="en-US" sz="2800" b="1" dirty="0">
              <a:latin typeface="Arial" pitchFamily="34" charset="0"/>
              <a:ea typeface="+mj-ea"/>
              <a:cs typeface="Arial" pitchFamily="34" charset="0"/>
            </a:endParaRPr>
          </a:p>
          <a:p>
            <a:pPr lvl="1">
              <a:spcBef>
                <a:spcPct val="0"/>
              </a:spcBef>
              <a:defRPr/>
            </a:pPr>
            <a:endParaRPr lang="en-US" sz="2000" b="1" dirty="0">
              <a:solidFill>
                <a:srgbClr val="FF0000"/>
              </a:solidFill>
              <a:latin typeface="Arial" pitchFamily="34" charset="0"/>
              <a:ea typeface="+mj-ea"/>
              <a:cs typeface="Arial" pitchFamily="34" charset="0"/>
            </a:endParaRPr>
          </a:p>
        </p:txBody>
      </p:sp>
      <p:sp>
        <p:nvSpPr>
          <p:cNvPr id="2" name="TextBox 1"/>
          <p:cNvSpPr txBox="1"/>
          <p:nvPr/>
        </p:nvSpPr>
        <p:spPr>
          <a:xfrm>
            <a:off x="1066800" y="2133600"/>
            <a:ext cx="184731" cy="369332"/>
          </a:xfrm>
          <a:prstGeom prst="rect">
            <a:avLst/>
          </a:prstGeom>
          <a:noFill/>
        </p:spPr>
        <p:txBody>
          <a:bodyPr wrap="none" rtlCol="0">
            <a:spAutoFit/>
          </a:bodyPr>
          <a:lstStyle/>
          <a:p>
            <a:endParaRPr lang="en-US" dirty="0"/>
          </a:p>
        </p:txBody>
      </p:sp>
      <p:sp>
        <p:nvSpPr>
          <p:cNvPr id="6" name="TextBox 5">
            <a:extLst>
              <a:ext uri="{FF2B5EF4-FFF2-40B4-BE49-F238E27FC236}">
                <a16:creationId xmlns:a16="http://schemas.microsoft.com/office/drawing/2014/main" id="{1C22176D-2A45-65F5-FF1C-44C82B631FF5}"/>
              </a:ext>
            </a:extLst>
          </p:cNvPr>
          <p:cNvSpPr txBox="1"/>
          <p:nvPr/>
        </p:nvSpPr>
        <p:spPr>
          <a:xfrm>
            <a:off x="217242" y="1647170"/>
            <a:ext cx="8621958" cy="1569660"/>
          </a:xfrm>
          <a:prstGeom prst="rect">
            <a:avLst/>
          </a:prstGeom>
          <a:noFill/>
        </p:spPr>
        <p:txBody>
          <a:bodyPr wrap="square" rtlCol="0">
            <a:spAutoFit/>
          </a:bodyPr>
          <a:lstStyle/>
          <a:p>
            <a:pPr marL="457200" marR="0" indent="-457200">
              <a:spcBef>
                <a:spcPts val="0"/>
              </a:spcBef>
              <a:spcAft>
                <a:spcPts val="0"/>
              </a:spcAft>
              <a:buFont typeface="Arial" panose="020B0604020202020204" pitchFamily="34" charset="0"/>
              <a:buChar char="•"/>
            </a:pPr>
            <a:r>
              <a:rPr lang="en-US" sz="3200" b="1" dirty="0">
                <a:effectLst/>
                <a:latin typeface="Calibri" panose="020F0502020204030204" pitchFamily="34" charset="0"/>
                <a:ea typeface="Calibri" panose="020F0502020204030204" pitchFamily="34" charset="0"/>
                <a:cs typeface="Times New Roman" panose="02020603050405020304" pitchFamily="18" charset="0"/>
              </a:rPr>
              <a:t>Understanding the Security Clearance Process</a:t>
            </a:r>
          </a:p>
          <a:p>
            <a:pPr marL="457200" marR="0" indent="-457200">
              <a:spcBef>
                <a:spcPts val="0"/>
              </a:spcBef>
              <a:spcAft>
                <a:spcPts val="0"/>
              </a:spcAft>
              <a:buFont typeface="Arial" panose="020B0604020202020204" pitchFamily="34" charset="0"/>
              <a:buChar char="•"/>
            </a:pPr>
            <a:endParaRPr lang="en-US" sz="3200" b="1"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indent="-457200">
              <a:spcBef>
                <a:spcPts val="0"/>
              </a:spcBef>
              <a:spcAft>
                <a:spcPts val="0"/>
              </a:spcAft>
              <a:buFont typeface="Arial" panose="020B0604020202020204" pitchFamily="34" charset="0"/>
              <a:buChar char="•"/>
            </a:pPr>
            <a:r>
              <a:rPr lang="en-US" sz="3200" b="1" dirty="0">
                <a:latin typeface="Calibri" panose="020F0502020204030204" pitchFamily="34" charset="0"/>
                <a:ea typeface="Calibri" panose="020F0502020204030204" pitchFamily="34" charset="0"/>
                <a:cs typeface="Times New Roman" panose="02020603050405020304" pitchFamily="18" charset="0"/>
              </a:rPr>
              <a:t>Actions required to obtain a security clearance</a:t>
            </a:r>
            <a:endParaRPr lang="en-US" sz="32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25570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8" descr="USAF_BLUE_CHROME"/>
          <p:cNvPicPr>
            <a:picLocks noChangeAspect="1" noChangeArrowheads="1"/>
          </p:cNvPicPr>
          <p:nvPr/>
        </p:nvPicPr>
        <p:blipFill>
          <a:blip r:embed="rId2" cstate="print"/>
          <a:srcRect/>
          <a:stretch>
            <a:fillRect/>
          </a:stretch>
        </p:blipFill>
        <p:spPr bwMode="auto">
          <a:xfrm>
            <a:off x="61911" y="304800"/>
            <a:ext cx="928689" cy="759836"/>
          </a:xfrm>
          <a:prstGeom prst="rect">
            <a:avLst/>
          </a:prstGeom>
          <a:noFill/>
          <a:ln w="9525">
            <a:noFill/>
            <a:miter lim="800000"/>
            <a:headEnd/>
            <a:tailEnd/>
          </a:ln>
        </p:spPr>
      </p:pic>
      <p:pic>
        <p:nvPicPr>
          <p:cNvPr id="1028" name="Picture 4" descr="88 ABW Crest">
            <a:hlinkClick r:id="rId3"/>
          </p:cNvPr>
          <p:cNvPicPr>
            <a:picLocks noChangeAspect="1" noChangeArrowheads="1"/>
          </p:cNvPicPr>
          <p:nvPr/>
        </p:nvPicPr>
        <p:blipFill>
          <a:blip r:embed="rId4" cstate="print"/>
          <a:srcRect/>
          <a:stretch>
            <a:fillRect/>
          </a:stretch>
        </p:blipFill>
        <p:spPr bwMode="auto">
          <a:xfrm>
            <a:off x="8229600" y="228600"/>
            <a:ext cx="767862" cy="831850"/>
          </a:xfrm>
          <a:prstGeom prst="rect">
            <a:avLst/>
          </a:prstGeom>
          <a:noFill/>
        </p:spPr>
      </p:pic>
      <p:sp>
        <p:nvSpPr>
          <p:cNvPr id="8" name="Title 7"/>
          <p:cNvSpPr>
            <a:spLocks noGrp="1"/>
          </p:cNvSpPr>
          <p:nvPr>
            <p:ph type="ctrTitle"/>
          </p:nvPr>
        </p:nvSpPr>
        <p:spPr>
          <a:xfrm>
            <a:off x="0" y="76200"/>
            <a:ext cx="9144000" cy="914400"/>
          </a:xfrm>
        </p:spPr>
        <p:txBody>
          <a:bodyPr>
            <a:noAutofit/>
          </a:bodyPr>
          <a:lstStyle/>
          <a:p>
            <a:r>
              <a:rPr lang="en-US" sz="3200" b="1" dirty="0">
                <a:latin typeface="Arial" pitchFamily="34" charset="0"/>
                <a:cs typeface="Arial" pitchFamily="34" charset="0"/>
              </a:rPr>
              <a:t>What is a Security Clearance? </a:t>
            </a:r>
          </a:p>
        </p:txBody>
      </p:sp>
      <p:sp>
        <p:nvSpPr>
          <p:cNvPr id="10" name="Rectangle 7"/>
          <p:cNvSpPr>
            <a:spLocks noChangeArrowheads="1"/>
          </p:cNvSpPr>
          <p:nvPr/>
        </p:nvSpPr>
        <p:spPr bwMode="auto">
          <a:xfrm>
            <a:off x="0" y="685800"/>
            <a:ext cx="9144000" cy="523220"/>
          </a:xfrm>
          <a:prstGeom prst="rect">
            <a:avLst/>
          </a:prstGeom>
          <a:noFill/>
          <a:ln w="12700">
            <a:noFill/>
            <a:miter lim="800000"/>
            <a:headEnd/>
            <a:tailEnd/>
          </a:ln>
        </p:spPr>
        <p:txBody>
          <a:bodyPr wrap="square">
            <a:spAutoFit/>
          </a:bodyPr>
          <a:lstStyle/>
          <a:p>
            <a:pPr algn="ctr"/>
            <a:r>
              <a:rPr lang="en-US" sz="2800" b="1" dirty="0">
                <a:solidFill>
                  <a:schemeClr val="tx2"/>
                </a:solidFill>
                <a:latin typeface="Arial" pitchFamily="34" charset="0"/>
                <a:cs typeface="Arial" pitchFamily="34" charset="0"/>
              </a:rPr>
              <a:t>_________________ </a:t>
            </a:r>
            <a:r>
              <a:rPr lang="en-US" sz="1000" b="1" i="1" dirty="0">
                <a:solidFill>
                  <a:schemeClr val="tx2"/>
                </a:solidFill>
                <a:latin typeface="Arial" pitchFamily="34" charset="0"/>
                <a:cs typeface="Arial" pitchFamily="34" charset="0"/>
              </a:rPr>
              <a:t>Aim High … Fly – Fight – Win!   </a:t>
            </a:r>
            <a:r>
              <a:rPr lang="en-US" sz="1000" b="1" dirty="0">
                <a:solidFill>
                  <a:schemeClr val="tx2"/>
                </a:solidFill>
                <a:latin typeface="Arial" pitchFamily="34" charset="0"/>
                <a:cs typeface="Arial" pitchFamily="34" charset="0"/>
              </a:rPr>
              <a:t> </a:t>
            </a:r>
            <a:r>
              <a:rPr lang="en-US" sz="2800" b="1" dirty="0">
                <a:solidFill>
                  <a:schemeClr val="tx2"/>
                </a:solidFill>
                <a:latin typeface="Arial" pitchFamily="34" charset="0"/>
                <a:cs typeface="Arial" pitchFamily="34" charset="0"/>
              </a:rPr>
              <a:t>_________________</a:t>
            </a:r>
            <a:endParaRPr lang="en-US" sz="2800" b="1" dirty="0">
              <a:solidFill>
                <a:schemeClr val="tx2"/>
              </a:solidFill>
            </a:endParaRPr>
          </a:p>
        </p:txBody>
      </p:sp>
      <p:sp>
        <p:nvSpPr>
          <p:cNvPr id="13" name="Title 7"/>
          <p:cNvSpPr txBox="1">
            <a:spLocks/>
          </p:cNvSpPr>
          <p:nvPr/>
        </p:nvSpPr>
        <p:spPr>
          <a:xfrm>
            <a:off x="-146538" y="944208"/>
            <a:ext cx="9144000" cy="5560060"/>
          </a:xfrm>
          <a:prstGeom prst="rect">
            <a:avLst/>
          </a:prstGeom>
        </p:spPr>
        <p:txBody>
          <a:bodyPr vert="horz" lIns="91440" tIns="45720" rIns="91440" bIns="45720" rtlCol="0" anchor="t">
            <a:noAutofit/>
          </a:bodyPr>
          <a:lstStyle/>
          <a:p>
            <a:pPr lvl="1">
              <a:spcBef>
                <a:spcPct val="0"/>
              </a:spcBef>
              <a:defRPr/>
            </a:pPr>
            <a:endParaRPr lang="en-US" sz="2800" b="1" dirty="0">
              <a:latin typeface="Arial" pitchFamily="34" charset="0"/>
              <a:ea typeface="+mj-ea"/>
              <a:cs typeface="Arial" pitchFamily="34" charset="0"/>
            </a:endParaRPr>
          </a:p>
          <a:p>
            <a:pPr lvl="1">
              <a:spcBef>
                <a:spcPct val="0"/>
              </a:spcBef>
              <a:defRPr/>
            </a:pPr>
            <a:endParaRPr lang="en-US" sz="2000" b="1" dirty="0">
              <a:solidFill>
                <a:srgbClr val="FF0000"/>
              </a:solidFill>
              <a:latin typeface="Arial" pitchFamily="34" charset="0"/>
              <a:ea typeface="+mj-ea"/>
              <a:cs typeface="Arial" pitchFamily="34" charset="0"/>
            </a:endParaRPr>
          </a:p>
        </p:txBody>
      </p:sp>
      <p:sp>
        <p:nvSpPr>
          <p:cNvPr id="2" name="TextBox 1"/>
          <p:cNvSpPr txBox="1"/>
          <p:nvPr/>
        </p:nvSpPr>
        <p:spPr>
          <a:xfrm>
            <a:off x="1066800" y="2133600"/>
            <a:ext cx="184731" cy="369332"/>
          </a:xfrm>
          <a:prstGeom prst="rect">
            <a:avLst/>
          </a:prstGeom>
          <a:noFill/>
        </p:spPr>
        <p:txBody>
          <a:bodyPr wrap="none" rtlCol="0">
            <a:spAutoFit/>
          </a:bodyPr>
          <a:lstStyle/>
          <a:p>
            <a:endParaRPr lang="en-US" dirty="0"/>
          </a:p>
        </p:txBody>
      </p:sp>
      <p:sp>
        <p:nvSpPr>
          <p:cNvPr id="3" name="TextBox 2">
            <a:extLst>
              <a:ext uri="{FF2B5EF4-FFF2-40B4-BE49-F238E27FC236}">
                <a16:creationId xmlns:a16="http://schemas.microsoft.com/office/drawing/2014/main" id="{2EFD230F-F44D-6A9D-919B-FBEDAA57CEA4}"/>
              </a:ext>
            </a:extLst>
          </p:cNvPr>
          <p:cNvSpPr txBox="1"/>
          <p:nvPr/>
        </p:nvSpPr>
        <p:spPr>
          <a:xfrm>
            <a:off x="146538" y="1198418"/>
            <a:ext cx="8850924" cy="4708981"/>
          </a:xfrm>
          <a:prstGeom prst="rect">
            <a:avLst/>
          </a:prstGeom>
          <a:noFill/>
        </p:spPr>
        <p:txBody>
          <a:bodyPr wrap="square" rtlCol="0">
            <a:spAutoFit/>
          </a:bodyPr>
          <a:lstStyle/>
          <a:p>
            <a:r>
              <a:rPr lang="en-US" sz="2000" b="1" dirty="0"/>
              <a:t>A security clearance is a status granted to individuals allowing them access to national security information which also includes access to restricted areas. To become a Federal Government Employee, you will go through a thorough background check. The type of clearance investigation will be based on the position and the need to know.</a:t>
            </a:r>
          </a:p>
          <a:p>
            <a:endParaRPr lang="en-US" sz="2000" b="1" dirty="0"/>
          </a:p>
          <a:p>
            <a:r>
              <a:rPr lang="en-US" sz="2000" b="1" dirty="0"/>
              <a:t>The U.S. Government conducts background investigations to determine if applicants or employees meet the suitability or fitness requirements for employment, or are eligible for access to Federal facilities, automated systems, or classified information. </a:t>
            </a:r>
          </a:p>
          <a:p>
            <a:endParaRPr lang="en-US" sz="2000" b="1" dirty="0"/>
          </a:p>
          <a:p>
            <a:r>
              <a:rPr lang="en-US" sz="2000" b="1" dirty="0"/>
              <a:t>All persons must be properly investigated and favorably adjudicated to hold a position as a Federal employee, consultant, volunteer, contractor personnel or military personnel. Investigations and favorable determinations are also a requirement for being issued a credential and access to classified information.</a:t>
            </a:r>
          </a:p>
        </p:txBody>
      </p:sp>
    </p:spTree>
    <p:extLst>
      <p:ext uri="{BB962C8B-B14F-4D97-AF65-F5344CB8AC3E}">
        <p14:creationId xmlns:p14="http://schemas.microsoft.com/office/powerpoint/2010/main" val="33414277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8" descr="USAF_BLUE_CHROME"/>
          <p:cNvPicPr>
            <a:picLocks noChangeAspect="1" noChangeArrowheads="1"/>
          </p:cNvPicPr>
          <p:nvPr/>
        </p:nvPicPr>
        <p:blipFill>
          <a:blip r:embed="rId2" cstate="print"/>
          <a:srcRect/>
          <a:stretch>
            <a:fillRect/>
          </a:stretch>
        </p:blipFill>
        <p:spPr bwMode="auto">
          <a:xfrm>
            <a:off x="61911" y="304800"/>
            <a:ext cx="928689" cy="759836"/>
          </a:xfrm>
          <a:prstGeom prst="rect">
            <a:avLst/>
          </a:prstGeom>
          <a:noFill/>
          <a:ln w="9525">
            <a:noFill/>
            <a:miter lim="800000"/>
            <a:headEnd/>
            <a:tailEnd/>
          </a:ln>
        </p:spPr>
      </p:pic>
      <p:pic>
        <p:nvPicPr>
          <p:cNvPr id="1028" name="Picture 4" descr="88 ABW Crest">
            <a:hlinkClick r:id="rId3"/>
          </p:cNvPr>
          <p:cNvPicPr>
            <a:picLocks noChangeAspect="1" noChangeArrowheads="1"/>
          </p:cNvPicPr>
          <p:nvPr/>
        </p:nvPicPr>
        <p:blipFill>
          <a:blip r:embed="rId4" cstate="print"/>
          <a:srcRect/>
          <a:stretch>
            <a:fillRect/>
          </a:stretch>
        </p:blipFill>
        <p:spPr bwMode="auto">
          <a:xfrm>
            <a:off x="8229600" y="228600"/>
            <a:ext cx="767862" cy="831850"/>
          </a:xfrm>
          <a:prstGeom prst="rect">
            <a:avLst/>
          </a:prstGeom>
          <a:noFill/>
        </p:spPr>
      </p:pic>
      <p:sp>
        <p:nvSpPr>
          <p:cNvPr id="8" name="Title 7"/>
          <p:cNvSpPr>
            <a:spLocks noGrp="1"/>
          </p:cNvSpPr>
          <p:nvPr>
            <p:ph type="ctrTitle"/>
          </p:nvPr>
        </p:nvSpPr>
        <p:spPr>
          <a:xfrm>
            <a:off x="0" y="76200"/>
            <a:ext cx="9144000" cy="914400"/>
          </a:xfrm>
        </p:spPr>
        <p:txBody>
          <a:bodyPr>
            <a:noAutofit/>
          </a:bodyPr>
          <a:lstStyle/>
          <a:p>
            <a:r>
              <a:rPr lang="en-US" sz="3200" b="1" dirty="0">
                <a:latin typeface="Arial" pitchFamily="34" charset="0"/>
                <a:cs typeface="Arial" pitchFamily="34" charset="0"/>
              </a:rPr>
              <a:t>Process</a:t>
            </a:r>
          </a:p>
        </p:txBody>
      </p:sp>
      <p:sp>
        <p:nvSpPr>
          <p:cNvPr id="10" name="Rectangle 7"/>
          <p:cNvSpPr>
            <a:spLocks noChangeArrowheads="1"/>
          </p:cNvSpPr>
          <p:nvPr/>
        </p:nvSpPr>
        <p:spPr bwMode="auto">
          <a:xfrm>
            <a:off x="0" y="685800"/>
            <a:ext cx="9144000" cy="523220"/>
          </a:xfrm>
          <a:prstGeom prst="rect">
            <a:avLst/>
          </a:prstGeom>
          <a:noFill/>
          <a:ln w="12700">
            <a:noFill/>
            <a:miter lim="800000"/>
            <a:headEnd/>
            <a:tailEnd/>
          </a:ln>
        </p:spPr>
        <p:txBody>
          <a:bodyPr wrap="square">
            <a:spAutoFit/>
          </a:bodyPr>
          <a:lstStyle/>
          <a:p>
            <a:pPr algn="ctr"/>
            <a:r>
              <a:rPr lang="en-US" sz="2800" b="1" dirty="0">
                <a:solidFill>
                  <a:schemeClr val="tx2"/>
                </a:solidFill>
                <a:latin typeface="Arial" pitchFamily="34" charset="0"/>
                <a:cs typeface="Arial" pitchFamily="34" charset="0"/>
              </a:rPr>
              <a:t>_________________ </a:t>
            </a:r>
            <a:r>
              <a:rPr lang="en-US" sz="1000" b="1" i="1" dirty="0">
                <a:solidFill>
                  <a:schemeClr val="tx2"/>
                </a:solidFill>
                <a:latin typeface="Arial" pitchFamily="34" charset="0"/>
                <a:cs typeface="Arial" pitchFamily="34" charset="0"/>
              </a:rPr>
              <a:t>Aim High … Fly – Fight – Win!   </a:t>
            </a:r>
            <a:r>
              <a:rPr lang="en-US" sz="1000" b="1" dirty="0">
                <a:solidFill>
                  <a:schemeClr val="tx2"/>
                </a:solidFill>
                <a:latin typeface="Arial" pitchFamily="34" charset="0"/>
                <a:cs typeface="Arial" pitchFamily="34" charset="0"/>
              </a:rPr>
              <a:t> </a:t>
            </a:r>
            <a:r>
              <a:rPr lang="en-US" sz="2800" b="1" dirty="0">
                <a:solidFill>
                  <a:schemeClr val="tx2"/>
                </a:solidFill>
                <a:latin typeface="Arial" pitchFamily="34" charset="0"/>
                <a:cs typeface="Arial" pitchFamily="34" charset="0"/>
              </a:rPr>
              <a:t>_________________</a:t>
            </a:r>
            <a:endParaRPr lang="en-US" sz="2800" b="1" dirty="0">
              <a:solidFill>
                <a:schemeClr val="tx2"/>
              </a:solidFill>
            </a:endParaRPr>
          </a:p>
        </p:txBody>
      </p:sp>
      <p:sp>
        <p:nvSpPr>
          <p:cNvPr id="13" name="Title 7"/>
          <p:cNvSpPr txBox="1">
            <a:spLocks/>
          </p:cNvSpPr>
          <p:nvPr/>
        </p:nvSpPr>
        <p:spPr>
          <a:xfrm>
            <a:off x="-146538" y="944208"/>
            <a:ext cx="9144000" cy="5560060"/>
          </a:xfrm>
          <a:prstGeom prst="rect">
            <a:avLst/>
          </a:prstGeom>
        </p:spPr>
        <p:txBody>
          <a:bodyPr vert="horz" lIns="91440" tIns="45720" rIns="91440" bIns="45720" rtlCol="0" anchor="t">
            <a:noAutofit/>
          </a:bodyPr>
          <a:lstStyle/>
          <a:p>
            <a:pPr lvl="1">
              <a:spcBef>
                <a:spcPct val="0"/>
              </a:spcBef>
              <a:defRPr/>
            </a:pPr>
            <a:endParaRPr lang="en-US" sz="2800" b="1" dirty="0">
              <a:latin typeface="Arial" pitchFamily="34" charset="0"/>
              <a:ea typeface="+mj-ea"/>
              <a:cs typeface="Arial" pitchFamily="34" charset="0"/>
            </a:endParaRPr>
          </a:p>
          <a:p>
            <a:pPr lvl="1">
              <a:spcBef>
                <a:spcPct val="0"/>
              </a:spcBef>
              <a:defRPr/>
            </a:pPr>
            <a:endParaRPr lang="en-US" sz="2000" b="1" dirty="0">
              <a:solidFill>
                <a:srgbClr val="FF0000"/>
              </a:solidFill>
              <a:latin typeface="Arial" pitchFamily="34" charset="0"/>
              <a:ea typeface="+mj-ea"/>
              <a:cs typeface="Arial" pitchFamily="34" charset="0"/>
            </a:endParaRPr>
          </a:p>
        </p:txBody>
      </p:sp>
      <p:sp>
        <p:nvSpPr>
          <p:cNvPr id="2" name="TextBox 1"/>
          <p:cNvSpPr txBox="1"/>
          <p:nvPr/>
        </p:nvSpPr>
        <p:spPr>
          <a:xfrm>
            <a:off x="1066800" y="2133600"/>
            <a:ext cx="184731" cy="369332"/>
          </a:xfrm>
          <a:prstGeom prst="rect">
            <a:avLst/>
          </a:prstGeom>
          <a:noFill/>
        </p:spPr>
        <p:txBody>
          <a:bodyPr wrap="none" rtlCol="0">
            <a:spAutoFit/>
          </a:bodyPr>
          <a:lstStyle/>
          <a:p>
            <a:endParaRPr lang="en-US" dirty="0"/>
          </a:p>
        </p:txBody>
      </p:sp>
      <p:sp>
        <p:nvSpPr>
          <p:cNvPr id="3" name="TextBox 2">
            <a:extLst>
              <a:ext uri="{FF2B5EF4-FFF2-40B4-BE49-F238E27FC236}">
                <a16:creationId xmlns:a16="http://schemas.microsoft.com/office/drawing/2014/main" id="{6B7C9C0C-5A22-8B23-A770-393E1B8E7231}"/>
              </a:ext>
            </a:extLst>
          </p:cNvPr>
          <p:cNvSpPr txBox="1"/>
          <p:nvPr/>
        </p:nvSpPr>
        <p:spPr>
          <a:xfrm>
            <a:off x="146537" y="1487269"/>
            <a:ext cx="8850925" cy="2215991"/>
          </a:xfrm>
          <a:prstGeom prst="rect">
            <a:avLst/>
          </a:prstGeom>
          <a:noFill/>
        </p:spPr>
        <p:txBody>
          <a:bodyPr wrap="square" rtlCol="0">
            <a:spAutoFit/>
          </a:bodyPr>
          <a:lstStyle/>
          <a:p>
            <a:r>
              <a:rPr lang="en-US" sz="2000" b="1" dirty="0"/>
              <a:t>The type of the position will determine the clearance level and the type of investigation that is required for the position based on the responsibilities and duties.  The type of clearance required can be found on the Job Announcement. Once a job candidate receives a conditional offer of employment, the candidate will receive documentation required to initiate the investigative process.</a:t>
            </a:r>
          </a:p>
          <a:p>
            <a:endParaRPr lang="en-US" sz="2000" b="1" dirty="0"/>
          </a:p>
          <a:p>
            <a:endParaRPr lang="en-US" dirty="0"/>
          </a:p>
        </p:txBody>
      </p:sp>
    </p:spTree>
    <p:extLst>
      <p:ext uri="{BB962C8B-B14F-4D97-AF65-F5344CB8AC3E}">
        <p14:creationId xmlns:p14="http://schemas.microsoft.com/office/powerpoint/2010/main" val="18602498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8" descr="USAF_BLUE_CHROME"/>
          <p:cNvPicPr>
            <a:picLocks noChangeAspect="1" noChangeArrowheads="1"/>
          </p:cNvPicPr>
          <p:nvPr/>
        </p:nvPicPr>
        <p:blipFill>
          <a:blip r:embed="rId2" cstate="print"/>
          <a:srcRect/>
          <a:stretch>
            <a:fillRect/>
          </a:stretch>
        </p:blipFill>
        <p:spPr bwMode="auto">
          <a:xfrm>
            <a:off x="61911" y="304800"/>
            <a:ext cx="928689" cy="759836"/>
          </a:xfrm>
          <a:prstGeom prst="rect">
            <a:avLst/>
          </a:prstGeom>
          <a:noFill/>
          <a:ln w="9525">
            <a:noFill/>
            <a:miter lim="800000"/>
            <a:headEnd/>
            <a:tailEnd/>
          </a:ln>
        </p:spPr>
      </p:pic>
      <p:pic>
        <p:nvPicPr>
          <p:cNvPr id="1028" name="Picture 4" descr="88 ABW Crest">
            <a:hlinkClick r:id="rId3"/>
          </p:cNvPr>
          <p:cNvPicPr>
            <a:picLocks noChangeAspect="1" noChangeArrowheads="1"/>
          </p:cNvPicPr>
          <p:nvPr/>
        </p:nvPicPr>
        <p:blipFill>
          <a:blip r:embed="rId4" cstate="print"/>
          <a:srcRect/>
          <a:stretch>
            <a:fillRect/>
          </a:stretch>
        </p:blipFill>
        <p:spPr bwMode="auto">
          <a:xfrm>
            <a:off x="8229600" y="228600"/>
            <a:ext cx="767862" cy="831850"/>
          </a:xfrm>
          <a:prstGeom prst="rect">
            <a:avLst/>
          </a:prstGeom>
          <a:noFill/>
        </p:spPr>
      </p:pic>
      <p:sp>
        <p:nvSpPr>
          <p:cNvPr id="8" name="Title 7"/>
          <p:cNvSpPr>
            <a:spLocks noGrp="1"/>
          </p:cNvSpPr>
          <p:nvPr>
            <p:ph type="ctrTitle"/>
          </p:nvPr>
        </p:nvSpPr>
        <p:spPr>
          <a:xfrm>
            <a:off x="0" y="76200"/>
            <a:ext cx="9144000" cy="914400"/>
          </a:xfrm>
        </p:spPr>
        <p:txBody>
          <a:bodyPr>
            <a:noAutofit/>
          </a:bodyPr>
          <a:lstStyle/>
          <a:p>
            <a:r>
              <a:rPr lang="en-US" sz="3200" b="1" dirty="0">
                <a:latin typeface="Arial" pitchFamily="34" charset="0"/>
                <a:cs typeface="Arial" pitchFamily="34" charset="0"/>
              </a:rPr>
              <a:t>Process</a:t>
            </a:r>
          </a:p>
        </p:txBody>
      </p:sp>
      <p:sp>
        <p:nvSpPr>
          <p:cNvPr id="10" name="Rectangle 7"/>
          <p:cNvSpPr>
            <a:spLocks noChangeArrowheads="1"/>
          </p:cNvSpPr>
          <p:nvPr/>
        </p:nvSpPr>
        <p:spPr bwMode="auto">
          <a:xfrm>
            <a:off x="0" y="685800"/>
            <a:ext cx="9144000" cy="523220"/>
          </a:xfrm>
          <a:prstGeom prst="rect">
            <a:avLst/>
          </a:prstGeom>
          <a:noFill/>
          <a:ln w="12700">
            <a:noFill/>
            <a:miter lim="800000"/>
            <a:headEnd/>
            <a:tailEnd/>
          </a:ln>
        </p:spPr>
        <p:txBody>
          <a:bodyPr wrap="square">
            <a:spAutoFit/>
          </a:bodyPr>
          <a:lstStyle/>
          <a:p>
            <a:pPr algn="ctr"/>
            <a:r>
              <a:rPr lang="en-US" sz="2800" b="1" dirty="0">
                <a:solidFill>
                  <a:schemeClr val="tx2"/>
                </a:solidFill>
                <a:latin typeface="Arial" pitchFamily="34" charset="0"/>
                <a:cs typeface="Arial" pitchFamily="34" charset="0"/>
              </a:rPr>
              <a:t>_________________ </a:t>
            </a:r>
            <a:r>
              <a:rPr lang="en-US" sz="1000" b="1" i="1" dirty="0">
                <a:solidFill>
                  <a:schemeClr val="tx2"/>
                </a:solidFill>
                <a:latin typeface="Arial" pitchFamily="34" charset="0"/>
                <a:cs typeface="Arial" pitchFamily="34" charset="0"/>
              </a:rPr>
              <a:t>Aim High … Fly – Fight – Win!   </a:t>
            </a:r>
            <a:r>
              <a:rPr lang="en-US" sz="1000" b="1" dirty="0">
                <a:solidFill>
                  <a:schemeClr val="tx2"/>
                </a:solidFill>
                <a:latin typeface="Arial" pitchFamily="34" charset="0"/>
                <a:cs typeface="Arial" pitchFamily="34" charset="0"/>
              </a:rPr>
              <a:t> </a:t>
            </a:r>
            <a:r>
              <a:rPr lang="en-US" sz="2800" b="1" dirty="0">
                <a:solidFill>
                  <a:schemeClr val="tx2"/>
                </a:solidFill>
                <a:latin typeface="Arial" pitchFamily="34" charset="0"/>
                <a:cs typeface="Arial" pitchFamily="34" charset="0"/>
              </a:rPr>
              <a:t>_________________</a:t>
            </a:r>
            <a:endParaRPr lang="en-US" sz="2800" b="1" dirty="0">
              <a:solidFill>
                <a:schemeClr val="tx2"/>
              </a:solidFill>
            </a:endParaRPr>
          </a:p>
        </p:txBody>
      </p:sp>
      <p:sp>
        <p:nvSpPr>
          <p:cNvPr id="13" name="Title 7"/>
          <p:cNvSpPr txBox="1">
            <a:spLocks/>
          </p:cNvSpPr>
          <p:nvPr/>
        </p:nvSpPr>
        <p:spPr>
          <a:xfrm>
            <a:off x="-146538" y="944208"/>
            <a:ext cx="9144000" cy="5560060"/>
          </a:xfrm>
          <a:prstGeom prst="rect">
            <a:avLst/>
          </a:prstGeom>
        </p:spPr>
        <p:txBody>
          <a:bodyPr vert="horz" lIns="91440" tIns="45720" rIns="91440" bIns="45720" rtlCol="0" anchor="t">
            <a:noAutofit/>
          </a:bodyPr>
          <a:lstStyle/>
          <a:p>
            <a:pPr lvl="1">
              <a:spcBef>
                <a:spcPct val="0"/>
              </a:spcBef>
              <a:defRPr/>
            </a:pPr>
            <a:endParaRPr lang="en-US" sz="2800" b="1" dirty="0">
              <a:latin typeface="Arial" pitchFamily="34" charset="0"/>
              <a:ea typeface="+mj-ea"/>
              <a:cs typeface="Arial" pitchFamily="34" charset="0"/>
            </a:endParaRPr>
          </a:p>
          <a:p>
            <a:pPr lvl="1">
              <a:spcBef>
                <a:spcPct val="0"/>
              </a:spcBef>
              <a:defRPr/>
            </a:pPr>
            <a:endParaRPr lang="en-US" sz="2000" b="1" dirty="0">
              <a:solidFill>
                <a:srgbClr val="FF0000"/>
              </a:solidFill>
              <a:latin typeface="Arial" pitchFamily="34" charset="0"/>
              <a:ea typeface="+mj-ea"/>
              <a:cs typeface="Arial" pitchFamily="34" charset="0"/>
            </a:endParaRPr>
          </a:p>
        </p:txBody>
      </p:sp>
      <p:sp>
        <p:nvSpPr>
          <p:cNvPr id="2" name="TextBox 1"/>
          <p:cNvSpPr txBox="1"/>
          <p:nvPr/>
        </p:nvSpPr>
        <p:spPr>
          <a:xfrm>
            <a:off x="1066800" y="2133600"/>
            <a:ext cx="184731" cy="369332"/>
          </a:xfrm>
          <a:prstGeom prst="rect">
            <a:avLst/>
          </a:prstGeom>
          <a:noFill/>
        </p:spPr>
        <p:txBody>
          <a:bodyPr wrap="none" rtlCol="0">
            <a:spAutoFit/>
          </a:bodyPr>
          <a:lstStyle/>
          <a:p>
            <a:endParaRPr lang="en-US" dirty="0"/>
          </a:p>
        </p:txBody>
      </p:sp>
      <p:sp>
        <p:nvSpPr>
          <p:cNvPr id="3" name="TextBox 2">
            <a:extLst>
              <a:ext uri="{FF2B5EF4-FFF2-40B4-BE49-F238E27FC236}">
                <a16:creationId xmlns:a16="http://schemas.microsoft.com/office/drawing/2014/main" id="{6B7C9C0C-5A22-8B23-A770-393E1B8E7231}"/>
              </a:ext>
            </a:extLst>
          </p:cNvPr>
          <p:cNvSpPr txBox="1"/>
          <p:nvPr/>
        </p:nvSpPr>
        <p:spPr>
          <a:xfrm>
            <a:off x="165011" y="1219200"/>
            <a:ext cx="8850925" cy="1292662"/>
          </a:xfrm>
          <a:prstGeom prst="rect">
            <a:avLst/>
          </a:prstGeom>
          <a:noFill/>
        </p:spPr>
        <p:txBody>
          <a:bodyPr wrap="square" rtlCol="0">
            <a:spAutoFit/>
          </a:bodyPr>
          <a:lstStyle/>
          <a:p>
            <a:endParaRPr lang="en-US" sz="2000" b="1" dirty="0"/>
          </a:p>
          <a:p>
            <a:endParaRPr lang="en-US" sz="2000" b="1" dirty="0"/>
          </a:p>
          <a:p>
            <a:endParaRPr lang="en-US" sz="2000" b="1" dirty="0"/>
          </a:p>
          <a:p>
            <a:endParaRPr lang="en-US" dirty="0"/>
          </a:p>
        </p:txBody>
      </p:sp>
      <p:sp>
        <p:nvSpPr>
          <p:cNvPr id="5" name="TextBox 4">
            <a:extLst>
              <a:ext uri="{FF2B5EF4-FFF2-40B4-BE49-F238E27FC236}">
                <a16:creationId xmlns:a16="http://schemas.microsoft.com/office/drawing/2014/main" id="{4ED080A4-08F8-34FF-67E4-EBB7454F1357}"/>
              </a:ext>
            </a:extLst>
          </p:cNvPr>
          <p:cNvSpPr txBox="1"/>
          <p:nvPr/>
        </p:nvSpPr>
        <p:spPr>
          <a:xfrm>
            <a:off x="457200" y="1371600"/>
            <a:ext cx="8382000" cy="5324535"/>
          </a:xfrm>
          <a:prstGeom prst="rect">
            <a:avLst/>
          </a:prstGeom>
          <a:noFill/>
        </p:spPr>
        <p:txBody>
          <a:bodyPr wrap="square" rtlCol="0">
            <a:spAutoFit/>
          </a:bodyPr>
          <a:lstStyle/>
          <a:p>
            <a:r>
              <a:rPr lang="en-US" sz="2000" b="1" dirty="0"/>
              <a:t>A security clearance is a tiered status.</a:t>
            </a:r>
          </a:p>
          <a:p>
            <a:endParaRPr lang="en-US" sz="2000" b="1" dirty="0"/>
          </a:p>
          <a:p>
            <a:pPr marL="285750" indent="-285750">
              <a:buFont typeface="Arial" panose="020B0604020202020204" pitchFamily="34" charset="0"/>
              <a:buChar char="•"/>
            </a:pPr>
            <a:r>
              <a:rPr lang="en-US" sz="2000" b="1" dirty="0"/>
              <a:t>T1 - Confidential clearance: This type of security clearance is the least restrictive. It provides access to information that can cause damage to national security if it is disclosed without authorization. </a:t>
            </a:r>
          </a:p>
          <a:p>
            <a:pPr marL="285750" indent="-285750">
              <a:buFont typeface="Arial" panose="020B0604020202020204" pitchFamily="34" charset="0"/>
              <a:buChar char="•"/>
            </a:pPr>
            <a:endParaRPr lang="en-US" sz="2000" b="1" dirty="0"/>
          </a:p>
          <a:p>
            <a:pPr marL="285750" indent="-285750">
              <a:buFont typeface="Arial" panose="020B0604020202020204" pitchFamily="34" charset="0"/>
              <a:buChar char="•"/>
            </a:pPr>
            <a:r>
              <a:rPr lang="en-US" sz="2000" b="1" dirty="0"/>
              <a:t>T3 - Secret clearance: Provides access to information that can cause serious damage to national security if disclosed without authorization. </a:t>
            </a:r>
          </a:p>
          <a:p>
            <a:pPr marL="285750" indent="-285750">
              <a:buFont typeface="Arial" panose="020B0604020202020204" pitchFamily="34" charset="0"/>
              <a:buChar char="•"/>
            </a:pPr>
            <a:endParaRPr lang="en-US" sz="2000" b="1" dirty="0"/>
          </a:p>
          <a:p>
            <a:pPr marL="285750" indent="-285750">
              <a:buFont typeface="Arial" panose="020B0604020202020204" pitchFamily="34" charset="0"/>
              <a:buChar char="•"/>
            </a:pPr>
            <a:r>
              <a:rPr lang="en-US" sz="2000" b="1" dirty="0"/>
              <a:t>T5 - Top secret clearance: This type of security clearance is most restrictive and provides access to information that can cause grave damage to national security if disclosed without authorization. </a:t>
            </a:r>
          </a:p>
          <a:p>
            <a:pPr marL="285750" indent="-285750">
              <a:buFont typeface="Arial" panose="020B0604020202020204" pitchFamily="34" charset="0"/>
              <a:buChar char="•"/>
            </a:pPr>
            <a:endParaRPr lang="en-US" sz="2000" b="1" dirty="0"/>
          </a:p>
          <a:p>
            <a:pPr marL="285750" indent="-285750">
              <a:buFont typeface="Arial" panose="020B0604020202020204" pitchFamily="34" charset="0"/>
              <a:buChar char="•"/>
            </a:pPr>
            <a:r>
              <a:rPr lang="en-US" sz="2000" b="1" dirty="0"/>
              <a:t>T5/SCI - (Sensitive compartmented information) involves intelligence-related methods and sources. This clearance is typically granted only after rigorous SSBI and adjudication processes, and only in compartments with their own specific requirements and clearances </a:t>
            </a:r>
          </a:p>
        </p:txBody>
      </p:sp>
    </p:spTree>
    <p:extLst>
      <p:ext uri="{BB962C8B-B14F-4D97-AF65-F5344CB8AC3E}">
        <p14:creationId xmlns:p14="http://schemas.microsoft.com/office/powerpoint/2010/main" val="1315432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8" descr="USAF_BLUE_CHROME"/>
          <p:cNvPicPr>
            <a:picLocks noChangeAspect="1" noChangeArrowheads="1"/>
          </p:cNvPicPr>
          <p:nvPr/>
        </p:nvPicPr>
        <p:blipFill>
          <a:blip r:embed="rId3" cstate="print"/>
          <a:srcRect/>
          <a:stretch>
            <a:fillRect/>
          </a:stretch>
        </p:blipFill>
        <p:spPr bwMode="auto">
          <a:xfrm>
            <a:off x="61911" y="304800"/>
            <a:ext cx="928689" cy="759836"/>
          </a:xfrm>
          <a:prstGeom prst="rect">
            <a:avLst/>
          </a:prstGeom>
          <a:noFill/>
          <a:ln w="9525">
            <a:noFill/>
            <a:miter lim="800000"/>
            <a:headEnd/>
            <a:tailEnd/>
          </a:ln>
        </p:spPr>
      </p:pic>
      <p:pic>
        <p:nvPicPr>
          <p:cNvPr id="1028" name="Picture 4" descr="88 ABW Crest">
            <a:hlinkClick r:id="rId4"/>
          </p:cNvPr>
          <p:cNvPicPr>
            <a:picLocks noChangeAspect="1" noChangeArrowheads="1"/>
          </p:cNvPicPr>
          <p:nvPr/>
        </p:nvPicPr>
        <p:blipFill>
          <a:blip r:embed="rId5" cstate="print"/>
          <a:srcRect/>
          <a:stretch>
            <a:fillRect/>
          </a:stretch>
        </p:blipFill>
        <p:spPr bwMode="auto">
          <a:xfrm>
            <a:off x="8229600" y="228600"/>
            <a:ext cx="767862" cy="831850"/>
          </a:xfrm>
          <a:prstGeom prst="rect">
            <a:avLst/>
          </a:prstGeom>
          <a:noFill/>
        </p:spPr>
      </p:pic>
      <p:sp>
        <p:nvSpPr>
          <p:cNvPr id="8" name="Title 7"/>
          <p:cNvSpPr>
            <a:spLocks noGrp="1"/>
          </p:cNvSpPr>
          <p:nvPr>
            <p:ph type="ctrTitle"/>
          </p:nvPr>
        </p:nvSpPr>
        <p:spPr>
          <a:xfrm>
            <a:off x="0" y="76200"/>
            <a:ext cx="9144000" cy="914400"/>
          </a:xfrm>
        </p:spPr>
        <p:txBody>
          <a:bodyPr>
            <a:noAutofit/>
          </a:bodyPr>
          <a:lstStyle/>
          <a:p>
            <a:r>
              <a:rPr lang="en-US" sz="3200" b="1" dirty="0">
                <a:latin typeface="Arial" pitchFamily="34" charset="0"/>
                <a:cs typeface="Arial" pitchFamily="34" charset="0"/>
              </a:rPr>
              <a:t>Suitability</a:t>
            </a:r>
          </a:p>
        </p:txBody>
      </p:sp>
      <p:sp>
        <p:nvSpPr>
          <p:cNvPr id="10" name="Rectangle 7"/>
          <p:cNvSpPr>
            <a:spLocks noChangeArrowheads="1"/>
          </p:cNvSpPr>
          <p:nvPr/>
        </p:nvSpPr>
        <p:spPr bwMode="auto">
          <a:xfrm>
            <a:off x="0" y="685800"/>
            <a:ext cx="9144000" cy="523220"/>
          </a:xfrm>
          <a:prstGeom prst="rect">
            <a:avLst/>
          </a:prstGeom>
          <a:noFill/>
          <a:ln w="12700">
            <a:noFill/>
            <a:miter lim="800000"/>
            <a:headEnd/>
            <a:tailEnd/>
          </a:ln>
        </p:spPr>
        <p:txBody>
          <a:bodyPr wrap="square">
            <a:spAutoFit/>
          </a:bodyPr>
          <a:lstStyle/>
          <a:p>
            <a:pPr algn="ctr"/>
            <a:r>
              <a:rPr lang="en-US" sz="2800" b="1" dirty="0">
                <a:solidFill>
                  <a:schemeClr val="tx2"/>
                </a:solidFill>
                <a:latin typeface="Arial" pitchFamily="34" charset="0"/>
                <a:cs typeface="Arial" pitchFamily="34" charset="0"/>
              </a:rPr>
              <a:t>_________________ </a:t>
            </a:r>
            <a:r>
              <a:rPr lang="en-US" sz="1000" b="1" i="1" dirty="0">
                <a:solidFill>
                  <a:schemeClr val="tx2"/>
                </a:solidFill>
                <a:latin typeface="Arial" pitchFamily="34" charset="0"/>
                <a:cs typeface="Arial" pitchFamily="34" charset="0"/>
              </a:rPr>
              <a:t>Aim High … Fly – Fight – Win!   </a:t>
            </a:r>
            <a:r>
              <a:rPr lang="en-US" sz="1000" b="1" dirty="0">
                <a:solidFill>
                  <a:schemeClr val="tx2"/>
                </a:solidFill>
                <a:latin typeface="Arial" pitchFamily="34" charset="0"/>
                <a:cs typeface="Arial" pitchFamily="34" charset="0"/>
              </a:rPr>
              <a:t> </a:t>
            </a:r>
            <a:r>
              <a:rPr lang="en-US" sz="2800" b="1" dirty="0">
                <a:solidFill>
                  <a:schemeClr val="tx2"/>
                </a:solidFill>
                <a:latin typeface="Arial" pitchFamily="34" charset="0"/>
                <a:cs typeface="Arial" pitchFamily="34" charset="0"/>
              </a:rPr>
              <a:t>_________________</a:t>
            </a:r>
            <a:endParaRPr lang="en-US" sz="2800" b="1" dirty="0">
              <a:solidFill>
                <a:schemeClr val="tx2"/>
              </a:solidFill>
            </a:endParaRPr>
          </a:p>
        </p:txBody>
      </p:sp>
      <p:sp>
        <p:nvSpPr>
          <p:cNvPr id="13" name="Title 7"/>
          <p:cNvSpPr txBox="1">
            <a:spLocks/>
          </p:cNvSpPr>
          <p:nvPr/>
        </p:nvSpPr>
        <p:spPr>
          <a:xfrm>
            <a:off x="-146538" y="944208"/>
            <a:ext cx="9144000" cy="5560060"/>
          </a:xfrm>
          <a:prstGeom prst="rect">
            <a:avLst/>
          </a:prstGeom>
        </p:spPr>
        <p:txBody>
          <a:bodyPr vert="horz" lIns="91440" tIns="45720" rIns="91440" bIns="45720" rtlCol="0" anchor="t">
            <a:noAutofit/>
          </a:bodyPr>
          <a:lstStyle/>
          <a:p>
            <a:pPr lvl="1">
              <a:spcBef>
                <a:spcPct val="0"/>
              </a:spcBef>
              <a:defRPr/>
            </a:pPr>
            <a:endParaRPr lang="en-US" sz="2800" b="1" dirty="0">
              <a:latin typeface="Arial" pitchFamily="34" charset="0"/>
              <a:ea typeface="+mj-ea"/>
              <a:cs typeface="Arial" pitchFamily="34" charset="0"/>
            </a:endParaRPr>
          </a:p>
          <a:p>
            <a:pPr lvl="1">
              <a:spcBef>
                <a:spcPct val="0"/>
              </a:spcBef>
              <a:defRPr/>
            </a:pPr>
            <a:endParaRPr lang="en-US" sz="2000" b="1" dirty="0">
              <a:solidFill>
                <a:srgbClr val="FF0000"/>
              </a:solidFill>
              <a:latin typeface="Arial" pitchFamily="34" charset="0"/>
              <a:ea typeface="+mj-ea"/>
              <a:cs typeface="Arial" pitchFamily="34" charset="0"/>
            </a:endParaRPr>
          </a:p>
        </p:txBody>
      </p:sp>
      <p:sp>
        <p:nvSpPr>
          <p:cNvPr id="2" name="TextBox 1"/>
          <p:cNvSpPr txBox="1"/>
          <p:nvPr/>
        </p:nvSpPr>
        <p:spPr>
          <a:xfrm>
            <a:off x="1066800" y="2133600"/>
            <a:ext cx="184731" cy="369332"/>
          </a:xfrm>
          <a:prstGeom prst="rect">
            <a:avLst/>
          </a:prstGeom>
          <a:noFill/>
        </p:spPr>
        <p:txBody>
          <a:bodyPr wrap="none" rtlCol="0">
            <a:spAutoFit/>
          </a:bodyPr>
          <a:lstStyle/>
          <a:p>
            <a:endParaRPr lang="en-US" dirty="0"/>
          </a:p>
        </p:txBody>
      </p:sp>
      <p:sp>
        <p:nvSpPr>
          <p:cNvPr id="3" name="TextBox 2">
            <a:extLst>
              <a:ext uri="{FF2B5EF4-FFF2-40B4-BE49-F238E27FC236}">
                <a16:creationId xmlns:a16="http://schemas.microsoft.com/office/drawing/2014/main" id="{AADE030E-F15B-6FD1-8AC4-24CE54BD0150}"/>
              </a:ext>
            </a:extLst>
          </p:cNvPr>
          <p:cNvSpPr txBox="1"/>
          <p:nvPr/>
        </p:nvSpPr>
        <p:spPr>
          <a:xfrm>
            <a:off x="146538" y="1201079"/>
            <a:ext cx="8850924" cy="6001643"/>
          </a:xfrm>
          <a:prstGeom prst="rect">
            <a:avLst/>
          </a:prstGeom>
          <a:noFill/>
        </p:spPr>
        <p:txBody>
          <a:bodyPr wrap="square" rtlCol="0">
            <a:spAutoFit/>
          </a:bodyPr>
          <a:lstStyle/>
          <a:p>
            <a:r>
              <a:rPr lang="en-US" sz="2000" b="1" dirty="0"/>
              <a:t>All Candidates will go through the suitability process.</a:t>
            </a:r>
          </a:p>
          <a:p>
            <a:endParaRPr lang="en-US" sz="2000" b="1" dirty="0"/>
          </a:p>
          <a:p>
            <a:r>
              <a:rPr lang="en-US" sz="2000" b="1" u="sng" dirty="0"/>
              <a:t>Suitability</a:t>
            </a:r>
            <a:r>
              <a:rPr lang="en-US" sz="2000" b="1" dirty="0"/>
              <a:t> - Refers to a person’s identifiable character traits and/or conduct that may have an impact on the integrity or efficiency of the service.</a:t>
            </a:r>
          </a:p>
          <a:p>
            <a:endParaRPr lang="en-US" sz="2000" dirty="0"/>
          </a:p>
          <a:p>
            <a:r>
              <a:rPr lang="en-US" sz="2000" b="1" u="sng" dirty="0"/>
              <a:t>Suitability Determination</a:t>
            </a:r>
            <a:r>
              <a:rPr lang="en-US" sz="2000" b="1" dirty="0"/>
              <a:t> – A decision that a person is suitable or is not suitable for employment in a covered position within the Department of Defense.</a:t>
            </a:r>
          </a:p>
          <a:p>
            <a:r>
              <a:rPr lang="en-US" sz="2000" b="1" dirty="0"/>
              <a:t>As such, a determination based upon a person’s character and conduct is necessary for an individual to perform work for or on behalf of the government.</a:t>
            </a:r>
          </a:p>
          <a:p>
            <a:endParaRPr lang="en-US" sz="2000" b="1" dirty="0"/>
          </a:p>
          <a:p>
            <a:r>
              <a:rPr lang="en-US" sz="2000" b="1" dirty="0"/>
              <a:t>Suitability determinations are based on a review of applicant documents</a:t>
            </a:r>
          </a:p>
          <a:p>
            <a:endParaRPr lang="en-US" sz="2000" b="1" dirty="0"/>
          </a:p>
          <a:p>
            <a:pPr marL="285750" indent="-285750">
              <a:buFont typeface="Arial" panose="020B0604020202020204" pitchFamily="34" charset="0"/>
              <a:buChar char="•"/>
            </a:pPr>
            <a:r>
              <a:rPr lang="en-US" sz="2000" b="1" dirty="0"/>
              <a:t>OF 306 - Declaration for Federal Employment</a:t>
            </a:r>
          </a:p>
          <a:p>
            <a:pPr marL="285750" indent="-285750">
              <a:buFont typeface="Arial" panose="020B0604020202020204" pitchFamily="34" charset="0"/>
              <a:buChar char="•"/>
            </a:pPr>
            <a:r>
              <a:rPr lang="en-US" sz="2000" b="1" dirty="0"/>
              <a:t>SF 86 - Questionnaire for National Security Positions</a:t>
            </a:r>
          </a:p>
          <a:p>
            <a:pPr marL="285750" indent="-285750">
              <a:buFont typeface="Arial" panose="020B0604020202020204" pitchFamily="34" charset="0"/>
              <a:buChar char="•"/>
            </a:pPr>
            <a:r>
              <a:rPr lang="en-US" sz="2000" b="1" dirty="0"/>
              <a:t>Fingerprints</a:t>
            </a:r>
          </a:p>
          <a:p>
            <a:endParaRPr lang="en-US" sz="2400" b="1" dirty="0"/>
          </a:p>
          <a:p>
            <a:pPr algn="ctr"/>
            <a:r>
              <a:rPr lang="en-US" sz="2400" b="1" dirty="0"/>
              <a:t>**HONESTY**</a:t>
            </a:r>
          </a:p>
          <a:p>
            <a:endParaRPr lang="en-US" dirty="0"/>
          </a:p>
          <a:p>
            <a:endParaRPr lang="en-US" b="1" dirty="0"/>
          </a:p>
        </p:txBody>
      </p:sp>
    </p:spTree>
    <p:extLst>
      <p:ext uri="{BB962C8B-B14F-4D97-AF65-F5344CB8AC3E}">
        <p14:creationId xmlns:p14="http://schemas.microsoft.com/office/powerpoint/2010/main" val="36762604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8" descr="USAF_BLUE_CHROME"/>
          <p:cNvPicPr>
            <a:picLocks noChangeAspect="1" noChangeArrowheads="1"/>
          </p:cNvPicPr>
          <p:nvPr/>
        </p:nvPicPr>
        <p:blipFill>
          <a:blip r:embed="rId2" cstate="print"/>
          <a:srcRect/>
          <a:stretch>
            <a:fillRect/>
          </a:stretch>
        </p:blipFill>
        <p:spPr bwMode="auto">
          <a:xfrm>
            <a:off x="61911" y="304800"/>
            <a:ext cx="928689" cy="759836"/>
          </a:xfrm>
          <a:prstGeom prst="rect">
            <a:avLst/>
          </a:prstGeom>
          <a:noFill/>
          <a:ln w="9525">
            <a:noFill/>
            <a:miter lim="800000"/>
            <a:headEnd/>
            <a:tailEnd/>
          </a:ln>
        </p:spPr>
      </p:pic>
      <p:pic>
        <p:nvPicPr>
          <p:cNvPr id="1028" name="Picture 4" descr="88 ABW Crest">
            <a:hlinkClick r:id="rId3"/>
          </p:cNvPr>
          <p:cNvPicPr>
            <a:picLocks noChangeAspect="1" noChangeArrowheads="1"/>
          </p:cNvPicPr>
          <p:nvPr/>
        </p:nvPicPr>
        <p:blipFill>
          <a:blip r:embed="rId4" cstate="print"/>
          <a:srcRect/>
          <a:stretch>
            <a:fillRect/>
          </a:stretch>
        </p:blipFill>
        <p:spPr bwMode="auto">
          <a:xfrm>
            <a:off x="8229600" y="228600"/>
            <a:ext cx="767862" cy="831850"/>
          </a:xfrm>
          <a:prstGeom prst="rect">
            <a:avLst/>
          </a:prstGeom>
          <a:noFill/>
        </p:spPr>
      </p:pic>
      <p:sp>
        <p:nvSpPr>
          <p:cNvPr id="8" name="Title 7"/>
          <p:cNvSpPr>
            <a:spLocks noGrp="1"/>
          </p:cNvSpPr>
          <p:nvPr>
            <p:ph type="ctrTitle"/>
          </p:nvPr>
        </p:nvSpPr>
        <p:spPr>
          <a:xfrm>
            <a:off x="0" y="76200"/>
            <a:ext cx="9144000" cy="914400"/>
          </a:xfrm>
        </p:spPr>
        <p:txBody>
          <a:bodyPr>
            <a:noAutofit/>
          </a:bodyPr>
          <a:lstStyle/>
          <a:p>
            <a:r>
              <a:rPr lang="en-US" sz="3200" b="1" dirty="0">
                <a:latin typeface="Arial" pitchFamily="34" charset="0"/>
                <a:cs typeface="Arial" pitchFamily="34" charset="0"/>
              </a:rPr>
              <a:t>Suitability Guidelines</a:t>
            </a:r>
          </a:p>
        </p:txBody>
      </p:sp>
      <p:sp>
        <p:nvSpPr>
          <p:cNvPr id="10" name="Rectangle 7"/>
          <p:cNvSpPr>
            <a:spLocks noChangeArrowheads="1"/>
          </p:cNvSpPr>
          <p:nvPr/>
        </p:nvSpPr>
        <p:spPr bwMode="auto">
          <a:xfrm>
            <a:off x="0" y="685800"/>
            <a:ext cx="9144000" cy="523220"/>
          </a:xfrm>
          <a:prstGeom prst="rect">
            <a:avLst/>
          </a:prstGeom>
          <a:noFill/>
          <a:ln w="12700">
            <a:noFill/>
            <a:miter lim="800000"/>
            <a:headEnd/>
            <a:tailEnd/>
          </a:ln>
        </p:spPr>
        <p:txBody>
          <a:bodyPr wrap="square">
            <a:spAutoFit/>
          </a:bodyPr>
          <a:lstStyle/>
          <a:p>
            <a:pPr algn="ctr"/>
            <a:r>
              <a:rPr lang="en-US" sz="2800" b="1" dirty="0">
                <a:solidFill>
                  <a:schemeClr val="tx2"/>
                </a:solidFill>
                <a:latin typeface="Arial" pitchFamily="34" charset="0"/>
                <a:cs typeface="Arial" pitchFamily="34" charset="0"/>
              </a:rPr>
              <a:t>_________________ </a:t>
            </a:r>
            <a:r>
              <a:rPr lang="en-US" sz="1000" b="1" i="1" dirty="0">
                <a:solidFill>
                  <a:schemeClr val="tx2"/>
                </a:solidFill>
                <a:latin typeface="Arial" pitchFamily="34" charset="0"/>
                <a:cs typeface="Arial" pitchFamily="34" charset="0"/>
              </a:rPr>
              <a:t>Aim High … Fly – Fight – Win!   </a:t>
            </a:r>
            <a:r>
              <a:rPr lang="en-US" sz="1000" b="1" dirty="0">
                <a:solidFill>
                  <a:schemeClr val="tx2"/>
                </a:solidFill>
                <a:latin typeface="Arial" pitchFamily="34" charset="0"/>
                <a:cs typeface="Arial" pitchFamily="34" charset="0"/>
              </a:rPr>
              <a:t> </a:t>
            </a:r>
            <a:r>
              <a:rPr lang="en-US" sz="2800" b="1" dirty="0">
                <a:solidFill>
                  <a:schemeClr val="tx2"/>
                </a:solidFill>
                <a:latin typeface="Arial" pitchFamily="34" charset="0"/>
                <a:cs typeface="Arial" pitchFamily="34" charset="0"/>
              </a:rPr>
              <a:t>_________________</a:t>
            </a:r>
            <a:endParaRPr lang="en-US" sz="2800" b="1" dirty="0">
              <a:solidFill>
                <a:schemeClr val="tx2"/>
              </a:solidFill>
            </a:endParaRPr>
          </a:p>
        </p:txBody>
      </p:sp>
      <p:sp>
        <p:nvSpPr>
          <p:cNvPr id="13" name="Title 7"/>
          <p:cNvSpPr txBox="1">
            <a:spLocks/>
          </p:cNvSpPr>
          <p:nvPr/>
        </p:nvSpPr>
        <p:spPr>
          <a:xfrm>
            <a:off x="-146538" y="944208"/>
            <a:ext cx="9144000" cy="5560060"/>
          </a:xfrm>
          <a:prstGeom prst="rect">
            <a:avLst/>
          </a:prstGeom>
        </p:spPr>
        <p:txBody>
          <a:bodyPr vert="horz" lIns="91440" tIns="45720" rIns="91440" bIns="45720" rtlCol="0" anchor="t">
            <a:noAutofit/>
          </a:bodyPr>
          <a:lstStyle/>
          <a:p>
            <a:pPr lvl="1">
              <a:spcBef>
                <a:spcPct val="0"/>
              </a:spcBef>
              <a:defRPr/>
            </a:pPr>
            <a:endParaRPr lang="en-US" sz="2800" b="1" dirty="0">
              <a:latin typeface="Arial" pitchFamily="34" charset="0"/>
              <a:ea typeface="+mj-ea"/>
              <a:cs typeface="Arial" pitchFamily="34" charset="0"/>
            </a:endParaRPr>
          </a:p>
          <a:p>
            <a:pPr lvl="1">
              <a:spcBef>
                <a:spcPct val="0"/>
              </a:spcBef>
              <a:defRPr/>
            </a:pPr>
            <a:endParaRPr lang="en-US" sz="2000" b="1" dirty="0">
              <a:solidFill>
                <a:srgbClr val="FF0000"/>
              </a:solidFill>
              <a:latin typeface="Arial" pitchFamily="34" charset="0"/>
              <a:ea typeface="+mj-ea"/>
              <a:cs typeface="Arial" pitchFamily="34" charset="0"/>
            </a:endParaRPr>
          </a:p>
        </p:txBody>
      </p:sp>
      <p:sp>
        <p:nvSpPr>
          <p:cNvPr id="2" name="TextBox 1"/>
          <p:cNvSpPr txBox="1"/>
          <p:nvPr/>
        </p:nvSpPr>
        <p:spPr>
          <a:xfrm>
            <a:off x="1066800" y="2133600"/>
            <a:ext cx="184731" cy="369332"/>
          </a:xfrm>
          <a:prstGeom prst="rect">
            <a:avLst/>
          </a:prstGeom>
          <a:noFill/>
        </p:spPr>
        <p:txBody>
          <a:bodyPr wrap="none" rtlCol="0">
            <a:spAutoFit/>
          </a:bodyPr>
          <a:lstStyle/>
          <a:p>
            <a:endParaRPr lang="en-US" dirty="0"/>
          </a:p>
        </p:txBody>
      </p:sp>
      <p:sp>
        <p:nvSpPr>
          <p:cNvPr id="3" name="TextBox 2">
            <a:extLst>
              <a:ext uri="{FF2B5EF4-FFF2-40B4-BE49-F238E27FC236}">
                <a16:creationId xmlns:a16="http://schemas.microsoft.com/office/drawing/2014/main" id="{149B51E6-D9F0-E77B-0571-A6CF0D809522}"/>
              </a:ext>
            </a:extLst>
          </p:cNvPr>
          <p:cNvSpPr txBox="1"/>
          <p:nvPr/>
        </p:nvSpPr>
        <p:spPr>
          <a:xfrm>
            <a:off x="342900" y="1371600"/>
            <a:ext cx="8458200" cy="4154984"/>
          </a:xfrm>
          <a:prstGeom prst="rect">
            <a:avLst/>
          </a:prstGeom>
          <a:noFill/>
        </p:spPr>
        <p:txBody>
          <a:bodyPr wrap="square" rtlCol="0">
            <a:spAutoFit/>
          </a:bodyPr>
          <a:lstStyle/>
          <a:p>
            <a:pPr marL="285750" indent="-285750">
              <a:buFont typeface="Arial" panose="020B0604020202020204" pitchFamily="34" charset="0"/>
              <a:buChar char="•"/>
            </a:pPr>
            <a:r>
              <a:rPr lang="en-US" sz="2400" b="1" dirty="0"/>
              <a:t>Misconduct/Negligence in Employment</a:t>
            </a:r>
          </a:p>
          <a:p>
            <a:pPr marL="285750" indent="-285750">
              <a:buFont typeface="Arial" panose="020B0604020202020204" pitchFamily="34" charset="0"/>
              <a:buChar char="•"/>
            </a:pPr>
            <a:r>
              <a:rPr lang="en-US" sz="2400" b="1" dirty="0"/>
              <a:t>Criminal/Dishonest Conduct</a:t>
            </a:r>
          </a:p>
          <a:p>
            <a:pPr marL="285750" indent="-285750">
              <a:buFont typeface="Arial" panose="020B0604020202020204" pitchFamily="34" charset="0"/>
              <a:buChar char="•"/>
            </a:pPr>
            <a:r>
              <a:rPr lang="en-US" sz="2400" b="1" dirty="0"/>
              <a:t>Material, intentional false statement, or deception or fraud in examination or appointment</a:t>
            </a:r>
          </a:p>
          <a:p>
            <a:pPr marL="285750" indent="-285750">
              <a:buFont typeface="Arial" panose="020B0604020202020204" pitchFamily="34" charset="0"/>
              <a:buChar char="•"/>
            </a:pPr>
            <a:r>
              <a:rPr lang="en-US" sz="2400" b="1" dirty="0"/>
              <a:t>Refusal to furnish testimony </a:t>
            </a:r>
          </a:p>
          <a:p>
            <a:pPr marL="285750" indent="-285750">
              <a:buFont typeface="Arial" panose="020B0604020202020204" pitchFamily="34" charset="0"/>
              <a:buChar char="•"/>
            </a:pPr>
            <a:r>
              <a:rPr lang="en-US" sz="2400" b="1" dirty="0"/>
              <a:t>Alcohol abuse, without evidence of substantial rehabilitation</a:t>
            </a:r>
          </a:p>
          <a:p>
            <a:pPr marL="285750" indent="-285750">
              <a:buFont typeface="Arial" panose="020B0604020202020204" pitchFamily="34" charset="0"/>
              <a:buChar char="•"/>
            </a:pPr>
            <a:r>
              <a:rPr lang="en-US" sz="2400" b="1" dirty="0"/>
              <a:t>Illegal use of narcotics</a:t>
            </a:r>
          </a:p>
          <a:p>
            <a:pPr marL="285750" indent="-285750">
              <a:buFont typeface="Arial" panose="020B0604020202020204" pitchFamily="34" charset="0"/>
              <a:buChar char="•"/>
            </a:pPr>
            <a:r>
              <a:rPr lang="en-US" sz="2400" b="1" dirty="0"/>
              <a:t>Knowing and willful engagement in acts or activities designed to overthrow the U.S. Government by force</a:t>
            </a:r>
          </a:p>
          <a:p>
            <a:pPr marL="285750" indent="-285750">
              <a:buFont typeface="Arial" panose="020B0604020202020204" pitchFamily="34" charset="0"/>
              <a:buChar char="•"/>
            </a:pPr>
            <a:r>
              <a:rPr lang="en-US" sz="2400" b="1" dirty="0"/>
              <a:t>Any statutory or regulatory bar which prevents the lawful employment of the person involved in the position in question</a:t>
            </a:r>
          </a:p>
        </p:txBody>
      </p:sp>
      <p:sp>
        <p:nvSpPr>
          <p:cNvPr id="5" name="TextBox 4">
            <a:extLst>
              <a:ext uri="{FF2B5EF4-FFF2-40B4-BE49-F238E27FC236}">
                <a16:creationId xmlns:a16="http://schemas.microsoft.com/office/drawing/2014/main" id="{A7238B60-03FA-7FE7-C5F0-6EE6E96340CE}"/>
              </a:ext>
            </a:extLst>
          </p:cNvPr>
          <p:cNvSpPr txBox="1"/>
          <p:nvPr/>
        </p:nvSpPr>
        <p:spPr>
          <a:xfrm>
            <a:off x="3048000" y="5892364"/>
            <a:ext cx="2590800" cy="523220"/>
          </a:xfrm>
          <a:prstGeom prst="rect">
            <a:avLst/>
          </a:prstGeom>
          <a:noFill/>
        </p:spPr>
        <p:txBody>
          <a:bodyPr wrap="square" rtlCol="0">
            <a:spAutoFit/>
          </a:bodyPr>
          <a:lstStyle/>
          <a:p>
            <a:pPr algn="ctr"/>
            <a:r>
              <a:rPr lang="en-US" sz="2800" b="1" dirty="0"/>
              <a:t>**HONESTY**</a:t>
            </a:r>
          </a:p>
        </p:txBody>
      </p:sp>
    </p:spTree>
    <p:extLst>
      <p:ext uri="{BB962C8B-B14F-4D97-AF65-F5344CB8AC3E}">
        <p14:creationId xmlns:p14="http://schemas.microsoft.com/office/powerpoint/2010/main" val="20698844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8" descr="USAF_BLUE_CHROME"/>
          <p:cNvPicPr>
            <a:picLocks noChangeAspect="1" noChangeArrowheads="1"/>
          </p:cNvPicPr>
          <p:nvPr/>
        </p:nvPicPr>
        <p:blipFill>
          <a:blip r:embed="rId2" cstate="print"/>
          <a:srcRect/>
          <a:stretch>
            <a:fillRect/>
          </a:stretch>
        </p:blipFill>
        <p:spPr bwMode="auto">
          <a:xfrm>
            <a:off x="61911" y="304800"/>
            <a:ext cx="928689" cy="759836"/>
          </a:xfrm>
          <a:prstGeom prst="rect">
            <a:avLst/>
          </a:prstGeom>
          <a:noFill/>
          <a:ln w="9525">
            <a:noFill/>
            <a:miter lim="800000"/>
            <a:headEnd/>
            <a:tailEnd/>
          </a:ln>
        </p:spPr>
      </p:pic>
      <p:pic>
        <p:nvPicPr>
          <p:cNvPr id="1028" name="Picture 4" descr="88 ABW Crest">
            <a:hlinkClick r:id="rId3"/>
          </p:cNvPr>
          <p:cNvPicPr>
            <a:picLocks noChangeAspect="1" noChangeArrowheads="1"/>
          </p:cNvPicPr>
          <p:nvPr/>
        </p:nvPicPr>
        <p:blipFill>
          <a:blip r:embed="rId4" cstate="print"/>
          <a:srcRect/>
          <a:stretch>
            <a:fillRect/>
          </a:stretch>
        </p:blipFill>
        <p:spPr bwMode="auto">
          <a:xfrm>
            <a:off x="8229600" y="228600"/>
            <a:ext cx="767862" cy="831850"/>
          </a:xfrm>
          <a:prstGeom prst="rect">
            <a:avLst/>
          </a:prstGeom>
          <a:noFill/>
        </p:spPr>
      </p:pic>
      <p:sp>
        <p:nvSpPr>
          <p:cNvPr id="8" name="Title 7"/>
          <p:cNvSpPr>
            <a:spLocks noGrp="1"/>
          </p:cNvSpPr>
          <p:nvPr>
            <p:ph type="ctrTitle"/>
          </p:nvPr>
        </p:nvSpPr>
        <p:spPr>
          <a:xfrm>
            <a:off x="0" y="76200"/>
            <a:ext cx="9144000" cy="914400"/>
          </a:xfrm>
        </p:spPr>
        <p:txBody>
          <a:bodyPr>
            <a:noAutofit/>
          </a:bodyPr>
          <a:lstStyle/>
          <a:p>
            <a:r>
              <a:rPr lang="en-US" sz="3200" b="1" dirty="0">
                <a:latin typeface="Arial" pitchFamily="34" charset="0"/>
                <a:cs typeface="Arial" pitchFamily="34" charset="0"/>
              </a:rPr>
              <a:t>Suitability Factors</a:t>
            </a:r>
          </a:p>
        </p:txBody>
      </p:sp>
      <p:sp>
        <p:nvSpPr>
          <p:cNvPr id="10" name="Rectangle 7"/>
          <p:cNvSpPr>
            <a:spLocks noChangeArrowheads="1"/>
          </p:cNvSpPr>
          <p:nvPr/>
        </p:nvSpPr>
        <p:spPr bwMode="auto">
          <a:xfrm>
            <a:off x="0" y="685800"/>
            <a:ext cx="9144000" cy="523220"/>
          </a:xfrm>
          <a:prstGeom prst="rect">
            <a:avLst/>
          </a:prstGeom>
          <a:noFill/>
          <a:ln w="12700">
            <a:noFill/>
            <a:miter lim="800000"/>
            <a:headEnd/>
            <a:tailEnd/>
          </a:ln>
        </p:spPr>
        <p:txBody>
          <a:bodyPr wrap="square">
            <a:spAutoFit/>
          </a:bodyPr>
          <a:lstStyle/>
          <a:p>
            <a:pPr algn="ctr"/>
            <a:r>
              <a:rPr lang="en-US" sz="2800" b="1" dirty="0">
                <a:solidFill>
                  <a:schemeClr val="tx2"/>
                </a:solidFill>
                <a:latin typeface="Arial" pitchFamily="34" charset="0"/>
                <a:cs typeface="Arial" pitchFamily="34" charset="0"/>
              </a:rPr>
              <a:t>_________________ </a:t>
            </a:r>
            <a:r>
              <a:rPr lang="en-US" sz="1000" b="1" i="1" dirty="0">
                <a:solidFill>
                  <a:schemeClr val="tx2"/>
                </a:solidFill>
                <a:latin typeface="Arial" pitchFamily="34" charset="0"/>
                <a:cs typeface="Arial" pitchFamily="34" charset="0"/>
              </a:rPr>
              <a:t>Aim High … Fly – Fight – Win!   </a:t>
            </a:r>
            <a:r>
              <a:rPr lang="en-US" sz="1000" b="1" dirty="0">
                <a:solidFill>
                  <a:schemeClr val="tx2"/>
                </a:solidFill>
                <a:latin typeface="Arial" pitchFamily="34" charset="0"/>
                <a:cs typeface="Arial" pitchFamily="34" charset="0"/>
              </a:rPr>
              <a:t> </a:t>
            </a:r>
            <a:r>
              <a:rPr lang="en-US" sz="2800" b="1" dirty="0">
                <a:solidFill>
                  <a:schemeClr val="tx2"/>
                </a:solidFill>
                <a:latin typeface="Arial" pitchFamily="34" charset="0"/>
                <a:cs typeface="Arial" pitchFamily="34" charset="0"/>
              </a:rPr>
              <a:t>_________________</a:t>
            </a:r>
            <a:endParaRPr lang="en-US" sz="2800" b="1" dirty="0">
              <a:solidFill>
                <a:schemeClr val="tx2"/>
              </a:solidFill>
            </a:endParaRPr>
          </a:p>
        </p:txBody>
      </p:sp>
      <p:sp>
        <p:nvSpPr>
          <p:cNvPr id="13" name="Title 7"/>
          <p:cNvSpPr txBox="1">
            <a:spLocks/>
          </p:cNvSpPr>
          <p:nvPr/>
        </p:nvSpPr>
        <p:spPr>
          <a:xfrm>
            <a:off x="-146538" y="944208"/>
            <a:ext cx="9144000" cy="5560060"/>
          </a:xfrm>
          <a:prstGeom prst="rect">
            <a:avLst/>
          </a:prstGeom>
        </p:spPr>
        <p:txBody>
          <a:bodyPr vert="horz" lIns="91440" tIns="45720" rIns="91440" bIns="45720" rtlCol="0" anchor="t">
            <a:noAutofit/>
          </a:bodyPr>
          <a:lstStyle/>
          <a:p>
            <a:pPr lvl="1">
              <a:spcBef>
                <a:spcPct val="0"/>
              </a:spcBef>
              <a:defRPr/>
            </a:pPr>
            <a:endParaRPr lang="en-US" sz="2800" b="1" dirty="0">
              <a:latin typeface="Arial" pitchFamily="34" charset="0"/>
              <a:ea typeface="+mj-ea"/>
              <a:cs typeface="Arial" pitchFamily="34" charset="0"/>
            </a:endParaRPr>
          </a:p>
          <a:p>
            <a:pPr lvl="1">
              <a:spcBef>
                <a:spcPct val="0"/>
              </a:spcBef>
              <a:defRPr/>
            </a:pPr>
            <a:endParaRPr lang="en-US" sz="2000" b="1" dirty="0">
              <a:solidFill>
                <a:srgbClr val="FF0000"/>
              </a:solidFill>
              <a:latin typeface="Arial" pitchFamily="34" charset="0"/>
              <a:ea typeface="+mj-ea"/>
              <a:cs typeface="Arial" pitchFamily="34" charset="0"/>
            </a:endParaRPr>
          </a:p>
        </p:txBody>
      </p:sp>
      <p:sp>
        <p:nvSpPr>
          <p:cNvPr id="2" name="TextBox 1"/>
          <p:cNvSpPr txBox="1"/>
          <p:nvPr/>
        </p:nvSpPr>
        <p:spPr>
          <a:xfrm>
            <a:off x="1066800" y="2133600"/>
            <a:ext cx="184731" cy="369332"/>
          </a:xfrm>
          <a:prstGeom prst="rect">
            <a:avLst/>
          </a:prstGeom>
          <a:noFill/>
        </p:spPr>
        <p:txBody>
          <a:bodyPr wrap="none" rtlCol="0">
            <a:spAutoFit/>
          </a:bodyPr>
          <a:lstStyle/>
          <a:p>
            <a:endParaRPr lang="en-US" dirty="0"/>
          </a:p>
        </p:txBody>
      </p:sp>
      <p:sp>
        <p:nvSpPr>
          <p:cNvPr id="5" name="TextBox 4">
            <a:extLst>
              <a:ext uri="{FF2B5EF4-FFF2-40B4-BE49-F238E27FC236}">
                <a16:creationId xmlns:a16="http://schemas.microsoft.com/office/drawing/2014/main" id="{F12DCBE1-2ABF-4DED-9461-B0D210271468}"/>
              </a:ext>
            </a:extLst>
          </p:cNvPr>
          <p:cNvSpPr txBox="1"/>
          <p:nvPr/>
        </p:nvSpPr>
        <p:spPr>
          <a:xfrm>
            <a:off x="228600" y="1330403"/>
            <a:ext cx="8768862" cy="3970318"/>
          </a:xfrm>
          <a:prstGeom prst="rect">
            <a:avLst/>
          </a:prstGeom>
          <a:noFill/>
        </p:spPr>
        <p:txBody>
          <a:bodyPr wrap="square" rtlCol="0">
            <a:spAutoFit/>
          </a:bodyPr>
          <a:lstStyle/>
          <a:p>
            <a:pPr marL="285750" indent="-285750">
              <a:buFont typeface="Arial" panose="020B0604020202020204" pitchFamily="34" charset="0"/>
              <a:buChar char="•"/>
            </a:pPr>
            <a:r>
              <a:rPr lang="en-US" sz="2800" b="1" dirty="0"/>
              <a:t>Nature of the position </a:t>
            </a:r>
          </a:p>
          <a:p>
            <a:pPr marL="285750" indent="-285750">
              <a:buFont typeface="Arial" panose="020B0604020202020204" pitchFamily="34" charset="0"/>
              <a:buChar char="•"/>
            </a:pPr>
            <a:r>
              <a:rPr lang="en-US" sz="2800" b="1" dirty="0"/>
              <a:t>Nature and seriousness of conduct</a:t>
            </a:r>
          </a:p>
          <a:p>
            <a:pPr marL="285750" indent="-285750">
              <a:buFont typeface="Arial" panose="020B0604020202020204" pitchFamily="34" charset="0"/>
              <a:buChar char="•"/>
            </a:pPr>
            <a:r>
              <a:rPr lang="en-US" sz="2800" b="1" dirty="0"/>
              <a:t>Circumstances surrounding the conduct</a:t>
            </a:r>
          </a:p>
          <a:p>
            <a:pPr marL="285750" indent="-285750">
              <a:buFont typeface="Arial" panose="020B0604020202020204" pitchFamily="34" charset="0"/>
              <a:buChar char="•"/>
            </a:pPr>
            <a:r>
              <a:rPr lang="en-US" sz="2800" b="1" dirty="0"/>
              <a:t>Recency of the conduct</a:t>
            </a:r>
          </a:p>
          <a:p>
            <a:pPr marL="285750" indent="-285750">
              <a:buFont typeface="Arial" panose="020B0604020202020204" pitchFamily="34" charset="0"/>
              <a:buChar char="•"/>
            </a:pPr>
            <a:r>
              <a:rPr lang="en-US" sz="2800" b="1" dirty="0"/>
              <a:t>Age of the person involved at the time of the conduct</a:t>
            </a:r>
          </a:p>
          <a:p>
            <a:pPr marL="285750" indent="-285750">
              <a:buFont typeface="Arial" panose="020B0604020202020204" pitchFamily="34" charset="0"/>
              <a:buChar char="•"/>
            </a:pPr>
            <a:r>
              <a:rPr lang="en-US" sz="2800" b="1" dirty="0"/>
              <a:t>Contributing societal conditions</a:t>
            </a:r>
          </a:p>
          <a:p>
            <a:pPr marL="285750" indent="-285750">
              <a:buFont typeface="Arial" panose="020B0604020202020204" pitchFamily="34" charset="0"/>
              <a:buChar char="•"/>
            </a:pPr>
            <a:r>
              <a:rPr lang="en-US" sz="2800" b="1" dirty="0"/>
              <a:t>Absence or presence of rehabilitation or efforts toward rehabilitation</a:t>
            </a:r>
          </a:p>
          <a:p>
            <a:pPr marL="285750" indent="-285750">
              <a:buFont typeface="Arial" panose="020B0604020202020204" pitchFamily="34" charset="0"/>
              <a:buChar char="•"/>
            </a:pPr>
            <a:r>
              <a:rPr lang="en-US" sz="2800" b="1" dirty="0"/>
              <a:t>Other relevant information</a:t>
            </a:r>
          </a:p>
        </p:txBody>
      </p:sp>
    </p:spTree>
    <p:extLst>
      <p:ext uri="{BB962C8B-B14F-4D97-AF65-F5344CB8AC3E}">
        <p14:creationId xmlns:p14="http://schemas.microsoft.com/office/powerpoint/2010/main" val="8645164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8" descr="USAF_BLUE_CHROME"/>
          <p:cNvPicPr>
            <a:picLocks noChangeAspect="1" noChangeArrowheads="1"/>
          </p:cNvPicPr>
          <p:nvPr/>
        </p:nvPicPr>
        <p:blipFill>
          <a:blip r:embed="rId2" cstate="print"/>
          <a:srcRect/>
          <a:stretch>
            <a:fillRect/>
          </a:stretch>
        </p:blipFill>
        <p:spPr bwMode="auto">
          <a:xfrm>
            <a:off x="61911" y="304800"/>
            <a:ext cx="928689" cy="759836"/>
          </a:xfrm>
          <a:prstGeom prst="rect">
            <a:avLst/>
          </a:prstGeom>
          <a:noFill/>
          <a:ln w="9525">
            <a:noFill/>
            <a:miter lim="800000"/>
            <a:headEnd/>
            <a:tailEnd/>
          </a:ln>
        </p:spPr>
      </p:pic>
      <p:pic>
        <p:nvPicPr>
          <p:cNvPr id="1028" name="Picture 4" descr="88 ABW Crest">
            <a:hlinkClick r:id="rId3"/>
          </p:cNvPr>
          <p:cNvPicPr>
            <a:picLocks noChangeAspect="1" noChangeArrowheads="1"/>
          </p:cNvPicPr>
          <p:nvPr/>
        </p:nvPicPr>
        <p:blipFill>
          <a:blip r:embed="rId4" cstate="print"/>
          <a:srcRect/>
          <a:stretch>
            <a:fillRect/>
          </a:stretch>
        </p:blipFill>
        <p:spPr bwMode="auto">
          <a:xfrm>
            <a:off x="8229600" y="228600"/>
            <a:ext cx="767862" cy="831850"/>
          </a:xfrm>
          <a:prstGeom prst="rect">
            <a:avLst/>
          </a:prstGeom>
          <a:noFill/>
        </p:spPr>
      </p:pic>
      <p:sp>
        <p:nvSpPr>
          <p:cNvPr id="8" name="Title 7"/>
          <p:cNvSpPr>
            <a:spLocks noGrp="1"/>
          </p:cNvSpPr>
          <p:nvPr>
            <p:ph type="ctrTitle"/>
          </p:nvPr>
        </p:nvSpPr>
        <p:spPr>
          <a:xfrm>
            <a:off x="0" y="76200"/>
            <a:ext cx="9144000" cy="914400"/>
          </a:xfrm>
        </p:spPr>
        <p:txBody>
          <a:bodyPr>
            <a:noAutofit/>
          </a:bodyPr>
          <a:lstStyle/>
          <a:p>
            <a:r>
              <a:rPr lang="en-US" sz="2400" b="1" dirty="0"/>
              <a:t>SF 86 - Questionnaire for National Security Positions</a:t>
            </a:r>
            <a:r>
              <a:rPr lang="en-US" sz="3200" b="1" dirty="0">
                <a:latin typeface="Arial" pitchFamily="34" charset="0"/>
                <a:cs typeface="Arial" pitchFamily="34" charset="0"/>
              </a:rPr>
              <a:t> </a:t>
            </a:r>
          </a:p>
        </p:txBody>
      </p:sp>
      <p:sp>
        <p:nvSpPr>
          <p:cNvPr id="10" name="Rectangle 7"/>
          <p:cNvSpPr>
            <a:spLocks noChangeArrowheads="1"/>
          </p:cNvSpPr>
          <p:nvPr/>
        </p:nvSpPr>
        <p:spPr bwMode="auto">
          <a:xfrm>
            <a:off x="0" y="685800"/>
            <a:ext cx="9144000" cy="523220"/>
          </a:xfrm>
          <a:prstGeom prst="rect">
            <a:avLst/>
          </a:prstGeom>
          <a:noFill/>
          <a:ln w="12700">
            <a:noFill/>
            <a:miter lim="800000"/>
            <a:headEnd/>
            <a:tailEnd/>
          </a:ln>
        </p:spPr>
        <p:txBody>
          <a:bodyPr wrap="square">
            <a:spAutoFit/>
          </a:bodyPr>
          <a:lstStyle/>
          <a:p>
            <a:pPr algn="ctr"/>
            <a:r>
              <a:rPr lang="en-US" sz="2800" b="1" dirty="0">
                <a:solidFill>
                  <a:schemeClr val="tx2"/>
                </a:solidFill>
                <a:latin typeface="Arial" pitchFamily="34" charset="0"/>
                <a:cs typeface="Arial" pitchFamily="34" charset="0"/>
              </a:rPr>
              <a:t>_________________ </a:t>
            </a:r>
            <a:r>
              <a:rPr lang="en-US" sz="1000" b="1" i="1" dirty="0">
                <a:solidFill>
                  <a:schemeClr val="tx2"/>
                </a:solidFill>
                <a:latin typeface="Arial" pitchFamily="34" charset="0"/>
                <a:cs typeface="Arial" pitchFamily="34" charset="0"/>
              </a:rPr>
              <a:t>Aim High … Fly – Fight – Win!   </a:t>
            </a:r>
            <a:r>
              <a:rPr lang="en-US" sz="1000" b="1" dirty="0">
                <a:solidFill>
                  <a:schemeClr val="tx2"/>
                </a:solidFill>
                <a:latin typeface="Arial" pitchFamily="34" charset="0"/>
                <a:cs typeface="Arial" pitchFamily="34" charset="0"/>
              </a:rPr>
              <a:t> </a:t>
            </a:r>
            <a:r>
              <a:rPr lang="en-US" sz="2800" b="1" dirty="0">
                <a:solidFill>
                  <a:schemeClr val="tx2"/>
                </a:solidFill>
                <a:latin typeface="Arial" pitchFamily="34" charset="0"/>
                <a:cs typeface="Arial" pitchFamily="34" charset="0"/>
              </a:rPr>
              <a:t>_________________</a:t>
            </a:r>
            <a:endParaRPr lang="en-US" sz="2800" b="1" dirty="0">
              <a:solidFill>
                <a:schemeClr val="tx2"/>
              </a:solidFill>
            </a:endParaRPr>
          </a:p>
        </p:txBody>
      </p:sp>
      <p:sp>
        <p:nvSpPr>
          <p:cNvPr id="13" name="Title 7"/>
          <p:cNvSpPr txBox="1">
            <a:spLocks/>
          </p:cNvSpPr>
          <p:nvPr/>
        </p:nvSpPr>
        <p:spPr>
          <a:xfrm>
            <a:off x="-146538" y="944208"/>
            <a:ext cx="9144000" cy="5560060"/>
          </a:xfrm>
          <a:prstGeom prst="rect">
            <a:avLst/>
          </a:prstGeom>
        </p:spPr>
        <p:txBody>
          <a:bodyPr vert="horz" lIns="91440" tIns="45720" rIns="91440" bIns="45720" rtlCol="0" anchor="t">
            <a:noAutofit/>
          </a:bodyPr>
          <a:lstStyle/>
          <a:p>
            <a:pPr lvl="1">
              <a:spcBef>
                <a:spcPct val="0"/>
              </a:spcBef>
              <a:defRPr/>
            </a:pPr>
            <a:endParaRPr lang="en-US" sz="2800" b="1" dirty="0">
              <a:latin typeface="Arial" pitchFamily="34" charset="0"/>
              <a:ea typeface="+mj-ea"/>
              <a:cs typeface="Arial" pitchFamily="34" charset="0"/>
            </a:endParaRPr>
          </a:p>
          <a:p>
            <a:pPr lvl="1">
              <a:spcBef>
                <a:spcPct val="0"/>
              </a:spcBef>
              <a:defRPr/>
            </a:pPr>
            <a:endParaRPr lang="en-US" sz="2000" b="1" dirty="0">
              <a:solidFill>
                <a:srgbClr val="FF0000"/>
              </a:solidFill>
              <a:latin typeface="Arial" pitchFamily="34" charset="0"/>
              <a:ea typeface="+mj-ea"/>
              <a:cs typeface="Arial" pitchFamily="34" charset="0"/>
            </a:endParaRPr>
          </a:p>
        </p:txBody>
      </p:sp>
      <p:sp>
        <p:nvSpPr>
          <p:cNvPr id="2" name="TextBox 1"/>
          <p:cNvSpPr txBox="1"/>
          <p:nvPr/>
        </p:nvSpPr>
        <p:spPr>
          <a:xfrm>
            <a:off x="1066800" y="2133600"/>
            <a:ext cx="184731" cy="369332"/>
          </a:xfrm>
          <a:prstGeom prst="rect">
            <a:avLst/>
          </a:prstGeom>
          <a:noFill/>
        </p:spPr>
        <p:txBody>
          <a:bodyPr wrap="none" rtlCol="0">
            <a:spAutoFit/>
          </a:bodyPr>
          <a:lstStyle/>
          <a:p>
            <a:endParaRPr lang="en-US" dirty="0"/>
          </a:p>
        </p:txBody>
      </p:sp>
      <p:sp>
        <p:nvSpPr>
          <p:cNvPr id="3" name="TextBox 2">
            <a:extLst>
              <a:ext uri="{FF2B5EF4-FFF2-40B4-BE49-F238E27FC236}">
                <a16:creationId xmlns:a16="http://schemas.microsoft.com/office/drawing/2014/main" id="{D9A23189-434E-4A4E-EA53-9B2BA9EB13AC}"/>
              </a:ext>
            </a:extLst>
          </p:cNvPr>
          <p:cNvSpPr txBox="1"/>
          <p:nvPr/>
        </p:nvSpPr>
        <p:spPr>
          <a:xfrm>
            <a:off x="117230" y="1209020"/>
            <a:ext cx="8880231" cy="5016758"/>
          </a:xfrm>
          <a:prstGeom prst="rect">
            <a:avLst/>
          </a:prstGeom>
          <a:noFill/>
        </p:spPr>
        <p:txBody>
          <a:bodyPr wrap="square" rtlCol="0">
            <a:spAutoFit/>
          </a:bodyPr>
          <a:lstStyle/>
          <a:p>
            <a:r>
              <a:rPr lang="en-US" sz="2000" b="1" i="0" u="none" strike="noStrike" baseline="0" dirty="0">
                <a:solidFill>
                  <a:srgbClr val="000000"/>
                </a:solidFill>
                <a:latin typeface="Arial" panose="020B0604020202020204" pitchFamily="34" charset="0"/>
              </a:rPr>
              <a:t>The Standard Form 86, “Questionnaire for National Security Positions” is intended specifically for use in requesting investigations for persons seeking to occupy positions designated as National Security “Sensitive.” </a:t>
            </a:r>
          </a:p>
          <a:p>
            <a:endParaRPr lang="en-US" sz="2000" b="1" i="0" u="none" strike="noStrike" baseline="0" dirty="0">
              <a:solidFill>
                <a:srgbClr val="000000"/>
              </a:solidFill>
              <a:latin typeface="Arial" panose="020B0604020202020204" pitchFamily="34" charset="0"/>
            </a:endParaRPr>
          </a:p>
          <a:p>
            <a:r>
              <a:rPr lang="en-US" sz="2000" b="1" i="0" u="none" strike="noStrike" baseline="0" dirty="0">
                <a:solidFill>
                  <a:srgbClr val="000000"/>
                </a:solidFill>
                <a:latin typeface="Arial" panose="020B0604020202020204" pitchFamily="34" charset="0"/>
              </a:rPr>
              <a:t>The SF 86 is a permanent document that may be used as the basis for future investigations, eligibility determinations for access to classified information or to hold a sensitive position, suitability or fitness for Federal employment, fitness for contract employment, or eligibility for physical and logical access to federally controlled facilities or information systems. Your responses to this form may be compared with your responses to previous SF 86 questionnaires.</a:t>
            </a:r>
            <a:endParaRPr lang="en-US" sz="2000" b="1" dirty="0"/>
          </a:p>
          <a:p>
            <a:endParaRPr lang="en-US" sz="2000" b="1" dirty="0"/>
          </a:p>
          <a:p>
            <a:endParaRPr lang="en-US" sz="2000" b="1" dirty="0"/>
          </a:p>
          <a:p>
            <a:pPr algn="ctr"/>
            <a:r>
              <a:rPr lang="en-US" sz="2000" b="1" dirty="0"/>
              <a:t>**HONESTY**</a:t>
            </a:r>
          </a:p>
          <a:p>
            <a:endParaRPr lang="en-US" sz="2000" b="1" dirty="0"/>
          </a:p>
        </p:txBody>
      </p:sp>
    </p:spTree>
    <p:extLst>
      <p:ext uri="{BB962C8B-B14F-4D97-AF65-F5344CB8AC3E}">
        <p14:creationId xmlns:p14="http://schemas.microsoft.com/office/powerpoint/2010/main" val="1252572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7161</TotalTime>
  <Words>1518</Words>
  <Application>Microsoft Office PowerPoint</Application>
  <PresentationFormat>On-screen Show (4:3)</PresentationFormat>
  <Paragraphs>163</Paragraphs>
  <Slides>17</Slides>
  <Notes>3</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17</vt:i4>
      </vt:variant>
    </vt:vector>
  </HeadingPairs>
  <TitlesOfParts>
    <vt:vector size="25" baseType="lpstr">
      <vt:lpstr>Arial</vt:lpstr>
      <vt:lpstr>Calibri</vt:lpstr>
      <vt:lpstr>Courier New</vt:lpstr>
      <vt:lpstr>Times New Roman</vt:lpstr>
      <vt:lpstr>Verdana</vt:lpstr>
      <vt:lpstr>Wingdings</vt:lpstr>
      <vt:lpstr>Office Theme</vt:lpstr>
      <vt:lpstr>1_Custom Design</vt:lpstr>
      <vt:lpstr>PowerPoint Presentation</vt:lpstr>
      <vt:lpstr>Objectives</vt:lpstr>
      <vt:lpstr>What is a Security Clearance? </vt:lpstr>
      <vt:lpstr>Process</vt:lpstr>
      <vt:lpstr>Process</vt:lpstr>
      <vt:lpstr>Suitability</vt:lpstr>
      <vt:lpstr>Suitability Guidelines</vt:lpstr>
      <vt:lpstr>Suitability Factors</vt:lpstr>
      <vt:lpstr>SF 86 - Questionnaire for National Security Positions </vt:lpstr>
      <vt:lpstr>SF 86 - Questionnaire for National Security Positions </vt:lpstr>
      <vt:lpstr>SF 86 Preparation</vt:lpstr>
      <vt:lpstr>SF 86 Preparation continued…</vt:lpstr>
      <vt:lpstr>SF 86 Rejections</vt:lpstr>
      <vt:lpstr>Rejections continued …</vt:lpstr>
      <vt:lpstr>eQIP Tips</vt:lpstr>
      <vt:lpstr>NOTES</vt:lpstr>
      <vt:lpstr>QUESTIONS</vt:lpstr>
    </vt:vector>
  </TitlesOfParts>
  <Company>U.S. Air Force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HetzleJD</dc:creator>
  <cp:lastModifiedBy>Patty Buddelmeyer</cp:lastModifiedBy>
  <cp:revision>327</cp:revision>
  <cp:lastPrinted>2016-06-30T19:06:52Z</cp:lastPrinted>
  <dcterms:created xsi:type="dcterms:W3CDTF">2008-07-01T21:55:05Z</dcterms:created>
  <dcterms:modified xsi:type="dcterms:W3CDTF">2022-09-27T15:51:22Z</dcterms:modified>
</cp:coreProperties>
</file>