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5"/>
  </p:sldMasterIdLst>
  <p:notesMasterIdLst>
    <p:notesMasterId r:id="rId28"/>
  </p:notesMasterIdLst>
  <p:sldIdLst>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60" r:id="rId27"/>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6" d="100"/>
          <a:sy n="106" d="100"/>
        </p:scale>
        <p:origin x="17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8788"/>
          </a:xfrm>
          <a:prstGeom prst="rect">
            <a:avLst/>
          </a:prstGeom>
        </p:spPr>
        <p:txBody>
          <a:bodyPr vert="horz" lIns="91440" tIns="45720" rIns="91440" bIns="45720" rtlCol="0"/>
          <a:lstStyle>
            <a:lvl1pPr algn="r">
              <a:defRPr sz="1200"/>
            </a:lvl1pPr>
          </a:lstStyle>
          <a:p>
            <a:fld id="{10141775-BD58-49AA-88C0-8193701B07BC}" type="datetimeFigureOut">
              <a:rPr lang="en-US" smtClean="0"/>
              <a:t>2/22/2021</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0550"/>
            <a:ext cx="5583238"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8787"/>
          </a:xfrm>
          <a:prstGeom prst="rect">
            <a:avLst/>
          </a:prstGeom>
        </p:spPr>
        <p:txBody>
          <a:bodyPr vert="horz" lIns="91440" tIns="45720" rIns="91440" bIns="45720" rtlCol="0" anchor="b"/>
          <a:lstStyle>
            <a:lvl1pPr algn="r">
              <a:defRPr sz="1200"/>
            </a:lvl1pPr>
          </a:lstStyle>
          <a:p>
            <a:fld id="{EF6CD870-EC6A-45AF-9B83-2E7452E963D8}" type="slidenum">
              <a:rPr lang="en-US" smtClean="0"/>
              <a:t>‹#›</a:t>
            </a:fld>
            <a:endParaRPr lang="en-US"/>
          </a:p>
        </p:txBody>
      </p:sp>
    </p:spTree>
    <p:extLst>
      <p:ext uri="{BB962C8B-B14F-4D97-AF65-F5344CB8AC3E}">
        <p14:creationId xmlns:p14="http://schemas.microsoft.com/office/powerpoint/2010/main" val="394070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362857C-53F0-4E51-BDE3-B26CF360BFB9}" type="slidenum">
              <a:rPr lang="en-US" smtClean="0"/>
              <a:pPr/>
              <a:t>1</a:t>
            </a:fld>
            <a:endParaRPr lang="en-US" smtClean="0"/>
          </a:p>
        </p:txBody>
      </p:sp>
      <p:sp>
        <p:nvSpPr>
          <p:cNvPr id="19459" name="Rectangle 1026"/>
          <p:cNvSpPr>
            <a:spLocks noGrp="1" noRot="1" noChangeAspect="1" noChangeArrowheads="1" noTextEdit="1"/>
          </p:cNvSpPr>
          <p:nvPr>
            <p:ph type="sldImg"/>
          </p:nvPr>
        </p:nvSpPr>
        <p:spPr>
          <a:xfrm>
            <a:off x="1119188" y="696913"/>
            <a:ext cx="4643437" cy="3484562"/>
          </a:xfrm>
          <a:ln/>
        </p:spPr>
      </p:sp>
      <p:sp>
        <p:nvSpPr>
          <p:cNvPr id="19460" name="Rectangle 1027"/>
          <p:cNvSpPr>
            <a:spLocks noGrp="1" noChangeArrowheads="1"/>
          </p:cNvSpPr>
          <p:nvPr>
            <p:ph type="body" idx="1"/>
          </p:nvPr>
        </p:nvSpPr>
        <p:spPr>
          <a:xfrm>
            <a:off x="915285" y="4416785"/>
            <a:ext cx="5051244" cy="4182982"/>
          </a:xfrm>
          <a:noFill/>
          <a:ln w="9525"/>
        </p:spPr>
        <p:txBody>
          <a:bodyPr/>
          <a:lstStyle/>
          <a:p>
            <a:r>
              <a:rPr lang="en-US" dirty="0" smtClean="0"/>
              <a:t>Welcome to</a:t>
            </a:r>
            <a:r>
              <a:rPr lang="en-US" baseline="0" dirty="0" smtClean="0"/>
              <a:t> </a:t>
            </a:r>
            <a:r>
              <a:rPr lang="en-US" dirty="0" smtClean="0"/>
              <a:t>Benefits 101.  Throughout this session you will be provided with an overview of the history of</a:t>
            </a:r>
            <a:r>
              <a:rPr lang="en-US" baseline="0" dirty="0" smtClean="0"/>
              <a:t> BEST, a snapshot of our program areas, and the many systems we utilize.  </a:t>
            </a:r>
            <a:endParaRPr lang="en-US" dirty="0" smtClean="0"/>
          </a:p>
          <a:p>
            <a:endParaRPr lang="en-US" dirty="0" smtClean="0"/>
          </a:p>
          <a:p>
            <a:r>
              <a:rPr lang="en-US" dirty="0" smtClean="0"/>
              <a:t>We have a lot of information to cover</a:t>
            </a:r>
            <a:r>
              <a:rPr lang="en-US" baseline="0" dirty="0" smtClean="0"/>
              <a:t> so let’s get started.</a:t>
            </a:r>
            <a:r>
              <a:rPr lang="en-US" dirty="0" smtClean="0"/>
              <a:t>  </a:t>
            </a:r>
          </a:p>
        </p:txBody>
      </p:sp>
    </p:spTree>
    <p:extLst>
      <p:ext uri="{BB962C8B-B14F-4D97-AF65-F5344CB8AC3E}">
        <p14:creationId xmlns:p14="http://schemas.microsoft.com/office/powerpoint/2010/main" val="12942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employee is in receipt</a:t>
            </a:r>
            <a:r>
              <a:rPr lang="en-US" baseline="0" dirty="0" smtClean="0"/>
              <a:t> of military retired pay, he may not receive credit for eligibility or annuity purposes for civilian retirement, unless the retired pay was awarded under the following conditions:</a:t>
            </a:r>
          </a:p>
          <a:p>
            <a:pPr marL="171450" indent="-171450">
              <a:buFont typeface="Arial" panose="020B0604020202020204" pitchFamily="34" charset="0"/>
              <a:buChar char="•"/>
            </a:pPr>
            <a:r>
              <a:rPr lang="en-US" b="0" dirty="0" smtClean="0"/>
              <a:t>On account of a service-connected disability either incurred in combat with an enemy of the United States or caused by an instrumentality</a:t>
            </a:r>
            <a:r>
              <a:rPr lang="en-US" dirty="0" smtClean="0"/>
              <a:t> </a:t>
            </a:r>
            <a:r>
              <a:rPr lang="en-US" b="0" dirty="0" smtClean="0"/>
              <a:t>of war and incurred in the line of duty during a period of war, or</a:t>
            </a:r>
          </a:p>
          <a:p>
            <a:pPr marL="171450" indent="-171450">
              <a:buFont typeface="Arial" panose="020B0604020202020204" pitchFamily="34" charset="0"/>
              <a:buChar char="•"/>
            </a:pPr>
            <a:r>
              <a:rPr lang="en-US" b="0" dirty="0" smtClean="0"/>
              <a:t>Under the provisions of Chapter 1223, Title 10, U.S.C. (pertaining to retirement from a reserve component of the Armed Forces)</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An</a:t>
            </a:r>
            <a:r>
              <a:rPr lang="en-US" b="0" baseline="0" dirty="0" smtClean="0"/>
              <a:t> employee may elect to waive his military retired pay and have his military service credited to his civilian retirement.  If an employee chooses to waive his military pay, he will do so no more than 60 days prior to the effective date of his civilian retirement.  </a:t>
            </a:r>
            <a:r>
              <a:rPr lang="en-US" b="1" baseline="0" dirty="0" smtClean="0"/>
              <a:t>NOTE:  Military retired pay will stop upon retirement from Federal Civilian service; not while the civilian employee is active.</a:t>
            </a:r>
            <a:endParaRPr lang="en-US" b="1" dirty="0" smtClean="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15</a:t>
            </a:fld>
            <a:endParaRPr lang="en-US"/>
          </a:p>
        </p:txBody>
      </p:sp>
    </p:spTree>
    <p:extLst>
      <p:ext uri="{BB962C8B-B14F-4D97-AF65-F5344CB8AC3E}">
        <p14:creationId xmlns:p14="http://schemas.microsoft.com/office/powerpoint/2010/main" val="151269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smtClean="0"/>
              <a:t>Retirement With 10 or More Years of Service - </a:t>
            </a:r>
          </a:p>
          <a:p>
            <a:pPr>
              <a:spcBef>
                <a:spcPts val="0"/>
              </a:spcBef>
            </a:pPr>
            <a:endParaRPr lang="en-US" dirty="0" smtClean="0"/>
          </a:p>
          <a:p>
            <a:pPr>
              <a:spcBef>
                <a:spcPts val="0"/>
              </a:spcBef>
            </a:pPr>
            <a:r>
              <a:rPr lang="en-US" dirty="0" smtClean="0"/>
              <a:t>The annuity begins either:</a:t>
            </a:r>
            <a:r>
              <a:rPr lang="en-US" baseline="0" dirty="0" smtClean="0"/>
              <a:t> </a:t>
            </a:r>
          </a:p>
          <a:p>
            <a:pPr>
              <a:spcBef>
                <a:spcPts val="0"/>
              </a:spcBef>
            </a:pPr>
            <a:endParaRPr lang="en-US" dirty="0" smtClean="0"/>
          </a:p>
          <a:p>
            <a:pPr marL="171450" indent="-171450">
              <a:spcBef>
                <a:spcPts val="0"/>
              </a:spcBef>
              <a:buFont typeface="Arial" panose="020B0604020202020204" pitchFamily="34" charset="0"/>
              <a:buChar char="•"/>
            </a:pPr>
            <a:r>
              <a:rPr lang="en-US" dirty="0" smtClean="0"/>
              <a:t>the first day of the month after the former employee attains the MRA, or</a:t>
            </a:r>
          </a:p>
          <a:p>
            <a:pPr marL="171450" indent="-171450">
              <a:spcBef>
                <a:spcPts val="0"/>
              </a:spcBef>
              <a:buFont typeface="Arial" panose="020B0604020202020204" pitchFamily="34" charset="0"/>
              <a:buChar char="•"/>
            </a:pPr>
            <a:r>
              <a:rPr lang="en-US" dirty="0" smtClean="0"/>
              <a:t>later date specified by the retiree, in order to reduce or avoid the age reduction</a:t>
            </a:r>
          </a:p>
          <a:p>
            <a:pPr>
              <a:spcBef>
                <a:spcPts val="0"/>
              </a:spcBef>
            </a:pPr>
            <a:endParaRPr lang="en-US" b="1" dirty="0" smtClean="0"/>
          </a:p>
          <a:p>
            <a:pPr>
              <a:spcBef>
                <a:spcPts val="0"/>
              </a:spcBef>
            </a:pPr>
            <a:r>
              <a:rPr lang="en-US" b="1" dirty="0" smtClean="0"/>
              <a:t>Retirement With At Least 5 Years But Less Than 10 Years of Service - </a:t>
            </a:r>
          </a:p>
          <a:p>
            <a:pPr>
              <a:spcBef>
                <a:spcPts val="0"/>
              </a:spcBef>
            </a:pPr>
            <a:endParaRPr lang="en-US" dirty="0" smtClean="0"/>
          </a:p>
          <a:p>
            <a:pPr>
              <a:spcBef>
                <a:spcPts val="0"/>
              </a:spcBef>
            </a:pPr>
            <a:r>
              <a:rPr lang="en-US" dirty="0" smtClean="0"/>
              <a:t>The annuity begins</a:t>
            </a:r>
            <a:r>
              <a:rPr lang="en-US" baseline="0" dirty="0" smtClean="0"/>
              <a:t> the </a:t>
            </a:r>
            <a:r>
              <a:rPr lang="en-US" dirty="0" smtClean="0"/>
              <a:t>first day of the month after the individual reaches age 62</a:t>
            </a:r>
          </a:p>
          <a:p>
            <a:pPr>
              <a:spcBef>
                <a:spcPts val="0"/>
              </a:spcBef>
            </a:pPr>
            <a:endParaRPr lang="en-US" dirty="0" smtClean="0"/>
          </a:p>
          <a:p>
            <a:pPr>
              <a:spcBef>
                <a:spcPts val="0"/>
              </a:spcBef>
            </a:pPr>
            <a:r>
              <a:rPr lang="en-US" dirty="0" smtClean="0"/>
              <a:t>If you completed at least 10 years, but less than 30 years of creditable service before you left Federal service years, your annuity will be reduced if it begins before age 62. </a:t>
            </a:r>
            <a:r>
              <a:rPr lang="en-US" b="1" dirty="0" smtClean="0">
                <a:solidFill>
                  <a:schemeClr val="tx1"/>
                </a:solidFill>
              </a:rPr>
              <a:t>The only exception to this is if you had at least 20 years of service and your annuity begins when you reach age 60.</a:t>
            </a:r>
          </a:p>
          <a:p>
            <a:pPr>
              <a:spcBef>
                <a:spcPts val="0"/>
              </a:spcBef>
            </a:pPr>
            <a:endParaRPr lang="en-US" dirty="0" smtClean="0"/>
          </a:p>
          <a:p>
            <a:pPr>
              <a:spcBef>
                <a:spcPts val="0"/>
              </a:spcBef>
            </a:pPr>
            <a:r>
              <a:rPr lang="en-US" dirty="0" smtClean="0"/>
              <a:t>Your annuity will be reduced by 5/12 of 1 percent (5 percent per year) for each month by which your benefit commencing date precedes your 62nd birthday. However, you can postpone the commencing date of your annuity to reduce or eliminate this age reduction.</a:t>
            </a: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16</a:t>
            </a:fld>
            <a:endParaRPr lang="en-US"/>
          </a:p>
        </p:txBody>
      </p:sp>
    </p:spTree>
    <p:extLst>
      <p:ext uri="{BB962C8B-B14F-4D97-AF65-F5344CB8AC3E}">
        <p14:creationId xmlns:p14="http://schemas.microsoft.com/office/powerpoint/2010/main" val="273126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17</a:t>
            </a:fld>
            <a:endParaRPr lang="en-US"/>
          </a:p>
        </p:txBody>
      </p:sp>
    </p:spTree>
    <p:extLst>
      <p:ext uri="{BB962C8B-B14F-4D97-AF65-F5344CB8AC3E}">
        <p14:creationId xmlns:p14="http://schemas.microsoft.com/office/powerpoint/2010/main" val="1295602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FERS basic annuity is computed based on the employee’s length of service and “high-3” average salary., including locality</a:t>
            </a:r>
            <a:r>
              <a:rPr lang="en-US" baseline="0" dirty="0" smtClean="0"/>
              <a:t> pay.  </a:t>
            </a:r>
            <a:r>
              <a:rPr lang="en-US" dirty="0" smtClean="0"/>
              <a:t>The employee will also receive credit for unused sick leave if he retires on an immediate annuity.  To determine your length of service for computation, add all your periods of creditable service, and the period represented by your unused sick leave, then eliminate any fractional part of a month from the total.</a:t>
            </a:r>
          </a:p>
          <a:p>
            <a:endParaRPr lang="en-US" dirty="0" smtClean="0"/>
          </a:p>
          <a:p>
            <a:r>
              <a:rPr lang="en-US" dirty="0" smtClean="0"/>
              <a:t>The “high-3” average pay is the highest average basic pay earned during any 3 consecutive years of service. These three years are usually the final three years of service, but can be an earlier period, if basic pay was higher during that period. The basic pay is the basic salary earned in the civilian position, to include locality pay. It includes increases to the salary for which retirement deductions are withheld, such as shift rates. It does not include payments for overtime, bonuses, etc.</a:t>
            </a:r>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7627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FERS Annuity Supplement is paid to certain FERS employees who retire before age 62.  The supplement is an estimate of the amount of Social Security benefits earned during FERS civilian service.  </a:t>
            </a:r>
          </a:p>
          <a:p>
            <a:pPr eaLnBrk="1" hangingPunct="1"/>
            <a:r>
              <a:rPr lang="en-US" altLang="en-US" dirty="0" smtClean="0"/>
              <a:t>If you retire before you reach age 62, you will be able to receive your FERS Basic Benefit.  You will not be able to receive your Social Security benefit until you reach age 62.  However, you may qualify to receive the FERS Annuity Supplement until you reach age 62.</a:t>
            </a:r>
          </a:p>
          <a:p>
            <a:pPr eaLnBrk="1" hangingPunct="1">
              <a:spcBef>
                <a:spcPct val="60000"/>
              </a:spcBef>
            </a:pPr>
            <a:r>
              <a:rPr lang="en-US" altLang="en-US" b="1" dirty="0" smtClean="0"/>
              <a:t>FERS Annuity Supplement</a:t>
            </a:r>
            <a:endParaRPr lang="en-US" altLang="en-US" dirty="0" smtClean="0"/>
          </a:p>
          <a:p>
            <a:pPr eaLnBrk="1" hangingPunct="1">
              <a:buFontTx/>
              <a:buChar char="•"/>
            </a:pPr>
            <a:r>
              <a:rPr lang="en-US" altLang="en-US" dirty="0" smtClean="0"/>
              <a:t> Substitutes for the Social Security part of the total FERS benefit until you reach age 62.</a:t>
            </a:r>
          </a:p>
          <a:p>
            <a:pPr eaLnBrk="1" hangingPunct="1">
              <a:buFontTx/>
              <a:buChar char="•"/>
            </a:pPr>
            <a:r>
              <a:rPr lang="en-US" altLang="en-US" dirty="0" smtClean="0"/>
              <a:t> Approximates the Social Security benefit earned while you worked under FERS.</a:t>
            </a:r>
          </a:p>
          <a:p>
            <a:pPr eaLnBrk="1" hangingPunct="1">
              <a:buFontTx/>
              <a:buChar char="•"/>
            </a:pPr>
            <a:r>
              <a:rPr lang="en-US" altLang="en-US" dirty="0" smtClean="0"/>
              <a:t> Subject to the Social Security earnings test.  If you work after retirement, your post-retirement earning could reduce or eliminate your FERS Supplement.</a:t>
            </a:r>
          </a:p>
          <a:p>
            <a:pPr eaLnBrk="1" hangingPunct="1">
              <a:buFontTx/>
              <a:buChar char="•"/>
            </a:pPr>
            <a:r>
              <a:rPr lang="en-US" altLang="en-US" dirty="0" smtClean="0"/>
              <a:t> You can receive this supplement if you have worked under FERS for at least 1 calendar year, and you retire on an immediate, non-disability annuity (other than the  “MRA + 10” retirement provision).</a:t>
            </a:r>
          </a:p>
          <a:p>
            <a:pPr eaLnBrk="1" hangingPunct="1">
              <a:buFontTx/>
              <a:buChar char="•"/>
            </a:pPr>
            <a:r>
              <a:rPr lang="en-US" altLang="en-US" dirty="0" smtClean="0"/>
              <a:t> If you retire before you reach your MRA under an Early Optional or Discontinue Service Retirement, you have to wait until your MRA before you start receiving the Supplement.</a:t>
            </a:r>
          </a:p>
          <a:p>
            <a:pPr eaLnBrk="1" hangingPunct="1">
              <a:buFontTx/>
              <a:buChar char="•"/>
            </a:pPr>
            <a:r>
              <a:rPr lang="en-US" altLang="en-US" dirty="0" smtClean="0"/>
              <a:t>The Supplement is not subject to COLAs.</a:t>
            </a:r>
          </a:p>
          <a:p>
            <a:pPr eaLnBrk="1" hangingPunct="1"/>
            <a:endParaRPr lang="en-US" altLang="en-US" dirty="0" smtClean="0"/>
          </a:p>
          <a:p>
            <a:pPr eaLnBrk="1" hangingPunct="1"/>
            <a:endParaRPr lang="en-US" altLang="en-US" dirty="0" smtClean="0"/>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19</a:t>
            </a:fld>
            <a:endParaRPr lang="en-US"/>
          </a:p>
        </p:txBody>
      </p:sp>
    </p:spTree>
    <p:extLst>
      <p:ext uri="{BB962C8B-B14F-4D97-AF65-F5344CB8AC3E}">
        <p14:creationId xmlns:p14="http://schemas.microsoft.com/office/powerpoint/2010/main" val="363476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Catch-up contributions are additional tax-deferred contributions to the TSP account.  They are in addition to the regular contributions and have their own annual limit which is set by the Internal Revenue Service.  The limit for 2016 is $6,000.  Employees covered by CSRS, CSRS Offset, or FERS are eligible to make catch-up contributions if they are: </a:t>
            </a:r>
          </a:p>
          <a:p>
            <a:endParaRPr lang="en-US" dirty="0" smtClean="0"/>
          </a:p>
          <a:p>
            <a:pPr marL="171450" indent="-171450">
              <a:buFont typeface="Arial" panose="020B0604020202020204" pitchFamily="34" charset="0"/>
              <a:buChar char="•"/>
            </a:pPr>
            <a:r>
              <a:rPr lang="en-US" dirty="0" smtClean="0"/>
              <a:t>Age 50 or older anytime during the calendar year in which the contributions are being made, even if you become age 50 on December 31 of the year</a:t>
            </a:r>
          </a:p>
          <a:p>
            <a:pPr marL="171450" indent="-171450">
              <a:buFont typeface="Arial" panose="020B0604020202020204" pitchFamily="34" charset="0"/>
              <a:buChar char="•"/>
            </a:pPr>
            <a:r>
              <a:rPr lang="en-US" dirty="0" smtClean="0"/>
              <a:t>Are in pay status, and will reach the Elective Deferral Limit for regular contributions to a TSP account or other eligible employer plan</a:t>
            </a:r>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76443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82688" y="698500"/>
            <a:ext cx="4646612" cy="3486150"/>
          </a:xfrm>
          <a:ln/>
        </p:spPr>
      </p:sp>
      <p:sp>
        <p:nvSpPr>
          <p:cNvPr id="58371" name="Notes Placeholder 2"/>
          <p:cNvSpPr>
            <a:spLocks noGrp="1"/>
          </p:cNvSpPr>
          <p:nvPr>
            <p:ph type="body" idx="1"/>
          </p:nvPr>
        </p:nvSpPr>
        <p:spPr>
          <a:noFill/>
          <a:ln w="9525"/>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29F7BD6-5D65-4A11-910A-E0A590C9314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368521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fld id="{72284F4B-DBAF-4B4B-811A-1430D5DF282E}" type="slidenum">
              <a:rPr lang="en-US">
                <a:solidFill>
                  <a:srgbClr val="000000"/>
                </a:solidFill>
              </a:rPr>
              <a:pPr/>
              <a:t>2</a:t>
            </a:fld>
            <a:endParaRPr lang="en-US" dirty="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7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Employees' Group Life Insurance (FEGLI) Program covers over four million federal employees and retirees, as well as many of their family members.  The Office of Federal Employees' Group Life Insurance (OFEGLI), which is a private entity that has a contract with the federal government, processes and pays claims under the FEGLI Program.</a:t>
            </a:r>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3733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362857C-53F0-4E51-BDE3-B26CF360BFB9}" type="slidenum">
              <a:rPr lang="en-US" smtClean="0"/>
              <a:pPr/>
              <a:t>9</a:t>
            </a:fld>
            <a:endParaRPr lang="en-US" smtClean="0"/>
          </a:p>
        </p:txBody>
      </p:sp>
      <p:sp>
        <p:nvSpPr>
          <p:cNvPr id="19459" name="Rectangle 1026"/>
          <p:cNvSpPr>
            <a:spLocks noGrp="1" noRot="1" noChangeAspect="1" noChangeArrowheads="1" noTextEdit="1"/>
          </p:cNvSpPr>
          <p:nvPr>
            <p:ph type="sldImg"/>
          </p:nvPr>
        </p:nvSpPr>
        <p:spPr>
          <a:xfrm>
            <a:off x="1119188" y="696913"/>
            <a:ext cx="4643437" cy="3484562"/>
          </a:xfrm>
          <a:ln/>
        </p:spPr>
      </p:sp>
      <p:sp>
        <p:nvSpPr>
          <p:cNvPr id="19460" name="Rectangle 1027"/>
          <p:cNvSpPr>
            <a:spLocks noGrp="1" noChangeArrowheads="1"/>
          </p:cNvSpPr>
          <p:nvPr>
            <p:ph type="body" idx="1"/>
          </p:nvPr>
        </p:nvSpPr>
        <p:spPr>
          <a:xfrm>
            <a:off x="915285" y="4416785"/>
            <a:ext cx="5051244" cy="4182982"/>
          </a:xfrm>
          <a:noFill/>
          <a:ln w="9525"/>
        </p:spPr>
        <p:txBody>
          <a:bodyPr/>
          <a:lstStyle/>
          <a:p>
            <a:r>
              <a:rPr lang="en-US" dirty="0" smtClean="0"/>
              <a:t>This </a:t>
            </a:r>
            <a:r>
              <a:rPr lang="en-US" baseline="0" dirty="0" smtClean="0"/>
              <a:t>segment of today’s teleconference will include a detailed description of the Air Force Federal Civilian retirement systems and their provisions.  It is important to note that when a BEST counselor reviews the retirement records of a civilian employee, the counselor must pay close attention to the employee’s retirement coverage, while keeping in mind the rules and regulations of each retirement system.  A misinterpretation of retirement coverage rules can result in the employee being placed in the wrong retirement system.</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an employee is erroneously placed in the wrong retirement system, it can be financially devastating if the error is not found and corrected until the latter part of the employee’s career. </a:t>
            </a:r>
            <a:r>
              <a:rPr lang="en-US" altLang="en-US" dirty="0" smtClean="0"/>
              <a:t>The earlier coverage errors are detected, the more time the employee has until retirement to make sound decisions about service deposits or redeposits and participation in TSP.  Additionally, coverage errors are difficult and expensive to correct, for both the personnel and agency (base budget).</a:t>
            </a:r>
          </a:p>
          <a:p>
            <a:r>
              <a:rPr lang="en-US" baseline="0" dirty="0" smtClean="0"/>
              <a:t>  </a:t>
            </a:r>
            <a:endParaRPr lang="en-US" dirty="0" smtClean="0"/>
          </a:p>
        </p:txBody>
      </p:sp>
    </p:spTree>
    <p:extLst>
      <p:ext uri="{BB962C8B-B14F-4D97-AF65-F5344CB8AC3E}">
        <p14:creationId xmlns:p14="http://schemas.microsoft.com/office/powerpoint/2010/main" val="311651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3726">
              <a:defRPr sz="1400" u="sng">
                <a:solidFill>
                  <a:schemeClr val="tx1"/>
                </a:solidFill>
                <a:latin typeface="Arial" charset="0"/>
              </a:defRPr>
            </a:lvl1pPr>
            <a:lvl2pPr marL="737474" indent="-282931" defTabSz="913726">
              <a:defRPr sz="1400" u="sng">
                <a:solidFill>
                  <a:schemeClr val="tx1"/>
                </a:solidFill>
                <a:latin typeface="Arial" charset="0"/>
              </a:defRPr>
            </a:lvl2pPr>
            <a:lvl3pPr marL="1133267" indent="-225726" defTabSz="913726">
              <a:defRPr sz="1400" u="sng">
                <a:solidFill>
                  <a:schemeClr val="tx1"/>
                </a:solidFill>
                <a:latin typeface="Arial" charset="0"/>
              </a:defRPr>
            </a:lvl3pPr>
            <a:lvl4pPr marL="1587811" indent="-225726" defTabSz="913726">
              <a:defRPr sz="1400" u="sng">
                <a:solidFill>
                  <a:schemeClr val="tx1"/>
                </a:solidFill>
                <a:latin typeface="Arial" charset="0"/>
              </a:defRPr>
            </a:lvl4pPr>
            <a:lvl5pPr marL="2042354" indent="-225726" defTabSz="913726">
              <a:defRPr sz="1400" u="sng">
                <a:solidFill>
                  <a:schemeClr val="tx1"/>
                </a:solidFill>
                <a:latin typeface="Arial" charset="0"/>
              </a:defRPr>
            </a:lvl5pPr>
            <a:lvl6pPr marL="2487621" indent="-225726" defTabSz="913726" eaLnBrk="0" fontAlgn="base" hangingPunct="0">
              <a:spcBef>
                <a:spcPct val="0"/>
              </a:spcBef>
              <a:spcAft>
                <a:spcPct val="0"/>
              </a:spcAft>
              <a:defRPr sz="1400" u="sng">
                <a:solidFill>
                  <a:schemeClr val="tx1"/>
                </a:solidFill>
                <a:latin typeface="Arial" charset="0"/>
              </a:defRPr>
            </a:lvl6pPr>
            <a:lvl7pPr marL="2932888" indent="-225726" defTabSz="913726" eaLnBrk="0" fontAlgn="base" hangingPunct="0">
              <a:spcBef>
                <a:spcPct val="0"/>
              </a:spcBef>
              <a:spcAft>
                <a:spcPct val="0"/>
              </a:spcAft>
              <a:defRPr sz="1400" u="sng">
                <a:solidFill>
                  <a:schemeClr val="tx1"/>
                </a:solidFill>
                <a:latin typeface="Arial" charset="0"/>
              </a:defRPr>
            </a:lvl7pPr>
            <a:lvl8pPr marL="3378155" indent="-225726" defTabSz="913726" eaLnBrk="0" fontAlgn="base" hangingPunct="0">
              <a:spcBef>
                <a:spcPct val="0"/>
              </a:spcBef>
              <a:spcAft>
                <a:spcPct val="0"/>
              </a:spcAft>
              <a:defRPr sz="1400" u="sng">
                <a:solidFill>
                  <a:schemeClr val="tx1"/>
                </a:solidFill>
                <a:latin typeface="Arial" charset="0"/>
              </a:defRPr>
            </a:lvl8pPr>
            <a:lvl9pPr marL="3823422" indent="-225726" defTabSz="913726" eaLnBrk="0" fontAlgn="base" hangingPunct="0">
              <a:spcBef>
                <a:spcPct val="0"/>
              </a:spcBef>
              <a:spcAft>
                <a:spcPct val="0"/>
              </a:spcAft>
              <a:defRPr sz="1400" u="sng">
                <a:solidFill>
                  <a:schemeClr val="tx1"/>
                </a:solidFill>
                <a:latin typeface="Arial" charset="0"/>
              </a:defRPr>
            </a:lvl9pPr>
          </a:lstStyle>
          <a:p>
            <a:fld id="{9E524E58-B883-4A90-9D08-18F7A7914F7C}" type="slidenum">
              <a:rPr lang="en-US" altLang="en-US" sz="1200" u="none"/>
              <a:pPr/>
              <a:t>10</a:t>
            </a:fld>
            <a:endParaRPr lang="en-US" altLang="en-US" sz="1200" u="none"/>
          </a:p>
        </p:txBody>
      </p:sp>
      <p:sp>
        <p:nvSpPr>
          <p:cNvPr id="26627" name="Rectangle 1026"/>
          <p:cNvSpPr>
            <a:spLocks noGrp="1" noRot="1" noChangeAspect="1" noChangeArrowheads="1" noTextEdit="1"/>
          </p:cNvSpPr>
          <p:nvPr>
            <p:ph type="sldImg"/>
          </p:nvPr>
        </p:nvSpPr>
        <p:spPr>
          <a:xfrm>
            <a:off x="1119188" y="696913"/>
            <a:ext cx="4645025" cy="3484562"/>
          </a:xfrm>
          <a:ln/>
        </p:spPr>
      </p:sp>
      <p:sp>
        <p:nvSpPr>
          <p:cNvPr id="26628" name="Rectangle 1027"/>
          <p:cNvSpPr>
            <a:spLocks noGrp="1" noChangeArrowheads="1"/>
          </p:cNvSpPr>
          <p:nvPr>
            <p:ph type="body" idx="1"/>
          </p:nvPr>
        </p:nvSpPr>
        <p:spPr>
          <a:xfrm>
            <a:off x="915135" y="4415479"/>
            <a:ext cx="5051544" cy="418431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We will continue</a:t>
            </a:r>
            <a:r>
              <a:rPr lang="en-US" altLang="en-US" baseline="0" dirty="0" smtClean="0">
                <a:latin typeface="Arial" charset="0"/>
                <a:cs typeface="Arial" charset="0"/>
              </a:rPr>
              <a:t> our discussion of the Federal civilian retirement systems by reviewing the Federal Employees Retirement System (FERS) and its different components. </a:t>
            </a: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spTree>
    <p:extLst>
      <p:ext uri="{BB962C8B-B14F-4D97-AF65-F5344CB8AC3E}">
        <p14:creationId xmlns:p14="http://schemas.microsoft.com/office/powerpoint/2010/main" val="288350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Security Act of 1983 mandated all Federal employees, who were first hired or rehired after December</a:t>
            </a:r>
            <a:r>
              <a:rPr lang="en-US" baseline="0" dirty="0" smtClean="0"/>
              <a:t> 31,</a:t>
            </a:r>
            <a:r>
              <a:rPr lang="en-US" dirty="0" smtClean="0"/>
              <a:t> 1983, to pay social security taxes.  The passing of the Social Security Act of 1983 signified the closing of the Civil Service Retirement System (CSRS).  As such, any new employees hired on or after January 1, 1984, were not eligible to receive full CSRS coverage.  In 1986, Congress passed Public Law 99-335, which created the FERS retirement system.  Once FERS became effective on January 1, 1987, new or rehired employees with less than five years of potentially creditable civilian service as of December 31, 1986, were placed in the FERS retirement system. Employees first hired on or after January 1, 1984, and before January 1,</a:t>
            </a:r>
            <a:r>
              <a:rPr lang="en-US" baseline="0" dirty="0" smtClean="0"/>
              <a:t> 2013, </a:t>
            </a:r>
            <a:r>
              <a:rPr lang="en-US" dirty="0" smtClean="0"/>
              <a:t>were automatically covered by FERS.</a:t>
            </a:r>
          </a:p>
          <a:p>
            <a:endParaRPr lang="en-US" dirty="0" smtClean="0"/>
          </a:p>
          <a:p>
            <a:r>
              <a:rPr lang="en-US" dirty="0" smtClean="0"/>
              <a:t>The information on this slide generally applies to individuals who received an appointment, not excluded from FERS coverage, prior to January 1, 2013.  However, there are several key dates that must be paid close attention to when making a FERS retirement determination.</a:t>
            </a:r>
          </a:p>
          <a:p>
            <a:endParaRPr lang="en-US" dirty="0" smtClean="0"/>
          </a:p>
          <a:p>
            <a:r>
              <a:rPr lang="en-US" dirty="0" smtClean="0"/>
              <a:t>The following employees are subject to FERS coverage: </a:t>
            </a:r>
          </a:p>
          <a:p>
            <a:endParaRPr lang="en-US" dirty="0" smtClean="0"/>
          </a:p>
          <a:p>
            <a:pPr marL="171450" indent="-171450">
              <a:buFont typeface="Arial" panose="020B0604020202020204" pitchFamily="34" charset="0"/>
              <a:buChar char="•"/>
            </a:pPr>
            <a:r>
              <a:rPr lang="en-US" dirty="0" smtClean="0"/>
              <a:t>Employees first hired in a retirement covered position, on or after January 1, 1984 and before January 1, 2013.</a:t>
            </a:r>
          </a:p>
          <a:p>
            <a:pPr marL="171450" indent="-171450">
              <a:buFont typeface="Arial" panose="020B0604020202020204" pitchFamily="34" charset="0"/>
              <a:buChar char="•"/>
            </a:pPr>
            <a:r>
              <a:rPr lang="en-US" dirty="0" smtClean="0"/>
              <a:t>Employees rehired in a retirement covered position, on or after 1 Jan 87 and before 1 Jan 13, after a break in service of more than 365 days, with less than five years of potentially creditable service</a:t>
            </a:r>
          </a:p>
          <a:p>
            <a:pPr marL="171450" indent="-171450">
              <a:buFont typeface="Arial" panose="020B0604020202020204" pitchFamily="34" charset="0"/>
              <a:buChar char="•"/>
            </a:pPr>
            <a:r>
              <a:rPr lang="en-US" dirty="0" smtClean="0"/>
              <a:t>Employees rehired in a covered position after separating from a FERS covered position with more than five years of potentially creditable service</a:t>
            </a:r>
          </a:p>
          <a:p>
            <a:pPr marL="171450" indent="-171450">
              <a:buFont typeface="Arial" panose="020B0604020202020204" pitchFamily="34" charset="0"/>
              <a:buChar char="•"/>
            </a:pPr>
            <a:r>
              <a:rPr lang="en-US" dirty="0" smtClean="0"/>
              <a:t>CSRS employees who elected FERS coverage during a valid election opportunity, such as during the FERS Open Season or a Break in Service of more than three days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11</a:t>
            </a:fld>
            <a:endParaRPr lang="en-US"/>
          </a:p>
        </p:txBody>
      </p:sp>
    </p:spTree>
    <p:extLst>
      <p:ext uri="{BB962C8B-B14F-4D97-AF65-F5344CB8AC3E}">
        <p14:creationId xmlns:p14="http://schemas.microsoft.com/office/powerpoint/2010/main" val="313448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Arial" charset="0"/>
                <a:cs typeface="Arial" charset="0"/>
              </a:rPr>
              <a:t>Employees under FERS-RAE will pay 3.1 percent of their base pay to the retirement fund, which is 2.3 percent higher than the amount current FERS employees contribute. </a:t>
            </a:r>
          </a:p>
          <a:p>
            <a:endParaRPr lang="en-US" altLang="en-US" dirty="0" smtClean="0">
              <a:latin typeface="Arial" charset="0"/>
              <a:cs typeface="Arial" charset="0"/>
            </a:endParaRPr>
          </a:p>
          <a:p>
            <a:r>
              <a:rPr lang="en-US" altLang="en-US" dirty="0" smtClean="0">
                <a:latin typeface="Arial" charset="0"/>
                <a:cs typeface="Arial" charset="0"/>
              </a:rPr>
              <a:t>ATC s, FFs, and LEOs will pay 4.9 percent of their pay base to the retirement refund and FFs will pay.</a:t>
            </a:r>
          </a:p>
          <a:p>
            <a:endParaRPr lang="en-US" altLang="en-US" dirty="0" smtClean="0">
              <a:latin typeface="Arial" charset="0"/>
              <a:cs typeface="Arial" charset="0"/>
            </a:endParaRPr>
          </a:p>
          <a:p>
            <a:r>
              <a:rPr lang="en-US" altLang="en-US" dirty="0" smtClean="0">
                <a:latin typeface="Arial" charset="0"/>
                <a:cs typeface="Arial" charset="0"/>
              </a:rPr>
              <a:t>A break in FERS coverage of 3 days or less is not considered to be a break in service and the individual will retain FERS coverage.</a:t>
            </a:r>
          </a:p>
          <a:p>
            <a:pPr>
              <a:buFont typeface="Wingdings" pitchFamily="2" charset="2"/>
              <a:buNone/>
            </a:pPr>
            <a:endParaRPr lang="en-US" altLang="en-US" dirty="0" smtClean="0">
              <a:latin typeface="Arial" charset="0"/>
              <a:cs typeface="Arial" charset="0"/>
            </a:endParaRPr>
          </a:p>
          <a:p>
            <a:pPr>
              <a:buFont typeface="Wingdings" pitchFamily="2" charset="2"/>
              <a:buNone/>
            </a:pPr>
            <a:r>
              <a:rPr lang="en-US" altLang="en-US" b="1" dirty="0" smtClean="0">
                <a:latin typeface="Arial" charset="0"/>
                <a:cs typeface="Arial" charset="0"/>
              </a:rPr>
              <a:t>References: </a:t>
            </a:r>
          </a:p>
          <a:p>
            <a:pPr>
              <a:buFont typeface="Wingdings" pitchFamily="2" charset="2"/>
              <a:buNone/>
            </a:pPr>
            <a:r>
              <a:rPr lang="en-US" altLang="en-US" b="1" dirty="0" smtClean="0">
                <a:latin typeface="Arial" charset="0"/>
                <a:cs typeface="Arial" charset="0"/>
              </a:rPr>
              <a:t>PL 112- 96 and BAL 12-104  Dated October 03, 2012</a:t>
            </a:r>
          </a:p>
          <a:p>
            <a:endParaRPr lang="en-US" altLang="en-US" dirty="0" smtClean="0">
              <a:latin typeface="Arial" charset="0"/>
              <a:cs typeface="Arial" charset="0"/>
            </a:endParaRPr>
          </a:p>
        </p:txBody>
      </p:sp>
      <p:sp>
        <p:nvSpPr>
          <p:cNvPr id="317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3726">
              <a:defRPr sz="1400" u="sng">
                <a:solidFill>
                  <a:schemeClr val="tx1"/>
                </a:solidFill>
                <a:latin typeface="Arial" charset="0"/>
              </a:defRPr>
            </a:lvl1pPr>
            <a:lvl2pPr marL="723559" indent="-278292" defTabSz="913726">
              <a:defRPr sz="1400" u="sng">
                <a:solidFill>
                  <a:schemeClr val="tx1"/>
                </a:solidFill>
                <a:latin typeface="Arial" charset="0"/>
              </a:defRPr>
            </a:lvl2pPr>
            <a:lvl3pPr marL="1113168" indent="-222634" defTabSz="913726">
              <a:defRPr sz="1400" u="sng">
                <a:solidFill>
                  <a:schemeClr val="tx1"/>
                </a:solidFill>
                <a:latin typeface="Arial" charset="0"/>
              </a:defRPr>
            </a:lvl3pPr>
            <a:lvl4pPr marL="1558435" indent="-222634" defTabSz="913726">
              <a:defRPr sz="1400" u="sng">
                <a:solidFill>
                  <a:schemeClr val="tx1"/>
                </a:solidFill>
                <a:latin typeface="Arial" charset="0"/>
              </a:defRPr>
            </a:lvl4pPr>
            <a:lvl5pPr marL="2003702" indent="-222634" defTabSz="913726">
              <a:defRPr sz="1400" u="sng">
                <a:solidFill>
                  <a:schemeClr val="tx1"/>
                </a:solidFill>
                <a:latin typeface="Arial" charset="0"/>
              </a:defRPr>
            </a:lvl5pPr>
            <a:lvl6pPr marL="2448969" indent="-222634" defTabSz="913726" eaLnBrk="0" fontAlgn="base" hangingPunct="0">
              <a:spcBef>
                <a:spcPct val="0"/>
              </a:spcBef>
              <a:spcAft>
                <a:spcPct val="0"/>
              </a:spcAft>
              <a:defRPr sz="1400" u="sng">
                <a:solidFill>
                  <a:schemeClr val="tx1"/>
                </a:solidFill>
                <a:latin typeface="Arial" charset="0"/>
              </a:defRPr>
            </a:lvl6pPr>
            <a:lvl7pPr marL="2894236" indent="-222634" defTabSz="913726" eaLnBrk="0" fontAlgn="base" hangingPunct="0">
              <a:spcBef>
                <a:spcPct val="0"/>
              </a:spcBef>
              <a:spcAft>
                <a:spcPct val="0"/>
              </a:spcAft>
              <a:defRPr sz="1400" u="sng">
                <a:solidFill>
                  <a:schemeClr val="tx1"/>
                </a:solidFill>
                <a:latin typeface="Arial" charset="0"/>
              </a:defRPr>
            </a:lvl7pPr>
            <a:lvl8pPr marL="3339503" indent="-222634" defTabSz="913726" eaLnBrk="0" fontAlgn="base" hangingPunct="0">
              <a:spcBef>
                <a:spcPct val="0"/>
              </a:spcBef>
              <a:spcAft>
                <a:spcPct val="0"/>
              </a:spcAft>
              <a:defRPr sz="1400" u="sng">
                <a:solidFill>
                  <a:schemeClr val="tx1"/>
                </a:solidFill>
                <a:latin typeface="Arial" charset="0"/>
              </a:defRPr>
            </a:lvl8pPr>
            <a:lvl9pPr marL="3784770" indent="-222634" defTabSz="913726" eaLnBrk="0" fontAlgn="base" hangingPunct="0">
              <a:spcBef>
                <a:spcPct val="0"/>
              </a:spcBef>
              <a:spcAft>
                <a:spcPct val="0"/>
              </a:spcAft>
              <a:defRPr sz="1400" u="sng">
                <a:solidFill>
                  <a:schemeClr val="tx1"/>
                </a:solidFill>
                <a:latin typeface="Arial" charset="0"/>
              </a:defRPr>
            </a:lvl9pPr>
          </a:lstStyle>
          <a:p>
            <a:fld id="{E95EACE9-AFC1-466C-B8D2-2085B3198376}" type="slidenum">
              <a:rPr lang="en-US" altLang="en-US" sz="1200" u="none"/>
              <a:pPr/>
              <a:t>12</a:t>
            </a:fld>
            <a:endParaRPr lang="en-US" altLang="en-US" sz="1200" u="none"/>
          </a:p>
        </p:txBody>
      </p:sp>
    </p:spTree>
    <p:extLst>
      <p:ext uri="{BB962C8B-B14F-4D97-AF65-F5344CB8AC3E}">
        <p14:creationId xmlns:p14="http://schemas.microsoft.com/office/powerpoint/2010/main" val="370474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the employee performed FERS service where no retirement deductions</a:t>
            </a:r>
            <a:r>
              <a:rPr lang="en-US" sz="1200" baseline="0" dirty="0" smtClean="0"/>
              <a:t> were withheld from his pay, and the deposit service was performed prior to January 1, 1989, the employee can choose to pay the money to the retirement system in the form of a civilian deposit and have the service be credited towards his annuity.  </a:t>
            </a:r>
          </a:p>
          <a:p>
            <a:endParaRPr lang="en-US" sz="1200" baseline="0" dirty="0" smtClean="0"/>
          </a:p>
          <a:p>
            <a:r>
              <a:rPr lang="en-US" sz="1200" baseline="0" dirty="0" smtClean="0"/>
              <a:t>Deposit service performed on or after January 1, 1989 cannot be paid to the retirement system and is considered non-creditable.</a:t>
            </a:r>
          </a:p>
          <a:p>
            <a:endParaRPr lang="en-US" sz="1200" baseline="0" dirty="0" smtClean="0"/>
          </a:p>
          <a:p>
            <a:r>
              <a:rPr lang="en-US" sz="1200" baseline="0" dirty="0" smtClean="0"/>
              <a:t>If the employee performed FERS service and retirement deductions were taken out of his pay; however, he chooses to take a refund of the retirement contributions after a separation from Federal Civilian service on or after October 28, 2009; he may elect to pay this money back to the retirement in what is known as a redeposit.  </a:t>
            </a:r>
            <a:r>
              <a:rPr kumimoji="0" lang="en-US" sz="1200" b="0" i="0" u="none" strike="noStrike" kern="0" cap="none" spc="0" normalizeH="0" baseline="0" noProof="0" dirty="0" smtClean="0">
                <a:ln>
                  <a:noFill/>
                </a:ln>
                <a:solidFill>
                  <a:srgbClr val="000000"/>
                </a:solidFill>
                <a:effectLst/>
                <a:uLnTx/>
                <a:uFillTx/>
                <a:latin typeface="Arial"/>
              </a:rPr>
              <a:t>Refunds taken after October 28, 2009 are considered creditable for eligibility purposes.  However, if a redeposit is not paid, no credit is received for annuity purposes </a:t>
            </a:r>
          </a:p>
          <a:p>
            <a:endParaRPr lang="en-US" sz="1200" baseline="0" dirty="0" smtClean="0"/>
          </a:p>
          <a:p>
            <a:r>
              <a:rPr lang="en-US" sz="1200" baseline="0" dirty="0" smtClean="0"/>
              <a:t>The employee is not required to make a deposit or redeposit; however, non-payment of the service could negatively impact his annual annuity. </a:t>
            </a:r>
            <a:endParaRPr lang="en-US" sz="1200"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pPr>
                <a:defRPr/>
              </a:pPr>
              <a:t>13</a:t>
            </a:fld>
            <a:endParaRPr lang="en-US"/>
          </a:p>
        </p:txBody>
      </p:sp>
    </p:spTree>
    <p:extLst>
      <p:ext uri="{BB962C8B-B14F-4D97-AF65-F5344CB8AC3E}">
        <p14:creationId xmlns:p14="http://schemas.microsoft.com/office/powerpoint/2010/main" val="235163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FERS employees, completing a military deposit will cost approximately 3% of the base pay earned while in the military.  If the military service was performed under the Uniformed</a:t>
            </a:r>
            <a:r>
              <a:rPr lang="en-US" baseline="0" dirty="0" smtClean="0"/>
              <a:t> Services Employment and Reemployment Act (USERRA) of 1994, the deposit amount will be computed using either the military earnings or the civilian salary the employee would have earned had he not been placed in a USERRA status, whichever is less.  </a:t>
            </a:r>
            <a:r>
              <a:rPr lang="en-US" dirty="0" smtClean="0"/>
              <a:t>If the deposit is not paid during the applicable</a:t>
            </a:r>
            <a:r>
              <a:rPr lang="en-US" baseline="0" dirty="0" smtClean="0"/>
              <a:t> interest free grace period, which is three years after the effective date of hire or three years after the employee returns to duty if the service is performed under USERRA; interest will continue to accrue and be assessed to the unpaid deposit amount </a:t>
            </a:r>
            <a:r>
              <a:rPr lang="en-US" dirty="0" smtClean="0"/>
              <a:t> until the deposit is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extremely important to remember that military deposits</a:t>
            </a:r>
            <a:r>
              <a:rPr lang="en-US" dirty="0" smtClean="0"/>
              <a:t> must be paid in full to DFAS, before you separate (this includes separations</a:t>
            </a:r>
            <a:r>
              <a:rPr lang="en-US" baseline="0" dirty="0" smtClean="0"/>
              <a:t> for retirement)</a:t>
            </a:r>
            <a:r>
              <a:rPr lang="en-US" dirty="0" smtClean="0"/>
              <a:t>.  Military deposits cannot be paid to (OPM).</a:t>
            </a:r>
          </a:p>
          <a:p>
            <a:endParaRPr lang="en-US" dirty="0"/>
          </a:p>
        </p:txBody>
      </p:sp>
      <p:sp>
        <p:nvSpPr>
          <p:cNvPr id="4" name="Slide Number Placeholder 3"/>
          <p:cNvSpPr>
            <a:spLocks noGrp="1"/>
          </p:cNvSpPr>
          <p:nvPr>
            <p:ph type="sldNum" sz="quarter" idx="10"/>
          </p:nvPr>
        </p:nvSpPr>
        <p:spPr/>
        <p:txBody>
          <a:bodyPr/>
          <a:lstStyle/>
          <a:p>
            <a:pPr>
              <a:defRPr/>
            </a:pPr>
            <a:fld id="{8070E6C1-244D-4325-98D0-BB2D1F91C4D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55477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5" name="Line 5"/>
          <p:cNvSpPr>
            <a:spLocks noChangeShapeType="1"/>
          </p:cNvSpPr>
          <p:nvPr/>
        </p:nvSpPr>
        <p:spPr bwMode="auto">
          <a:xfrm>
            <a:off x="381000" y="12319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6" name="Text Box 14"/>
          <p:cNvSpPr txBox="1">
            <a:spLocks noChangeArrowheads="1"/>
          </p:cNvSpPr>
          <p:nvPr/>
        </p:nvSpPr>
        <p:spPr bwMode="auto">
          <a:xfrm>
            <a:off x="1817942" y="500068"/>
            <a:ext cx="56478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2700" b="1" i="1" dirty="0" smtClean="0">
                <a:solidFill>
                  <a:srgbClr val="000000"/>
                </a:solidFill>
              </a:rPr>
              <a:t>The Air Force’s Personnel Center</a:t>
            </a:r>
          </a:p>
        </p:txBody>
      </p:sp>
      <p:sp>
        <p:nvSpPr>
          <p:cNvPr id="50191" name="Rectangle 15"/>
          <p:cNvSpPr>
            <a:spLocks noGrp="1" noChangeArrowheads="1"/>
          </p:cNvSpPr>
          <p:nvPr>
            <p:ph type="ctrTitle"/>
          </p:nvPr>
        </p:nvSpPr>
        <p:spPr>
          <a:xfrm>
            <a:off x="276227" y="1962150"/>
            <a:ext cx="8486775" cy="1600200"/>
          </a:xfrm>
        </p:spPr>
        <p:txBody>
          <a:bodyPr/>
          <a:lstStyle>
            <a:lvl1pPr>
              <a:defRPr sz="3300" i="0"/>
            </a:lvl1pPr>
          </a:lstStyle>
          <a:p>
            <a:r>
              <a:rPr lang="en-US" smtClean="0"/>
              <a:t>Click to edit Master title style</a:t>
            </a:r>
            <a:endParaRPr lang="en-US"/>
          </a:p>
        </p:txBody>
      </p:sp>
      <p:sp>
        <p:nvSpPr>
          <p:cNvPr id="7" name="Rectangle 6"/>
          <p:cNvSpPr>
            <a:spLocks noGrp="1" noChangeArrowheads="1"/>
          </p:cNvSpPr>
          <p:nvPr>
            <p:ph type="dt" sz="half" idx="10"/>
          </p:nvPr>
        </p:nvSpPr>
        <p:spPr/>
        <p:txBody>
          <a:bodyPr/>
          <a:lstStyle>
            <a:lvl1pPr>
              <a:defRPr/>
            </a:lvl1pPr>
          </a:lstStyle>
          <a:p>
            <a:pPr>
              <a:defRPr/>
            </a:pPr>
            <a:r>
              <a:rPr lang="en-US" smtClean="0"/>
              <a:t>As of: </a:t>
            </a:r>
            <a:endParaRPr lang="en-US"/>
          </a:p>
        </p:txBody>
      </p:sp>
      <p:pic>
        <p:nvPicPr>
          <p:cNvPr id="12" name="Picture 33" descr="USAF_BLUE_CHROME_WINGS"/>
          <p:cNvPicPr>
            <a:picLocks noChangeAspect="1" noChangeArrowheads="1"/>
          </p:cNvPicPr>
          <p:nvPr/>
        </p:nvPicPr>
        <p:blipFill>
          <a:blip r:embed="rId2" cstate="print"/>
          <a:srcRect/>
          <a:stretch>
            <a:fillRect/>
          </a:stretch>
        </p:blipFill>
        <p:spPr bwMode="auto">
          <a:xfrm>
            <a:off x="571500" y="3657601"/>
            <a:ext cx="2140744" cy="2657475"/>
          </a:xfrm>
          <a:prstGeom prst="rect">
            <a:avLst/>
          </a:prstGeom>
          <a:noFill/>
          <a:ln w="9525">
            <a:noFill/>
            <a:miter lim="800000"/>
            <a:headEnd/>
            <a:tailEnd/>
          </a:ln>
        </p:spPr>
      </p:pic>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64" y="2864344"/>
            <a:ext cx="1217216"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522072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42901" y="1504950"/>
            <a:ext cx="8464550" cy="4743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27"/>
          <p:cNvSpPr>
            <a:spLocks noGrp="1" noChangeArrowheads="1"/>
          </p:cNvSpPr>
          <p:nvPr>
            <p:ph type="dt" sz="half" idx="10"/>
          </p:nvPr>
        </p:nvSpPr>
        <p:spPr>
          <a:ln/>
        </p:spPr>
        <p:txBody>
          <a:bodyPr/>
          <a:lstStyle>
            <a:lvl1pPr>
              <a:defRPr/>
            </a:lvl1pPr>
          </a:lstStyle>
          <a:p>
            <a:pPr>
              <a:defRPr/>
            </a:pPr>
            <a:r>
              <a:rPr lang="en-US" smtClean="0"/>
              <a:t>As of: </a:t>
            </a: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dirty="0">
              <a:solidFill>
                <a:srgbClr val="808080"/>
              </a:solidFill>
            </a:endParaRPr>
          </a:p>
        </p:txBody>
      </p:sp>
      <p:pic>
        <p:nvPicPr>
          <p:cNvPr id="6" name="Picture 5"/>
          <p:cNvPicPr>
            <a:picLocks noChangeAspect="1"/>
          </p:cNvPicPr>
          <p:nvPr userDrawn="1"/>
        </p:nvPicPr>
        <p:blipFill>
          <a:blip r:embed="rId2"/>
          <a:stretch>
            <a:fillRect/>
          </a:stretch>
        </p:blipFill>
        <p:spPr>
          <a:xfrm>
            <a:off x="486218" y="128589"/>
            <a:ext cx="1065758" cy="1039812"/>
          </a:xfrm>
          <a:prstGeom prst="rect">
            <a:avLst/>
          </a:prstGeom>
        </p:spPr>
      </p:pic>
    </p:spTree>
    <p:extLst>
      <p:ext uri="{BB962C8B-B14F-4D97-AF65-F5344CB8AC3E}">
        <p14:creationId xmlns:p14="http://schemas.microsoft.com/office/powerpoint/2010/main" val="12908326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dirty="0"/>
          </a:p>
        </p:txBody>
      </p:sp>
      <p:sp>
        <p:nvSpPr>
          <p:cNvPr id="5" name="Line 2"/>
          <p:cNvSpPr>
            <a:spLocks noChangeShapeType="1"/>
          </p:cNvSpPr>
          <p:nvPr/>
        </p:nvSpPr>
        <p:spPr bwMode="auto">
          <a:xfrm>
            <a:off x="381000" y="64516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6" name="Line 5"/>
          <p:cNvSpPr>
            <a:spLocks noChangeShapeType="1"/>
          </p:cNvSpPr>
          <p:nvPr/>
        </p:nvSpPr>
        <p:spPr bwMode="auto">
          <a:xfrm>
            <a:off x="381000" y="12319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7" name="Text Box 14"/>
          <p:cNvSpPr txBox="1">
            <a:spLocks noChangeArrowheads="1"/>
          </p:cNvSpPr>
          <p:nvPr/>
        </p:nvSpPr>
        <p:spPr bwMode="auto">
          <a:xfrm>
            <a:off x="1817942" y="500068"/>
            <a:ext cx="56478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2700" b="1" i="1" dirty="0" smtClean="0">
                <a:solidFill>
                  <a:srgbClr val="000000"/>
                </a:solidFill>
              </a:rPr>
              <a:t>The Air Force’s Personnel Center</a:t>
            </a:r>
          </a:p>
        </p:txBody>
      </p:sp>
      <p:sp>
        <p:nvSpPr>
          <p:cNvPr id="8" name="Text Box 1029"/>
          <p:cNvSpPr txBox="1">
            <a:spLocks noChangeArrowheads="1"/>
          </p:cNvSpPr>
          <p:nvPr/>
        </p:nvSpPr>
        <p:spPr bwMode="auto">
          <a:xfrm>
            <a:off x="1295400" y="6491289"/>
            <a:ext cx="655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350" b="1" i="1" dirty="0" smtClean="0">
                <a:solidFill>
                  <a:srgbClr val="000000"/>
                </a:solidFill>
                <a:latin typeface="+mj-lt"/>
              </a:rPr>
              <a:t>Agile, Innovative,</a:t>
            </a:r>
            <a:r>
              <a:rPr lang="en-US" altLang="en-US" sz="1350" b="1" i="1" baseline="0" dirty="0" smtClean="0">
                <a:solidFill>
                  <a:srgbClr val="000000"/>
                </a:solidFill>
                <a:latin typeface="+mj-lt"/>
              </a:rPr>
              <a:t> and Responsive…Fueling the Fight!</a:t>
            </a:r>
            <a:endParaRPr lang="en-US" altLang="en-US" sz="1350" b="1" i="1" dirty="0" smtClean="0">
              <a:solidFill>
                <a:srgbClr val="000000"/>
              </a:solidFill>
              <a:latin typeface="+mj-lt"/>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3240" y="1965960"/>
            <a:ext cx="3029257" cy="3940674"/>
          </a:xfrm>
          <a:prstGeom prst="rect">
            <a:avLst/>
          </a:prstGeom>
        </p:spPr>
      </p:pic>
    </p:spTree>
    <p:extLst>
      <p:ext uri="{BB962C8B-B14F-4D97-AF65-F5344CB8AC3E}">
        <p14:creationId xmlns:p14="http://schemas.microsoft.com/office/powerpoint/2010/main" val="3842800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7" name="Picture 33" descr="USAF_BLUE_CHROME_WINGS"/>
          <p:cNvPicPr>
            <a:picLocks noChangeAspect="1" noChangeArrowheads="1"/>
          </p:cNvPicPr>
          <p:nvPr userDrawn="1"/>
        </p:nvPicPr>
        <p:blipFill>
          <a:blip r:embed="rId2" cstate="print"/>
          <a:srcRect/>
          <a:stretch>
            <a:fillRect/>
          </a:stretch>
        </p:blipFill>
        <p:spPr bwMode="auto">
          <a:xfrm>
            <a:off x="721783" y="2838450"/>
            <a:ext cx="2854325" cy="2657475"/>
          </a:xfrm>
          <a:prstGeom prst="rect">
            <a:avLst/>
          </a:prstGeom>
          <a:noFill/>
          <a:ln w="9525">
            <a:noFill/>
            <a:miter lim="800000"/>
            <a:headEnd/>
            <a:tailEnd/>
          </a:ln>
        </p:spPr>
      </p:pic>
      <p:pic>
        <p:nvPicPr>
          <p:cNvPr id="2" name="Picture 1"/>
          <p:cNvPicPr>
            <a:picLocks noChangeAspect="1"/>
          </p:cNvPicPr>
          <p:nvPr userDrawn="1"/>
        </p:nvPicPr>
        <p:blipFill>
          <a:blip r:embed="rId3"/>
          <a:stretch>
            <a:fillRect/>
          </a:stretch>
        </p:blipFill>
        <p:spPr>
          <a:xfrm>
            <a:off x="1324308" y="2114550"/>
            <a:ext cx="1649275" cy="1609121"/>
          </a:xfrm>
          <a:prstGeom prst="rect">
            <a:avLst/>
          </a:prstGeom>
        </p:spPr>
      </p:pic>
      <p:sp>
        <p:nvSpPr>
          <p:cNvPr id="33802" name="Rectangle 10"/>
          <p:cNvSpPr>
            <a:spLocks noGrp="1" noChangeArrowheads="1"/>
          </p:cNvSpPr>
          <p:nvPr>
            <p:ph type="subTitle" idx="1"/>
          </p:nvPr>
        </p:nvSpPr>
        <p:spPr>
          <a:xfrm>
            <a:off x="3981452" y="4724400"/>
            <a:ext cx="4476750" cy="137160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981452" y="1847850"/>
            <a:ext cx="4305298" cy="2247900"/>
          </a:xfrm>
        </p:spPr>
        <p:txBody>
          <a:bodyPr/>
          <a:lstStyle>
            <a:lvl1pPr>
              <a:defRPr sz="4400">
                <a:solidFill>
                  <a:srgbClr val="1D3B65"/>
                </a:solidFill>
              </a:defRPr>
            </a:lvl1pPr>
          </a:lstStyle>
          <a:p>
            <a:r>
              <a:rPr lang="en-US" dirty="0"/>
              <a:t>Topic Title Goes Here</a:t>
            </a:r>
          </a:p>
        </p:txBody>
      </p:sp>
    </p:spTree>
    <p:extLst>
      <p:ext uri="{BB962C8B-B14F-4D97-AF65-F5344CB8AC3E}">
        <p14:creationId xmlns:p14="http://schemas.microsoft.com/office/powerpoint/2010/main" val="1308386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1456266"/>
            <a:ext cx="8197850" cy="4366683"/>
          </a:xfrm>
        </p:spPr>
        <p:txBody>
          <a:bodyPr/>
          <a:lstStyle>
            <a:lvl1pPr marL="284163" indent="-284163">
              <a:buClr>
                <a:srgbClr val="002060"/>
              </a:buClr>
              <a:buSzPct val="100000"/>
              <a:buFont typeface="Wingdings" panose="05000000000000000000" pitchFamily="2" charset="2"/>
              <a:buChar char="§"/>
              <a:defRPr sz="2400" b="1"/>
            </a:lvl1pPr>
            <a:lvl2pPr marL="687388" indent="-280988">
              <a:buClr>
                <a:srgbClr val="002060"/>
              </a:buClr>
              <a:buSzPct val="100000"/>
              <a:buFont typeface="Wingdings" panose="05000000000000000000" pitchFamily="2" charset="2"/>
              <a:buChar char="§"/>
              <a:defRPr sz="2400" b="1"/>
            </a:lvl2pPr>
            <a:lvl3pPr marL="1025525" indent="-222250">
              <a:buClr>
                <a:srgbClr val="002060"/>
              </a:buClr>
              <a:buSzPct val="100000"/>
              <a:buFont typeface="Wingdings" panose="05000000000000000000" pitchFamily="2" charset="2"/>
              <a:buChar char="§"/>
              <a:defRPr sz="2400" b="1"/>
            </a:lvl3pPr>
            <a:lvl4pPr marL="1598613" indent="-227013">
              <a:buClr>
                <a:srgbClr val="002060"/>
              </a:buClr>
              <a:buSzPct val="100000"/>
              <a:buFont typeface="Wingdings" panose="05000000000000000000" pitchFamily="2" charset="2"/>
              <a:buChar char="§"/>
              <a:defRPr sz="2400" b="1"/>
            </a:lvl4pPr>
            <a:lvl5pPr marL="2055813" indent="-227013">
              <a:buClr>
                <a:srgbClr val="002060"/>
              </a:buClr>
              <a:buSzPct val="100000"/>
              <a:buFont typeface="Wingdings" panose="05000000000000000000" pitchFamily="2" charset="2"/>
              <a:buChar cha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672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TextBox 6"/>
          <p:cNvSpPr txBox="1"/>
          <p:nvPr userDrawn="1"/>
        </p:nvSpPr>
        <p:spPr>
          <a:xfrm>
            <a:off x="7105650" y="6515100"/>
            <a:ext cx="1733550" cy="307975"/>
          </a:xfrm>
          <a:prstGeom prst="rect">
            <a:avLst/>
          </a:prstGeom>
          <a:noFill/>
        </p:spPr>
        <p:txBody>
          <a:bodyPr>
            <a:spAutoFit/>
          </a:bodyPr>
          <a:lstStyle/>
          <a:p>
            <a:pPr algn="r">
              <a:defRPr/>
            </a:pPr>
            <a:fld id="{B7BC9F4B-DEE8-4406-A9CE-7FD7C4403108}" type="slidenum">
              <a:rPr lang="en-US"/>
              <a:pPr algn="r">
                <a:defRPr/>
              </a:pPr>
              <a:t>‹#›</a:t>
            </a:fld>
            <a:endParaRPr lang="en-US" dirty="0"/>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88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552496" y="1889876"/>
            <a:ext cx="4039009" cy="3940674"/>
          </a:xfrm>
          <a:prstGeom prst="rect">
            <a:avLst/>
          </a:prstGeom>
        </p:spPr>
      </p:pic>
      <p:sp>
        <p:nvSpPr>
          <p:cNvPr id="4" name="Text Box 27"/>
          <p:cNvSpPr txBox="1">
            <a:spLocks noChangeArrowheads="1"/>
          </p:cNvSpPr>
          <p:nvPr userDrawn="1"/>
        </p:nvSpPr>
        <p:spPr bwMode="auto">
          <a:xfrm>
            <a:off x="440532" y="549275"/>
            <a:ext cx="8262937" cy="584200"/>
          </a:xfrm>
          <a:prstGeom prst="rect">
            <a:avLst/>
          </a:prstGeom>
          <a:noFill/>
          <a:ln w="9525">
            <a:noFill/>
            <a:miter lim="800000"/>
            <a:headEnd/>
            <a:tailEnd/>
          </a:ln>
          <a:effectLst/>
        </p:spPr>
        <p:txBody>
          <a:bodyPr lIns="91413" tIns="45705" rIns="91413" bIns="45705">
            <a:spAutoFit/>
          </a:bodyPr>
          <a:lstStyle/>
          <a:p>
            <a:pPr algn="ctr" eaLnBrk="0" fontAlgn="base" hangingPunct="0">
              <a:spcBef>
                <a:spcPct val="0"/>
              </a:spcBef>
              <a:spcAft>
                <a:spcPct val="0"/>
              </a:spcAft>
              <a:defRPr/>
            </a:pPr>
            <a:r>
              <a:rPr lang="en-US" sz="3200" b="1" i="1" dirty="0" smtClean="0">
                <a:solidFill>
                  <a:srgbClr val="002060"/>
                </a:solidFill>
              </a:rPr>
              <a:t>The Air Force’s </a:t>
            </a:r>
            <a:r>
              <a:rPr lang="en-US" sz="3200" b="1" i="1" dirty="0">
                <a:solidFill>
                  <a:srgbClr val="002060"/>
                </a:solidFill>
              </a:rPr>
              <a:t>Personnel Center</a:t>
            </a:r>
          </a:p>
        </p:txBody>
      </p:sp>
      <p:sp>
        <p:nvSpPr>
          <p:cNvPr id="5" name="Line 17"/>
          <p:cNvSpPr>
            <a:spLocks noChangeShapeType="1"/>
          </p:cNvSpPr>
          <p:nvPr userDrawn="1"/>
        </p:nvSpPr>
        <p:spPr bwMode="auto">
          <a:xfrm>
            <a:off x="381000" y="1231900"/>
            <a:ext cx="8382000" cy="0"/>
          </a:xfrm>
          <a:prstGeom prst="line">
            <a:avLst/>
          </a:prstGeom>
          <a:noFill/>
          <a:ln w="57150">
            <a:solidFill>
              <a:srgbClr val="0C2D83"/>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wrap="none" lIns="91413" tIns="45705" rIns="91413" bIns="45705" anchor="ctr"/>
          <a:lstStyle/>
          <a:p>
            <a:pPr algn="ctr" eaLnBrk="0" hangingPunct="0">
              <a:defRPr/>
            </a:pPr>
            <a:endParaRPr lang="en-US">
              <a:solidFill>
                <a:srgbClr val="000000"/>
              </a:solidFill>
            </a:endParaRPr>
          </a:p>
        </p:txBody>
      </p:sp>
      <p:sp>
        <p:nvSpPr>
          <p:cNvPr id="7" name="Text Box 9"/>
          <p:cNvSpPr txBox="1">
            <a:spLocks noChangeArrowheads="1"/>
          </p:cNvSpPr>
          <p:nvPr userDrawn="1"/>
        </p:nvSpPr>
        <p:spPr bwMode="auto">
          <a:xfrm>
            <a:off x="837263" y="6495288"/>
            <a:ext cx="7392338" cy="353913"/>
          </a:xfrm>
          <a:prstGeom prst="rect">
            <a:avLst/>
          </a:prstGeom>
          <a:noFill/>
          <a:ln w="9525">
            <a:noFill/>
            <a:miter lim="800000"/>
            <a:headEnd/>
            <a:tailEnd/>
          </a:ln>
          <a:effectLst/>
        </p:spPr>
        <p:txBody>
          <a:bodyPr wrap="square" lIns="91413" tIns="45705" rIns="91413" bIns="45705">
            <a:spAutoFit/>
          </a:bodyPr>
          <a:lstStyle/>
          <a:p>
            <a:pPr algn="ctr" eaLnBrk="0" hangingPunct="0">
              <a:spcBef>
                <a:spcPct val="50000"/>
              </a:spcBef>
              <a:defRPr/>
            </a:pPr>
            <a:r>
              <a:rPr lang="en-US" sz="1700" b="1" i="1" spc="300" dirty="0" smtClean="0">
                <a:solidFill>
                  <a:srgbClr val="000000"/>
                </a:solidFill>
                <a:cs typeface="Arial" charset="0"/>
              </a:rPr>
              <a:t>Agile, Innovative, &amp; Responsive…Fueling the Fight!</a:t>
            </a:r>
            <a:endParaRPr lang="en-US" sz="1700" b="1" i="1" spc="300" dirty="0">
              <a:solidFill>
                <a:srgbClr val="000000"/>
              </a:solidFill>
              <a:latin typeface="Century Schoolbook" pitchFamily="18" charset="0"/>
              <a:cs typeface="Arial" charset="0"/>
            </a:endParaRPr>
          </a:p>
        </p:txBody>
      </p:sp>
      <p:sp>
        <p:nvSpPr>
          <p:cNvPr id="8"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wrap="none" lIns="91413" tIns="45705" rIns="91413" bIns="45705" anchor="ctr"/>
          <a:lstStyle/>
          <a:p>
            <a:pPr algn="ctr" eaLnBrk="0" hangingPunct="0">
              <a:defRPr/>
            </a:pPr>
            <a:endParaRPr lang="en-US">
              <a:solidFill>
                <a:srgbClr val="000000"/>
              </a:solidFill>
            </a:endParaRPr>
          </a:p>
        </p:txBody>
      </p:sp>
      <p:sp>
        <p:nvSpPr>
          <p:cNvPr id="9" name="TextBox 8"/>
          <p:cNvSpPr txBox="1"/>
          <p:nvPr userDrawn="1"/>
        </p:nvSpPr>
        <p:spPr>
          <a:xfrm>
            <a:off x="7105650" y="6515100"/>
            <a:ext cx="1733550" cy="304800"/>
          </a:xfrm>
          <a:prstGeom prst="rect">
            <a:avLst/>
          </a:prstGeom>
          <a:noFill/>
        </p:spPr>
        <p:txBody>
          <a:bodyPr lIns="91413" tIns="45705" rIns="91413" bIns="45705">
            <a:spAutoFit/>
          </a:bodyPr>
          <a:lstStyle/>
          <a:p>
            <a:pPr algn="r" eaLnBrk="0" hangingPunct="0">
              <a:defRPr/>
            </a:pPr>
            <a:fld id="{7EFA28AF-2FA2-4FFD-9FB1-83D8FF5957E6}" type="slidenum">
              <a:rPr lang="en-US">
                <a:solidFill>
                  <a:srgbClr val="000000"/>
                </a:solidFill>
              </a:rPr>
              <a:pPr algn="r" eaLnBrk="0" hangingPunct="0">
                <a:defRPr/>
              </a:pPr>
              <a:t>‹#›</a:t>
            </a:fld>
            <a:endParaRPr lang="en-US" dirty="0">
              <a:solidFill>
                <a:srgbClr val="000000"/>
              </a:solidFill>
            </a:endParaRPr>
          </a:p>
        </p:txBody>
      </p:sp>
      <p:sp>
        <p:nvSpPr>
          <p:cNvPr id="10" name="TextBox 3"/>
          <p:cNvSpPr txBox="1"/>
          <p:nvPr userDrawn="1"/>
        </p:nvSpPr>
        <p:spPr>
          <a:xfrm>
            <a:off x="7105650" y="6515100"/>
            <a:ext cx="1733550" cy="304800"/>
          </a:xfrm>
          <a:prstGeom prst="rect">
            <a:avLst/>
          </a:prstGeom>
          <a:noFill/>
        </p:spPr>
        <p:txBody>
          <a:bodyPr lIns="91413" tIns="45705" rIns="91413" bIns="45705">
            <a:spAutoFit/>
          </a:bodyPr>
          <a:lstStyle/>
          <a:p>
            <a:pPr algn="r" eaLnBrk="0" hangingPunct="0">
              <a:defRPr/>
            </a:pPr>
            <a:fld id="{298056D3-DB15-4E7E-A9F4-AD016107DF1D}" type="slidenum">
              <a:rPr lang="en-US">
                <a:solidFill>
                  <a:srgbClr val="000000"/>
                </a:solidFill>
              </a:rPr>
              <a:pPr algn="r" eaLnBrk="0" hangingPunct="0">
                <a:defRPr/>
              </a:pPr>
              <a:t>‹#›</a:t>
            </a:fld>
            <a:endParaRPr lang="en-US" dirty="0">
              <a:solidFill>
                <a:srgbClr val="000000"/>
              </a:solidFill>
            </a:endParaRPr>
          </a:p>
        </p:txBody>
      </p:sp>
    </p:spTree>
    <p:extLst>
      <p:ext uri="{BB962C8B-B14F-4D97-AF65-F5344CB8AC3E}">
        <p14:creationId xmlns:p14="http://schemas.microsoft.com/office/powerpoint/2010/main" val="247102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750">
                <a:solidFill>
                  <a:srgbClr val="969696"/>
                </a:solidFill>
              </a:defRPr>
            </a:lvl1pPr>
          </a:lstStyle>
          <a:p>
            <a:pPr>
              <a:defRPr/>
            </a:pPr>
            <a:r>
              <a:rPr lang="en-US" smtClean="0"/>
              <a:t>As of: </a:t>
            </a: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350" b="1" i="1">
                <a:solidFill>
                  <a:schemeClr val="tx1"/>
                </a:solidFill>
              </a:defRPr>
            </a:lvl1pPr>
          </a:lstStyle>
          <a:p>
            <a:pPr>
              <a:defRPr/>
            </a:pPr>
            <a:fld id="{F4524FF1-59DA-4E30-B21E-DD2136E2174F}" type="slidenum">
              <a:rPr lang="en-US" smtClean="0"/>
              <a:pPr>
                <a:defRPr/>
              </a:pPr>
              <a:t>‹#›</a:t>
            </a:fld>
            <a:endParaRPr lang="en-US" dirty="0"/>
          </a:p>
        </p:txBody>
      </p:sp>
      <p:sp>
        <p:nvSpPr>
          <p:cNvPr id="1029"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30" name="Line 1035"/>
          <p:cNvSpPr>
            <a:spLocks noChangeShapeType="1"/>
          </p:cNvSpPr>
          <p:nvPr/>
        </p:nvSpPr>
        <p:spPr bwMode="auto">
          <a:xfrm>
            <a:off x="381000" y="64516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1031" name="Line 1036"/>
          <p:cNvSpPr>
            <a:spLocks noChangeShapeType="1"/>
          </p:cNvSpPr>
          <p:nvPr/>
        </p:nvSpPr>
        <p:spPr bwMode="auto">
          <a:xfrm>
            <a:off x="381000" y="1231900"/>
            <a:ext cx="8382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350"/>
          </a:p>
        </p:txBody>
      </p:sp>
      <p:sp>
        <p:nvSpPr>
          <p:cNvPr id="1032" name="Rectangle 1040"/>
          <p:cNvSpPr>
            <a:spLocks noGrp="1" noChangeArrowheads="1"/>
          </p:cNvSpPr>
          <p:nvPr>
            <p:ph type="body" idx="1"/>
          </p:nvPr>
        </p:nvSpPr>
        <p:spPr bwMode="auto">
          <a:xfrm>
            <a:off x="276228"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0"/>
            <a:r>
              <a:rPr lang="en-US" altLang="en-US" dirty="0" smtClean="0"/>
              <a:t>2nd Bullet</a:t>
            </a:r>
          </a:p>
        </p:txBody>
      </p:sp>
      <p:sp>
        <p:nvSpPr>
          <p:cNvPr id="10" name="Text Box 1029"/>
          <p:cNvSpPr txBox="1">
            <a:spLocks noChangeArrowheads="1"/>
          </p:cNvSpPr>
          <p:nvPr/>
        </p:nvSpPr>
        <p:spPr bwMode="auto">
          <a:xfrm>
            <a:off x="1295400" y="6491289"/>
            <a:ext cx="655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350" b="1" i="1" dirty="0" smtClean="0">
                <a:solidFill>
                  <a:srgbClr val="000000"/>
                </a:solidFill>
                <a:latin typeface="+mj-lt"/>
              </a:rPr>
              <a:t>Agile, Innovative,</a:t>
            </a:r>
            <a:r>
              <a:rPr lang="en-US" altLang="en-US" sz="1350" b="1" i="1" baseline="0" dirty="0" smtClean="0">
                <a:solidFill>
                  <a:srgbClr val="000000"/>
                </a:solidFill>
                <a:latin typeface="+mj-lt"/>
              </a:rPr>
              <a:t> and Responsive…Fueling the Fight!</a:t>
            </a:r>
            <a:endParaRPr lang="en-US" altLang="en-US" sz="1350" b="1" i="1" dirty="0" smtClean="0">
              <a:solidFill>
                <a:srgbClr val="000000"/>
              </a:solidFill>
              <a:latin typeface="+mj-lt"/>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9149" y="90489"/>
            <a:ext cx="835301" cy="1119568"/>
          </a:xfrm>
          <a:prstGeom prst="rect">
            <a:avLst/>
          </a:prstGeom>
          <a:effectLst/>
        </p:spPr>
      </p:pic>
      <p:pic>
        <p:nvPicPr>
          <p:cNvPr id="12" name="Picture 11"/>
          <p:cNvPicPr>
            <a:picLocks noChangeAspect="1"/>
          </p:cNvPicPr>
          <p:nvPr userDrawn="1"/>
        </p:nvPicPr>
        <p:blipFill>
          <a:blip r:embed="rId10"/>
          <a:stretch>
            <a:fillRect/>
          </a:stretch>
        </p:blipFill>
        <p:spPr>
          <a:xfrm>
            <a:off x="486218" y="128589"/>
            <a:ext cx="1065758" cy="1039812"/>
          </a:xfrm>
          <a:prstGeom prst="rect">
            <a:avLst/>
          </a:prstGeom>
        </p:spPr>
      </p:pic>
    </p:spTree>
    <p:extLst>
      <p:ext uri="{BB962C8B-B14F-4D97-AF65-F5344CB8AC3E}">
        <p14:creationId xmlns:p14="http://schemas.microsoft.com/office/powerpoint/2010/main" val="8405735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txStyles>
    <p:titleStyle>
      <a:lvl1pPr algn="r" rtl="0" eaLnBrk="1" fontAlgn="base" hangingPunct="1">
        <a:spcBef>
          <a:spcPct val="0"/>
        </a:spcBef>
        <a:spcAft>
          <a:spcPct val="0"/>
        </a:spcAft>
        <a:defRPr sz="2700" b="1" i="1">
          <a:solidFill>
            <a:srgbClr val="151C77"/>
          </a:solidFill>
          <a:latin typeface="+mj-lt"/>
          <a:ea typeface="+mj-ea"/>
          <a:cs typeface="+mj-cs"/>
        </a:defRPr>
      </a:lvl1pPr>
      <a:lvl2pPr algn="r" rtl="0" eaLnBrk="1" fontAlgn="base" hangingPunct="1">
        <a:spcBef>
          <a:spcPct val="0"/>
        </a:spcBef>
        <a:spcAft>
          <a:spcPct val="0"/>
        </a:spcAft>
        <a:defRPr sz="2700" b="1" i="1">
          <a:solidFill>
            <a:srgbClr val="151C77"/>
          </a:solidFill>
          <a:latin typeface="Arial" charset="0"/>
        </a:defRPr>
      </a:lvl2pPr>
      <a:lvl3pPr algn="r" rtl="0" eaLnBrk="1" fontAlgn="base" hangingPunct="1">
        <a:spcBef>
          <a:spcPct val="0"/>
        </a:spcBef>
        <a:spcAft>
          <a:spcPct val="0"/>
        </a:spcAft>
        <a:defRPr sz="2700" b="1" i="1">
          <a:solidFill>
            <a:srgbClr val="151C77"/>
          </a:solidFill>
          <a:latin typeface="Arial" charset="0"/>
        </a:defRPr>
      </a:lvl3pPr>
      <a:lvl4pPr algn="r" rtl="0" eaLnBrk="1" fontAlgn="base" hangingPunct="1">
        <a:spcBef>
          <a:spcPct val="0"/>
        </a:spcBef>
        <a:spcAft>
          <a:spcPct val="0"/>
        </a:spcAft>
        <a:defRPr sz="2700" b="1" i="1">
          <a:solidFill>
            <a:srgbClr val="151C77"/>
          </a:solidFill>
          <a:latin typeface="Arial" charset="0"/>
        </a:defRPr>
      </a:lvl4pPr>
      <a:lvl5pPr algn="r" rtl="0" eaLnBrk="1" fontAlgn="base" hangingPunct="1">
        <a:spcBef>
          <a:spcPct val="0"/>
        </a:spcBef>
        <a:spcAft>
          <a:spcPct val="0"/>
        </a:spcAft>
        <a:defRPr sz="2700" b="1" i="1">
          <a:solidFill>
            <a:srgbClr val="151C77"/>
          </a:solidFill>
          <a:latin typeface="Arial" charset="0"/>
        </a:defRPr>
      </a:lvl5pPr>
      <a:lvl6pPr marL="342892" algn="r" rtl="0" eaLnBrk="1" fontAlgn="base" hangingPunct="1">
        <a:spcBef>
          <a:spcPct val="0"/>
        </a:spcBef>
        <a:spcAft>
          <a:spcPct val="0"/>
        </a:spcAft>
        <a:defRPr sz="2700" b="1" i="1">
          <a:solidFill>
            <a:srgbClr val="151C77"/>
          </a:solidFill>
          <a:latin typeface="Arial" charset="0"/>
        </a:defRPr>
      </a:lvl6pPr>
      <a:lvl7pPr marL="685783" algn="r" rtl="0" eaLnBrk="1" fontAlgn="base" hangingPunct="1">
        <a:spcBef>
          <a:spcPct val="0"/>
        </a:spcBef>
        <a:spcAft>
          <a:spcPct val="0"/>
        </a:spcAft>
        <a:defRPr sz="2700" b="1" i="1">
          <a:solidFill>
            <a:srgbClr val="151C77"/>
          </a:solidFill>
          <a:latin typeface="Arial" charset="0"/>
        </a:defRPr>
      </a:lvl7pPr>
      <a:lvl8pPr marL="1028675" algn="r" rtl="0" eaLnBrk="1" fontAlgn="base" hangingPunct="1">
        <a:spcBef>
          <a:spcPct val="0"/>
        </a:spcBef>
        <a:spcAft>
          <a:spcPct val="0"/>
        </a:spcAft>
        <a:defRPr sz="2700" b="1" i="1">
          <a:solidFill>
            <a:srgbClr val="151C77"/>
          </a:solidFill>
          <a:latin typeface="Arial" charset="0"/>
        </a:defRPr>
      </a:lvl8pPr>
      <a:lvl9pPr marL="1371566" algn="r" rtl="0" eaLnBrk="1" fontAlgn="base" hangingPunct="1">
        <a:spcBef>
          <a:spcPct val="0"/>
        </a:spcBef>
        <a:spcAft>
          <a:spcPct val="0"/>
        </a:spcAft>
        <a:defRPr sz="2700" b="1" i="1">
          <a:solidFill>
            <a:srgbClr val="151C77"/>
          </a:solidFill>
          <a:latin typeface="Arial" charset="0"/>
        </a:defRPr>
      </a:lvl9pPr>
    </p:titleStyle>
    <p:bodyStyle>
      <a:lvl1pPr marL="213122" indent="-213122" algn="l" rtl="0" eaLnBrk="1" fontAlgn="base" hangingPunct="1">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718" indent="-211926"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316" indent="-167875"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200120" indent="-171446"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3012"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903"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795"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686"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577"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enefeds.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fsafeds.co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ltcfeds.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3"/>
          <p:cNvSpPr>
            <a:spLocks noGrp="1" noChangeArrowheads="1"/>
          </p:cNvSpPr>
          <p:nvPr>
            <p:ph type="subTitle" idx="1"/>
          </p:nvPr>
        </p:nvSpPr>
        <p:spPr>
          <a:xfrm>
            <a:off x="4033226" y="5587675"/>
            <a:ext cx="4476750" cy="1371600"/>
          </a:xfrm>
          <a:noFill/>
        </p:spPr>
        <p:txBody>
          <a:bodyPr/>
          <a:lstStyle/>
          <a:p>
            <a:endParaRPr lang="en-US" dirty="0" smtClean="0"/>
          </a:p>
          <a:p>
            <a:r>
              <a:rPr lang="en-US" dirty="0" smtClean="0"/>
              <a:t>HQ AFPC/DP2BB</a:t>
            </a:r>
          </a:p>
        </p:txBody>
      </p:sp>
      <p:sp>
        <p:nvSpPr>
          <p:cNvPr id="14338" name="Rectangle 12"/>
          <p:cNvSpPr>
            <a:spLocks noGrp="1" noChangeArrowheads="1"/>
          </p:cNvSpPr>
          <p:nvPr>
            <p:ph type="ctrTitle"/>
          </p:nvPr>
        </p:nvSpPr>
        <p:spPr>
          <a:xfrm>
            <a:off x="3911601" y="1922096"/>
            <a:ext cx="4451350" cy="2247900"/>
          </a:xfrm>
          <a:noFill/>
        </p:spPr>
        <p:txBody>
          <a:bodyPr/>
          <a:lstStyle/>
          <a:p>
            <a:r>
              <a:rPr lang="en-US" dirty="0" smtClean="0"/>
              <a:t>New </a:t>
            </a:r>
            <a:br>
              <a:rPr lang="en-US" dirty="0" smtClean="0"/>
            </a:br>
            <a:r>
              <a:rPr lang="en-US" dirty="0" smtClean="0"/>
              <a:t>Employee</a:t>
            </a:r>
            <a:br>
              <a:rPr lang="en-US" dirty="0" smtClean="0"/>
            </a:br>
            <a:r>
              <a:rPr lang="en-US" dirty="0" smtClean="0"/>
              <a:t>Benefits </a:t>
            </a:r>
            <a:br>
              <a:rPr lang="en-US" dirty="0" smtClean="0"/>
            </a:br>
            <a:r>
              <a:rPr lang="en-US" dirty="0" smtClean="0"/>
              <a:t>101</a:t>
            </a:r>
            <a:br>
              <a:rPr lang="en-US" dirty="0" smtClean="0"/>
            </a:br>
            <a:r>
              <a:rPr lang="en-US" sz="3000" dirty="0" smtClean="0"/>
              <a:t/>
            </a:r>
            <a:br>
              <a:rPr lang="en-US" sz="3000" dirty="0" smtClean="0"/>
            </a:br>
            <a:endParaRPr lang="en-US" sz="3000" dirty="0" smtClean="0"/>
          </a:p>
        </p:txBody>
      </p:sp>
      <p:sp>
        <p:nvSpPr>
          <p:cNvPr id="2" name="Rectangle 1"/>
          <p:cNvSpPr/>
          <p:nvPr/>
        </p:nvSpPr>
        <p:spPr>
          <a:xfrm>
            <a:off x="4499052" y="3615390"/>
            <a:ext cx="4512733" cy="3570208"/>
          </a:xfrm>
          <a:prstGeom prst="rect">
            <a:avLst/>
          </a:prstGeom>
        </p:spPr>
        <p:txBody>
          <a:bodyPr wrap="square">
            <a:spAutoFit/>
          </a:bodyPr>
          <a:lstStyle/>
          <a:p>
            <a:pPr marL="457200" indent="-457200" algn="l">
              <a:buFont typeface="Arial" panose="020B0604020202020204" pitchFamily="34" charset="0"/>
              <a:buChar char="•"/>
            </a:pPr>
            <a:endParaRPr lang="en-US" sz="2200" b="1" kern="0" dirty="0" smtClean="0">
              <a:solidFill>
                <a:srgbClr val="0C2D83"/>
              </a:solidFill>
              <a:latin typeface="Arial"/>
              <a:ea typeface="+mj-ea"/>
              <a:cs typeface="+mj-cs"/>
            </a:endParaRPr>
          </a:p>
          <a:p>
            <a:pPr marL="457200" indent="-457200" algn="l">
              <a:buFont typeface="Arial" panose="020B0604020202020204" pitchFamily="34" charset="0"/>
              <a:buChar char="•"/>
            </a:pPr>
            <a:r>
              <a:rPr lang="en-US" sz="2200" b="1" kern="0" dirty="0" smtClean="0">
                <a:solidFill>
                  <a:srgbClr val="0C2D83"/>
                </a:solidFill>
                <a:latin typeface="Arial"/>
                <a:ea typeface="+mj-ea"/>
                <a:cs typeface="+mj-cs"/>
              </a:rPr>
              <a:t>Federal Employee Benefits</a:t>
            </a:r>
          </a:p>
          <a:p>
            <a:pPr marL="457200" indent="-457200">
              <a:buFont typeface="Arial" panose="020B0604020202020204" pitchFamily="34" charset="0"/>
              <a:buChar char="•"/>
            </a:pPr>
            <a:r>
              <a:rPr lang="en-US" sz="2200" b="1" kern="0" dirty="0">
                <a:solidFill>
                  <a:srgbClr val="0C2D83"/>
                </a:solidFill>
              </a:rPr>
              <a:t>Retirement Systems and Retirement Related Programs</a:t>
            </a:r>
          </a:p>
          <a:p>
            <a:pPr marL="457200" indent="-457200" algn="l">
              <a:buFont typeface="Arial" panose="020B0604020202020204" pitchFamily="34" charset="0"/>
              <a:buChar char="•"/>
            </a:pPr>
            <a:r>
              <a:rPr lang="en-US" sz="2200" b="1" kern="0" dirty="0" smtClean="0">
                <a:solidFill>
                  <a:srgbClr val="0C2D83"/>
                </a:solidFill>
                <a:latin typeface="Arial"/>
                <a:ea typeface="+mj-ea"/>
                <a:cs typeface="+mj-cs"/>
              </a:rPr>
              <a:t>Quick Links</a:t>
            </a:r>
          </a:p>
          <a:p>
            <a:pPr marL="457200" indent="-457200" algn="l">
              <a:buFont typeface="Arial" panose="020B0604020202020204" pitchFamily="34" charset="0"/>
              <a:buChar char="•"/>
            </a:pPr>
            <a:endParaRPr lang="en-US" sz="2200" b="1" kern="0" dirty="0" smtClean="0">
              <a:solidFill>
                <a:srgbClr val="0C2D83"/>
              </a:solidFill>
              <a:latin typeface="Arial"/>
              <a:ea typeface="+mj-ea"/>
              <a:cs typeface="+mj-cs"/>
            </a:endParaRPr>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35261541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3909828" y="2139028"/>
            <a:ext cx="4451350" cy="3511550"/>
          </a:xfrm>
          <a:noFill/>
        </p:spPr>
        <p:txBody>
          <a:bodyPr/>
          <a:lstStyle/>
          <a:p>
            <a:r>
              <a:rPr lang="en-US" altLang="en-US" sz="4200" dirty="0" smtClean="0">
                <a:solidFill>
                  <a:srgbClr val="002060"/>
                </a:solidFill>
                <a:cs typeface="Arial" charset="0"/>
              </a:rPr>
              <a:t>Federal </a:t>
            </a:r>
            <a:br>
              <a:rPr lang="en-US" altLang="en-US" sz="4200" dirty="0" smtClean="0">
                <a:solidFill>
                  <a:srgbClr val="002060"/>
                </a:solidFill>
                <a:cs typeface="Arial" charset="0"/>
              </a:rPr>
            </a:br>
            <a:r>
              <a:rPr lang="en-US" altLang="en-US" sz="4200" dirty="0" smtClean="0">
                <a:solidFill>
                  <a:srgbClr val="002060"/>
                </a:solidFill>
                <a:cs typeface="Arial" charset="0"/>
              </a:rPr>
              <a:t>Employees Retirement </a:t>
            </a:r>
            <a:br>
              <a:rPr lang="en-US" altLang="en-US" sz="4200" dirty="0" smtClean="0">
                <a:solidFill>
                  <a:srgbClr val="002060"/>
                </a:solidFill>
                <a:cs typeface="Arial" charset="0"/>
              </a:rPr>
            </a:br>
            <a:r>
              <a:rPr lang="en-US" altLang="en-US" sz="4200" dirty="0" smtClean="0">
                <a:solidFill>
                  <a:srgbClr val="002060"/>
                </a:solidFill>
                <a:cs typeface="Arial" charset="0"/>
              </a:rPr>
              <a:t>System</a:t>
            </a:r>
            <a:br>
              <a:rPr lang="en-US" altLang="en-US" sz="4200" dirty="0" smtClean="0">
                <a:solidFill>
                  <a:srgbClr val="002060"/>
                </a:solidFill>
                <a:cs typeface="Arial" charset="0"/>
              </a:rPr>
            </a:br>
            <a:r>
              <a:rPr lang="en-US" altLang="en-US" sz="4200" dirty="0" smtClean="0">
                <a:solidFill>
                  <a:srgbClr val="002060"/>
                </a:solidFill>
                <a:cs typeface="Arial" charset="0"/>
              </a:rPr>
              <a:t>(FERS) </a:t>
            </a:r>
            <a:r>
              <a:rPr lang="en-US" altLang="en-US" sz="3600" dirty="0" smtClean="0">
                <a:solidFill>
                  <a:schemeClr val="hlink"/>
                </a:solidFill>
                <a:cs typeface="Arial" charset="0"/>
              </a:rPr>
              <a:t/>
            </a:r>
            <a:br>
              <a:rPr lang="en-US" altLang="en-US" sz="3600" dirty="0" smtClean="0">
                <a:solidFill>
                  <a:schemeClr val="hlink"/>
                </a:solidFill>
                <a:cs typeface="Arial" charset="0"/>
              </a:rPr>
            </a:br>
            <a:r>
              <a:rPr lang="en-US" altLang="en-US" sz="3200" dirty="0" smtClean="0">
                <a:solidFill>
                  <a:schemeClr val="hlink"/>
                </a:solidFill>
                <a:cs typeface="Arial" charset="0"/>
              </a:rPr>
              <a:t>   </a:t>
            </a:r>
          </a:p>
        </p:txBody>
      </p:sp>
    </p:spTree>
    <p:extLst>
      <p:ext uri="{BB962C8B-B14F-4D97-AF65-F5344CB8AC3E}">
        <p14:creationId xmlns:p14="http://schemas.microsoft.com/office/powerpoint/2010/main" val="31849897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Employees Retirement System (FERS)</a:t>
            </a:r>
            <a:endParaRPr lang="en-US" dirty="0"/>
          </a:p>
        </p:txBody>
      </p:sp>
      <p:sp>
        <p:nvSpPr>
          <p:cNvPr id="3" name="Content Placeholder 2"/>
          <p:cNvSpPr>
            <a:spLocks noGrp="1"/>
          </p:cNvSpPr>
          <p:nvPr>
            <p:ph idx="1"/>
          </p:nvPr>
        </p:nvSpPr>
        <p:spPr>
          <a:xfrm>
            <a:off x="354948" y="1401619"/>
            <a:ext cx="8322733" cy="4547043"/>
          </a:xfrm>
        </p:spPr>
        <p:txBody>
          <a:bodyPr/>
          <a:lstStyle/>
          <a:p>
            <a:pPr marL="346075" indent="-342900"/>
            <a:r>
              <a:rPr lang="en-US" altLang="en-US" sz="2000" dirty="0" smtClean="0"/>
              <a:t>Social Security Act of 1983 mandated all Federal employees hired after December 31, 1983, to pay social security taxes </a:t>
            </a:r>
            <a:endParaRPr lang="en-US" altLang="en-US" sz="2000" dirty="0"/>
          </a:p>
          <a:p>
            <a:pPr marL="346075" indent="-342900"/>
            <a:r>
              <a:rPr lang="en-US" altLang="en-US" sz="2000" dirty="0" smtClean="0"/>
              <a:t>FERS became effective January 1, 1987</a:t>
            </a:r>
          </a:p>
          <a:p>
            <a:r>
              <a:rPr lang="en-US" altLang="en-US" sz="2000" dirty="0" smtClean="0"/>
              <a:t>Covers </a:t>
            </a:r>
            <a:r>
              <a:rPr lang="en-US" sz="2000" dirty="0" smtClean="0">
                <a:solidFill>
                  <a:srgbClr val="000000"/>
                </a:solidFill>
              </a:rPr>
              <a:t>employees </a:t>
            </a:r>
            <a:r>
              <a:rPr lang="en-US" sz="2000" u="sng" dirty="0">
                <a:solidFill>
                  <a:srgbClr val="000000"/>
                </a:solidFill>
              </a:rPr>
              <a:t>first</a:t>
            </a:r>
            <a:r>
              <a:rPr lang="en-US" sz="2000" dirty="0">
                <a:solidFill>
                  <a:srgbClr val="000000"/>
                </a:solidFill>
              </a:rPr>
              <a:t> hired in a retirement covered position, on or after January 1, 1984, and before January 1, 2013</a:t>
            </a:r>
          </a:p>
          <a:p>
            <a:pPr marL="346075" lvl="0" indent="-342900"/>
            <a:r>
              <a:rPr lang="en-US" altLang="en-US" sz="2000" dirty="0" smtClean="0">
                <a:solidFill>
                  <a:srgbClr val="000000"/>
                </a:solidFill>
              </a:rPr>
              <a:t>“Three-tiered</a:t>
            </a:r>
            <a:r>
              <a:rPr lang="en-US" altLang="en-US" sz="2000" dirty="0">
                <a:solidFill>
                  <a:srgbClr val="000000"/>
                </a:solidFill>
              </a:rPr>
              <a:t>” retirement </a:t>
            </a:r>
            <a:r>
              <a:rPr lang="en-US" altLang="en-US" sz="2000" dirty="0" smtClean="0">
                <a:solidFill>
                  <a:srgbClr val="000000"/>
                </a:solidFill>
              </a:rPr>
              <a:t>system</a:t>
            </a:r>
          </a:p>
          <a:p>
            <a:pPr lvl="0"/>
            <a:r>
              <a:rPr lang="en-US" sz="2000" dirty="0" smtClean="0">
                <a:solidFill>
                  <a:srgbClr val="000000"/>
                </a:solidFill>
              </a:rPr>
              <a:t>Employees </a:t>
            </a:r>
            <a:r>
              <a:rPr lang="en-US" sz="2000" dirty="0">
                <a:solidFill>
                  <a:srgbClr val="000000"/>
                </a:solidFill>
              </a:rPr>
              <a:t>contribute .8% of their base salary to FERS and 6.2% to social </a:t>
            </a:r>
            <a:r>
              <a:rPr lang="en-US" sz="2000" dirty="0" smtClean="0">
                <a:solidFill>
                  <a:srgbClr val="000000"/>
                </a:solidFill>
              </a:rPr>
              <a:t>security</a:t>
            </a:r>
          </a:p>
          <a:p>
            <a:pPr lvl="0"/>
            <a:r>
              <a:rPr lang="en-US" sz="2000" dirty="0" smtClean="0">
                <a:solidFill>
                  <a:srgbClr val="000000"/>
                </a:solidFill>
              </a:rPr>
              <a:t>Employees are encouraged to contribute to TSP in order to maximize agency matching contributions </a:t>
            </a:r>
            <a:endParaRPr lang="en-US" sz="2000" dirty="0">
              <a:solidFill>
                <a:srgbClr val="000000"/>
              </a:solidFill>
            </a:endParaRPr>
          </a:p>
          <a:p>
            <a:pPr marL="346075" indent="-342900"/>
            <a:endParaRPr lang="en-US" altLang="en-US" sz="2000" dirty="0"/>
          </a:p>
          <a:p>
            <a:pPr marL="3175" indent="0">
              <a:buNone/>
            </a:pPr>
            <a:endParaRPr lang="en-US" sz="2000" dirty="0" smtClean="0"/>
          </a:p>
          <a:p>
            <a:endParaRPr lang="en-US" sz="2000" dirty="0"/>
          </a:p>
          <a:p>
            <a:endParaRPr lang="en-US" sz="2000" dirty="0"/>
          </a:p>
          <a:p>
            <a:endParaRPr lang="en-US" sz="2000" dirty="0"/>
          </a:p>
        </p:txBody>
      </p:sp>
    </p:spTree>
    <p:extLst>
      <p:ext uri="{BB962C8B-B14F-4D97-AF65-F5344CB8AC3E}">
        <p14:creationId xmlns:p14="http://schemas.microsoft.com/office/powerpoint/2010/main" val="35500435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01800" y="8467"/>
            <a:ext cx="7188200" cy="1143000"/>
          </a:xfrm>
        </p:spPr>
        <p:txBody>
          <a:bodyPr/>
          <a:lstStyle/>
          <a:p>
            <a:r>
              <a:rPr lang="en-US" altLang="en-US" sz="2700" dirty="0" smtClean="0">
                <a:cs typeface="Arial" charset="0"/>
              </a:rPr>
              <a:t>FERS-Revised Annuity Employees </a:t>
            </a:r>
            <a:br>
              <a:rPr lang="en-US" altLang="en-US" sz="2700" dirty="0" smtClean="0">
                <a:cs typeface="Arial" charset="0"/>
              </a:rPr>
            </a:br>
            <a:r>
              <a:rPr lang="en-US" altLang="en-US" sz="2700" dirty="0" smtClean="0">
                <a:cs typeface="Arial" charset="0"/>
              </a:rPr>
              <a:t>(FERS-RAE)/Further Revised </a:t>
            </a:r>
            <a:br>
              <a:rPr lang="en-US" altLang="en-US" sz="2700" dirty="0" smtClean="0">
                <a:cs typeface="Arial" charset="0"/>
              </a:rPr>
            </a:br>
            <a:r>
              <a:rPr lang="en-US" altLang="en-US" sz="2700" dirty="0" smtClean="0">
                <a:cs typeface="Arial" charset="0"/>
              </a:rPr>
              <a:t>Annuity Employees (FERS-FRAE)</a:t>
            </a:r>
          </a:p>
        </p:txBody>
      </p:sp>
      <p:sp>
        <p:nvSpPr>
          <p:cNvPr id="9219" name="Content Placeholder 2"/>
          <p:cNvSpPr>
            <a:spLocks noGrp="1"/>
          </p:cNvSpPr>
          <p:nvPr>
            <p:ph idx="1"/>
          </p:nvPr>
        </p:nvSpPr>
        <p:spPr>
          <a:xfrm>
            <a:off x="245534" y="1235347"/>
            <a:ext cx="8542866" cy="5186621"/>
          </a:xfrm>
        </p:spPr>
        <p:txBody>
          <a:bodyPr/>
          <a:lstStyle/>
          <a:p>
            <a:r>
              <a:rPr lang="en-US" altLang="en-US" sz="2000" dirty="0" smtClean="0">
                <a:cs typeface="Arial" charset="0"/>
              </a:rPr>
              <a:t>FERS-RAE </a:t>
            </a:r>
            <a:r>
              <a:rPr lang="en-US" altLang="en-US" sz="2000" dirty="0">
                <a:cs typeface="Arial" charset="0"/>
              </a:rPr>
              <a:t>became effective January 1, 2013</a:t>
            </a:r>
          </a:p>
          <a:p>
            <a:pPr lvl="1">
              <a:buFont typeface="Wingdings" panose="05000000000000000000" pitchFamily="2" charset="2"/>
              <a:buChar char="§"/>
            </a:pPr>
            <a:r>
              <a:rPr lang="en-US" altLang="en-US" sz="1800" b="0" dirty="0" smtClean="0">
                <a:cs typeface="Arial" charset="0"/>
              </a:rPr>
              <a:t>Employees covered by FERS-RAE contribute 3.1% of their pay to the FERS retirement system in addition to FICA deductions</a:t>
            </a:r>
          </a:p>
          <a:p>
            <a:pPr lvl="1">
              <a:buFont typeface="Wingdings" panose="05000000000000000000" pitchFamily="2" charset="2"/>
              <a:buChar char="§"/>
            </a:pPr>
            <a:r>
              <a:rPr lang="en-US" altLang="en-US" sz="1800" b="0" dirty="0" smtClean="0">
                <a:cs typeface="Arial" charset="0"/>
              </a:rPr>
              <a:t>Employees first hired from January 1, 2013 to December 31, 2013</a:t>
            </a:r>
          </a:p>
          <a:p>
            <a:pPr lvl="1">
              <a:buFont typeface="Wingdings" panose="05000000000000000000" pitchFamily="2" charset="2"/>
              <a:buChar char="§"/>
            </a:pPr>
            <a:r>
              <a:rPr lang="en-US" altLang="en-US" sz="1800" b="0" dirty="0" smtClean="0">
                <a:cs typeface="Arial" charset="0"/>
              </a:rPr>
              <a:t>Employees covered under regular FERS, CSRS, or CSRS-Offset on December 31, 2012, are excluded from FERS-RAE coverage</a:t>
            </a:r>
          </a:p>
          <a:p>
            <a:pPr marL="346075" lvl="0" indent="-342900"/>
            <a:r>
              <a:rPr lang="en-US" altLang="en-US" sz="2000" dirty="0" smtClean="0">
                <a:solidFill>
                  <a:srgbClr val="000000"/>
                </a:solidFill>
              </a:rPr>
              <a:t>FERS-FRAE became effective January 1, 2014</a:t>
            </a:r>
            <a:endParaRPr lang="en-US" altLang="en-US" sz="2000" dirty="0">
              <a:solidFill>
                <a:srgbClr val="000000"/>
              </a:solidFill>
            </a:endParaRPr>
          </a:p>
          <a:p>
            <a:pPr lvl="1">
              <a:buFont typeface="Wingdings" pitchFamily="2" charset="2"/>
              <a:buChar char="§"/>
            </a:pPr>
            <a:r>
              <a:rPr lang="en-US" altLang="en-US" sz="1800" b="0" dirty="0">
                <a:solidFill>
                  <a:srgbClr val="000000"/>
                </a:solidFill>
              </a:rPr>
              <a:t>Contribute 4.4% of their pay to the FERS retirement system in addition to FICA </a:t>
            </a:r>
            <a:r>
              <a:rPr lang="en-US" altLang="en-US" sz="1800" b="0" dirty="0" smtClean="0">
                <a:solidFill>
                  <a:srgbClr val="000000"/>
                </a:solidFill>
              </a:rPr>
              <a:t>deductions</a:t>
            </a:r>
          </a:p>
          <a:p>
            <a:pPr lvl="1">
              <a:buFont typeface="Wingdings" pitchFamily="2" charset="2"/>
              <a:buChar char="§"/>
            </a:pPr>
            <a:r>
              <a:rPr lang="en-US" altLang="en-US" sz="1800" b="0" dirty="0">
                <a:solidFill>
                  <a:srgbClr val="000000"/>
                </a:solidFill>
                <a:cs typeface="Arial" charset="0"/>
              </a:rPr>
              <a:t>Employees first </a:t>
            </a:r>
            <a:r>
              <a:rPr lang="en-US" altLang="en-US" sz="1800" b="0" dirty="0" smtClean="0">
                <a:solidFill>
                  <a:srgbClr val="000000"/>
                </a:solidFill>
                <a:cs typeface="Arial" charset="0"/>
              </a:rPr>
              <a:t>hired on or after January </a:t>
            </a:r>
            <a:r>
              <a:rPr lang="en-US" altLang="en-US" sz="1800" b="0" dirty="0">
                <a:solidFill>
                  <a:srgbClr val="000000"/>
                </a:solidFill>
                <a:cs typeface="Arial" charset="0"/>
              </a:rPr>
              <a:t>1, </a:t>
            </a:r>
            <a:r>
              <a:rPr lang="en-US" altLang="en-US" sz="1800" b="0" dirty="0" smtClean="0">
                <a:solidFill>
                  <a:srgbClr val="000000"/>
                </a:solidFill>
                <a:cs typeface="Arial" charset="0"/>
              </a:rPr>
              <a:t>2014 </a:t>
            </a:r>
          </a:p>
          <a:p>
            <a:pPr lvl="1">
              <a:buFont typeface="Wingdings" pitchFamily="2" charset="2"/>
              <a:buChar char="§"/>
            </a:pPr>
            <a:r>
              <a:rPr lang="en-US" altLang="en-US" sz="1800" b="0" dirty="0">
                <a:solidFill>
                  <a:srgbClr val="000000"/>
                </a:solidFill>
                <a:cs typeface="Arial" charset="0"/>
              </a:rPr>
              <a:t>Employees covered under regular FERS</a:t>
            </a:r>
            <a:r>
              <a:rPr lang="en-US" altLang="en-US" sz="1800" b="0" dirty="0" smtClean="0">
                <a:solidFill>
                  <a:srgbClr val="000000"/>
                </a:solidFill>
                <a:cs typeface="Arial" charset="0"/>
              </a:rPr>
              <a:t>, FERS-RAE, CSRS</a:t>
            </a:r>
            <a:r>
              <a:rPr lang="en-US" altLang="en-US" sz="1800" b="0" dirty="0">
                <a:solidFill>
                  <a:srgbClr val="000000"/>
                </a:solidFill>
                <a:cs typeface="Arial" charset="0"/>
              </a:rPr>
              <a:t>, or CSRS-Offset on December 31, </a:t>
            </a:r>
            <a:r>
              <a:rPr lang="en-US" altLang="en-US" sz="1800" b="0" dirty="0" smtClean="0">
                <a:solidFill>
                  <a:srgbClr val="000000"/>
                </a:solidFill>
                <a:cs typeface="Arial" charset="0"/>
              </a:rPr>
              <a:t>2013, </a:t>
            </a:r>
            <a:r>
              <a:rPr lang="en-US" altLang="en-US" sz="1800" b="0" dirty="0">
                <a:solidFill>
                  <a:srgbClr val="000000"/>
                </a:solidFill>
                <a:cs typeface="Arial" charset="0"/>
              </a:rPr>
              <a:t>are excluded from </a:t>
            </a:r>
            <a:r>
              <a:rPr lang="en-US" altLang="en-US" sz="1800" b="0" dirty="0" smtClean="0">
                <a:solidFill>
                  <a:srgbClr val="000000"/>
                </a:solidFill>
                <a:cs typeface="Arial" charset="0"/>
              </a:rPr>
              <a:t>FERS-FRAE </a:t>
            </a:r>
            <a:r>
              <a:rPr lang="en-US" altLang="en-US" sz="1800" b="0" dirty="0">
                <a:solidFill>
                  <a:srgbClr val="000000"/>
                </a:solidFill>
                <a:cs typeface="Arial" charset="0"/>
              </a:rPr>
              <a:t>coverage</a:t>
            </a:r>
          </a:p>
          <a:p>
            <a:pPr marL="406400" lvl="1" indent="0">
              <a:buNone/>
            </a:pPr>
            <a:endParaRPr lang="en-US" altLang="en-US" sz="2000" b="0" dirty="0">
              <a:solidFill>
                <a:srgbClr val="000000"/>
              </a:solidFill>
            </a:endParaRPr>
          </a:p>
          <a:p>
            <a:pPr marL="406400" lvl="1" indent="0">
              <a:buNone/>
            </a:pPr>
            <a:endParaRPr lang="en-US" altLang="en-US" sz="2000" b="0" dirty="0" smtClean="0">
              <a:cs typeface="Arial" charset="0"/>
            </a:endParaRPr>
          </a:p>
        </p:txBody>
      </p:sp>
    </p:spTree>
    <p:extLst>
      <p:ext uri="{BB962C8B-B14F-4D97-AF65-F5344CB8AC3E}">
        <p14:creationId xmlns:p14="http://schemas.microsoft.com/office/powerpoint/2010/main" val="375604410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FERS Civilian Deposits </a:t>
            </a:r>
            <a:br>
              <a:rPr lang="en-US" dirty="0" smtClean="0"/>
            </a:br>
            <a:r>
              <a:rPr lang="en-US" dirty="0" smtClean="0"/>
              <a:t>and Redeposits</a:t>
            </a:r>
            <a:endParaRPr lang="en-US" dirty="0"/>
          </a:p>
        </p:txBody>
      </p:sp>
      <p:sp>
        <p:nvSpPr>
          <p:cNvPr id="3" name="Content Placeholder 2"/>
          <p:cNvSpPr>
            <a:spLocks noGrp="1"/>
          </p:cNvSpPr>
          <p:nvPr>
            <p:ph idx="1"/>
          </p:nvPr>
        </p:nvSpPr>
        <p:spPr>
          <a:xfrm>
            <a:off x="148855" y="1307805"/>
            <a:ext cx="8856921" cy="4515145"/>
          </a:xfrm>
        </p:spPr>
        <p:txBody>
          <a:bodyPr/>
          <a:lstStyle/>
          <a:p>
            <a:pPr lvl="0"/>
            <a:r>
              <a:rPr lang="en-US" sz="2000" dirty="0">
                <a:solidFill>
                  <a:srgbClr val="000000"/>
                </a:solidFill>
              </a:rPr>
              <a:t>Civilian Deposits:</a:t>
            </a:r>
          </a:p>
          <a:p>
            <a:pPr lvl="1">
              <a:buFont typeface="Wingdings" pitchFamily="2" charset="2"/>
              <a:buChar char="§"/>
            </a:pPr>
            <a:r>
              <a:rPr lang="en-US" sz="1800" b="0" dirty="0">
                <a:solidFill>
                  <a:srgbClr val="000000"/>
                </a:solidFill>
              </a:rPr>
              <a:t>Payment for retirement deductions, plus interest, that were not withheld during a period of employment for service potentially creditable under </a:t>
            </a:r>
            <a:r>
              <a:rPr lang="en-US" sz="1800" b="0" dirty="0" smtClean="0">
                <a:solidFill>
                  <a:srgbClr val="000000"/>
                </a:solidFill>
              </a:rPr>
              <a:t>FERS</a:t>
            </a:r>
          </a:p>
          <a:p>
            <a:pPr lvl="1">
              <a:buFont typeface="Wingdings" pitchFamily="2" charset="2"/>
              <a:buChar char="§"/>
            </a:pPr>
            <a:r>
              <a:rPr lang="en-US" sz="1800" b="0" dirty="0" smtClean="0">
                <a:solidFill>
                  <a:srgbClr val="000000"/>
                </a:solidFill>
              </a:rPr>
              <a:t>Must be paid to receive credit for eligibility and annuity purposes</a:t>
            </a:r>
            <a:endParaRPr lang="en-US" sz="1800" b="0" dirty="0">
              <a:solidFill>
                <a:srgbClr val="000000"/>
              </a:solidFill>
            </a:endParaRPr>
          </a:p>
          <a:p>
            <a:pPr lvl="1">
              <a:buFont typeface="Wingdings" pitchFamily="2" charset="2"/>
              <a:buChar char="§"/>
            </a:pPr>
            <a:r>
              <a:rPr lang="en-US" altLang="en-US" sz="1800" b="0" dirty="0" smtClean="0">
                <a:solidFill>
                  <a:srgbClr val="000000"/>
                </a:solidFill>
              </a:rPr>
              <a:t>Deposit service performed after January 1, 1989, is not creditable</a:t>
            </a:r>
          </a:p>
          <a:p>
            <a:pPr lvl="0"/>
            <a:r>
              <a:rPr lang="en-US" sz="2000" dirty="0" smtClean="0">
                <a:solidFill>
                  <a:srgbClr val="000000"/>
                </a:solidFill>
              </a:rPr>
              <a:t>Civilian Redeposits:</a:t>
            </a:r>
          </a:p>
          <a:p>
            <a:pPr lvl="1">
              <a:buFont typeface="Wingdings" pitchFamily="2" charset="2"/>
              <a:buChar char="§"/>
            </a:pPr>
            <a:r>
              <a:rPr lang="en-US" sz="1800" b="0" dirty="0" smtClean="0">
                <a:solidFill>
                  <a:srgbClr val="000000"/>
                </a:solidFill>
              </a:rPr>
              <a:t>Repayment </a:t>
            </a:r>
            <a:r>
              <a:rPr lang="en-US" sz="1800" b="0" dirty="0">
                <a:solidFill>
                  <a:srgbClr val="000000"/>
                </a:solidFill>
              </a:rPr>
              <a:t>of retirement deductions that were previously withheld and refunded, plus interest</a:t>
            </a:r>
          </a:p>
          <a:p>
            <a:pPr lvl="1">
              <a:buFont typeface="Wingdings" pitchFamily="2" charset="2"/>
              <a:buChar char="§"/>
            </a:pPr>
            <a:r>
              <a:rPr lang="en-US" altLang="en-US" sz="1800" b="0" dirty="0" smtClean="0">
                <a:solidFill>
                  <a:srgbClr val="000000"/>
                </a:solidFill>
                <a:ea typeface="+mn-ea"/>
                <a:cs typeface="+mn-cs"/>
              </a:rPr>
              <a:t>Must be paid to received credit for annuity; otherwise, will only receive credit towards eligibility</a:t>
            </a:r>
            <a:r>
              <a:rPr lang="en-US" sz="1800" b="0" dirty="0" smtClean="0">
                <a:solidFill>
                  <a:srgbClr val="000000"/>
                </a:solidFill>
              </a:rPr>
              <a:t> </a:t>
            </a:r>
            <a:endParaRPr lang="en-US" sz="1800" b="0" dirty="0">
              <a:solidFill>
                <a:srgbClr val="000000"/>
              </a:solidFill>
            </a:endParaRPr>
          </a:p>
          <a:p>
            <a:pPr marL="346075" indent="-342900"/>
            <a:r>
              <a:rPr lang="en-US" sz="2000" dirty="0" smtClean="0"/>
              <a:t>FERS employees are not required to make a redeposit to receive service credit for retirement eligibility; however, it may negatively impact the employee’s annuity if not repaid</a:t>
            </a:r>
          </a:p>
          <a:p>
            <a:pPr marL="0" indent="0">
              <a:buNone/>
            </a:pPr>
            <a:endParaRPr lang="en-US" sz="2200" dirty="0"/>
          </a:p>
        </p:txBody>
      </p:sp>
    </p:spTree>
    <p:extLst>
      <p:ext uri="{BB962C8B-B14F-4D97-AF65-F5344CB8AC3E}">
        <p14:creationId xmlns:p14="http://schemas.microsoft.com/office/powerpoint/2010/main" val="16420279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FERS Military Deposits</a:t>
            </a:r>
            <a:endParaRPr lang="en-US" dirty="0"/>
          </a:p>
        </p:txBody>
      </p:sp>
      <p:sp>
        <p:nvSpPr>
          <p:cNvPr id="3" name="Content Placeholder 2"/>
          <p:cNvSpPr>
            <a:spLocks noGrp="1"/>
          </p:cNvSpPr>
          <p:nvPr>
            <p:ph idx="1"/>
          </p:nvPr>
        </p:nvSpPr>
        <p:spPr>
          <a:xfrm>
            <a:off x="386862" y="1318437"/>
            <a:ext cx="8376138" cy="4504513"/>
          </a:xfrm>
        </p:spPr>
        <p:txBody>
          <a:bodyPr/>
          <a:lstStyle/>
          <a:p>
            <a:pPr lvl="0"/>
            <a:r>
              <a:rPr lang="en-US" sz="2000" dirty="0">
                <a:solidFill>
                  <a:srgbClr val="000000"/>
                </a:solidFill>
              </a:rPr>
              <a:t>Military deposits </a:t>
            </a:r>
            <a:r>
              <a:rPr lang="en-US" sz="2000" dirty="0" smtClean="0">
                <a:solidFill>
                  <a:srgbClr val="000000"/>
                </a:solidFill>
              </a:rPr>
              <a:t>performed after 1956:</a:t>
            </a:r>
          </a:p>
          <a:p>
            <a:pPr lvl="1">
              <a:buFont typeface="Wingdings" panose="05000000000000000000" pitchFamily="2" charset="2"/>
              <a:buChar char="§"/>
            </a:pPr>
            <a:r>
              <a:rPr lang="en-US" sz="1800" b="0" dirty="0" smtClean="0">
                <a:solidFill>
                  <a:srgbClr val="000000"/>
                </a:solidFill>
              </a:rPr>
              <a:t>Cost is 3% of the FERS employee’s military base pay</a:t>
            </a:r>
          </a:p>
          <a:p>
            <a:pPr lvl="1">
              <a:buFont typeface="Wingdings" panose="05000000000000000000" pitchFamily="2" charset="2"/>
              <a:buChar char="§"/>
            </a:pPr>
            <a:r>
              <a:rPr lang="en-US" sz="1800" b="0" dirty="0" smtClean="0">
                <a:solidFill>
                  <a:srgbClr val="000000"/>
                </a:solidFill>
              </a:rPr>
              <a:t>Calculation of deposit performed </a:t>
            </a:r>
            <a:r>
              <a:rPr lang="en-US" sz="1800" b="0" dirty="0">
                <a:solidFill>
                  <a:srgbClr val="000000"/>
                </a:solidFill>
              </a:rPr>
              <a:t>under the Uniformed Services Employment and Reemployment Act (USERRA) of </a:t>
            </a:r>
            <a:r>
              <a:rPr lang="en-US" sz="1800" b="0" dirty="0" smtClean="0">
                <a:solidFill>
                  <a:srgbClr val="000000"/>
                </a:solidFill>
              </a:rPr>
              <a:t>1994 is based on the military earnings or the civilian salary the employee would have received, whichever is less</a:t>
            </a:r>
            <a:r>
              <a:rPr lang="en-US" sz="1800" dirty="0" smtClean="0">
                <a:solidFill>
                  <a:srgbClr val="000000"/>
                </a:solidFill>
              </a:rPr>
              <a:t>  </a:t>
            </a:r>
          </a:p>
          <a:p>
            <a:pPr marL="0" lvl="0" indent="0">
              <a:buNone/>
            </a:pPr>
            <a:r>
              <a:rPr lang="en-US" sz="2000" dirty="0" smtClean="0">
                <a:solidFill>
                  <a:srgbClr val="000000"/>
                </a:solidFill>
              </a:rPr>
              <a:t>NOTE:  Deposit includes interest, </a:t>
            </a:r>
            <a:r>
              <a:rPr lang="en-US" sz="2000" dirty="0">
                <a:solidFill>
                  <a:srgbClr val="000000"/>
                </a:solidFill>
              </a:rPr>
              <a:t>unless </a:t>
            </a:r>
            <a:r>
              <a:rPr lang="en-US" sz="2000" dirty="0" smtClean="0">
                <a:solidFill>
                  <a:srgbClr val="000000"/>
                </a:solidFill>
              </a:rPr>
              <a:t>completed </a:t>
            </a:r>
            <a:r>
              <a:rPr lang="en-US" sz="2000" dirty="0">
                <a:solidFill>
                  <a:srgbClr val="000000"/>
                </a:solidFill>
              </a:rPr>
              <a:t>within </a:t>
            </a:r>
            <a:r>
              <a:rPr lang="en-US" sz="2000" dirty="0" smtClean="0">
                <a:solidFill>
                  <a:srgbClr val="000000"/>
                </a:solidFill>
              </a:rPr>
              <a:t>the grace period</a:t>
            </a:r>
          </a:p>
          <a:p>
            <a:pPr lvl="0"/>
            <a:r>
              <a:rPr lang="en-US" sz="2000" dirty="0">
                <a:solidFill>
                  <a:srgbClr val="000000"/>
                </a:solidFill>
              </a:rPr>
              <a:t>Grace period - 3 years after the first date of </a:t>
            </a:r>
            <a:r>
              <a:rPr lang="en-US" sz="2000" dirty="0" smtClean="0">
                <a:solidFill>
                  <a:srgbClr val="000000"/>
                </a:solidFill>
              </a:rPr>
              <a:t>hire, </a:t>
            </a:r>
            <a:r>
              <a:rPr lang="en-US" sz="2000" dirty="0">
                <a:solidFill>
                  <a:srgbClr val="000000"/>
                </a:solidFill>
              </a:rPr>
              <a:t>or after the return to duty </a:t>
            </a:r>
            <a:r>
              <a:rPr lang="en-US" sz="2000" dirty="0" smtClean="0">
                <a:solidFill>
                  <a:srgbClr val="000000"/>
                </a:solidFill>
              </a:rPr>
              <a:t>date </a:t>
            </a:r>
            <a:r>
              <a:rPr lang="en-US" sz="2000" dirty="0">
                <a:solidFill>
                  <a:srgbClr val="000000"/>
                </a:solidFill>
              </a:rPr>
              <a:t>if service was performed under USERRA</a:t>
            </a:r>
          </a:p>
          <a:p>
            <a:r>
              <a:rPr lang="en-US" sz="2000" dirty="0" smtClean="0">
                <a:solidFill>
                  <a:srgbClr val="000000"/>
                </a:solidFill>
              </a:rPr>
              <a:t>Military deposits </a:t>
            </a:r>
            <a:r>
              <a:rPr lang="en-US" sz="2000" u="sng" dirty="0" smtClean="0">
                <a:solidFill>
                  <a:srgbClr val="000000"/>
                </a:solidFill>
              </a:rPr>
              <a:t>must</a:t>
            </a:r>
            <a:r>
              <a:rPr lang="en-US" sz="2000" dirty="0" smtClean="0">
                <a:solidFill>
                  <a:srgbClr val="000000"/>
                </a:solidFill>
              </a:rPr>
              <a:t> be paid </a:t>
            </a:r>
            <a:r>
              <a:rPr lang="en-US" sz="2000" u="sng" dirty="0" smtClean="0">
                <a:solidFill>
                  <a:srgbClr val="000000"/>
                </a:solidFill>
              </a:rPr>
              <a:t>prior</a:t>
            </a:r>
            <a:r>
              <a:rPr lang="en-US" sz="2000" dirty="0" smtClean="0">
                <a:solidFill>
                  <a:srgbClr val="000000"/>
                </a:solidFill>
              </a:rPr>
              <a:t> to the effective date of separation, to include retirement </a:t>
            </a:r>
          </a:p>
          <a:p>
            <a:pPr lvl="0"/>
            <a:endParaRPr lang="en-US" sz="2000" dirty="0">
              <a:solidFill>
                <a:srgbClr val="000000"/>
              </a:solidFill>
            </a:endParaRPr>
          </a:p>
          <a:p>
            <a:endParaRPr lang="en-US" sz="2000" dirty="0"/>
          </a:p>
        </p:txBody>
      </p:sp>
    </p:spTree>
    <p:extLst>
      <p:ext uri="{BB962C8B-B14F-4D97-AF65-F5344CB8AC3E}">
        <p14:creationId xmlns:p14="http://schemas.microsoft.com/office/powerpoint/2010/main" val="251930083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FERS - Military Retired Pay</a:t>
            </a:r>
            <a:endParaRPr lang="en-US" dirty="0"/>
          </a:p>
        </p:txBody>
      </p:sp>
      <p:sp>
        <p:nvSpPr>
          <p:cNvPr id="3" name="Content Placeholder 2"/>
          <p:cNvSpPr>
            <a:spLocks noGrp="1"/>
          </p:cNvSpPr>
          <p:nvPr>
            <p:ph idx="1"/>
          </p:nvPr>
        </p:nvSpPr>
        <p:spPr>
          <a:xfrm>
            <a:off x="495300" y="1402907"/>
            <a:ext cx="8131175" cy="4324350"/>
          </a:xfrm>
        </p:spPr>
        <p:txBody>
          <a:bodyPr/>
          <a:lstStyle/>
          <a:p>
            <a:r>
              <a:rPr lang="en-US" sz="2000" dirty="0" smtClean="0"/>
              <a:t>If receiving military retired pay, the military service cannot be credited, unless the retired pay was awarded:</a:t>
            </a:r>
          </a:p>
          <a:p>
            <a:pPr lvl="1">
              <a:buFont typeface="Wingdings" panose="05000000000000000000" pitchFamily="2" charset="2"/>
              <a:buChar char="§"/>
            </a:pPr>
            <a:r>
              <a:rPr lang="en-US" sz="1800" b="0" dirty="0" smtClean="0"/>
              <a:t>On account of a service-connected disability either incurred in combat with an enemy of the United States or caused by an instrumentality</a:t>
            </a:r>
            <a:r>
              <a:rPr lang="en-US" sz="1800" dirty="0" smtClean="0"/>
              <a:t> </a:t>
            </a:r>
            <a:r>
              <a:rPr lang="en-US" sz="1800" b="0" dirty="0" smtClean="0"/>
              <a:t>of war and incurred in the line of duty during a period of war, or</a:t>
            </a:r>
          </a:p>
          <a:p>
            <a:pPr lvl="1">
              <a:buFont typeface="Wingdings" panose="05000000000000000000" pitchFamily="2" charset="2"/>
              <a:buChar char="§"/>
            </a:pPr>
            <a:r>
              <a:rPr lang="en-US" sz="1800" b="0" dirty="0" smtClean="0"/>
              <a:t>Under the provisions of Chapter 1223, Title 10, U.S.C. (pertaining to retirement from a reserve component of the Armed Forces)</a:t>
            </a:r>
            <a:endParaRPr lang="en-US" sz="1800" dirty="0" smtClean="0"/>
          </a:p>
          <a:p>
            <a:r>
              <a:rPr lang="en-US" sz="2000" dirty="0" smtClean="0"/>
              <a:t>May elect to waive military retired pay to have the service  computed in the civilian retirement</a:t>
            </a:r>
          </a:p>
          <a:p>
            <a:r>
              <a:rPr lang="en-US" sz="2000" dirty="0" smtClean="0"/>
              <a:t>Military retired pay is waived upon civilian retirement</a:t>
            </a:r>
          </a:p>
        </p:txBody>
      </p:sp>
    </p:spTree>
    <p:extLst>
      <p:ext uri="{BB962C8B-B14F-4D97-AF65-F5344CB8AC3E}">
        <p14:creationId xmlns:p14="http://schemas.microsoft.com/office/powerpoint/2010/main" val="148846070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447800" y="0"/>
            <a:ext cx="7696200" cy="1295400"/>
          </a:xfrm>
        </p:spPr>
        <p:txBody>
          <a:bodyPr/>
          <a:lstStyle/>
          <a:p>
            <a:pPr eaLnBrk="1" hangingPunct="1"/>
            <a:r>
              <a:rPr lang="en-US" altLang="en-US" sz="2900" dirty="0"/>
              <a:t>Age and Service Requirements </a:t>
            </a:r>
            <a:br>
              <a:rPr lang="en-US" altLang="en-US" sz="2900" dirty="0"/>
            </a:br>
            <a:r>
              <a:rPr lang="en-US" altLang="en-US" sz="2900" dirty="0"/>
              <a:t>for </a:t>
            </a:r>
            <a:r>
              <a:rPr lang="en-US" altLang="en-US" sz="2900" dirty="0" smtClean="0"/>
              <a:t>FERS Retirements</a:t>
            </a:r>
            <a:endParaRPr lang="en-US" altLang="en-US" sz="3200" b="1" dirty="0" smtClean="0"/>
          </a:p>
        </p:txBody>
      </p:sp>
      <p:sp>
        <p:nvSpPr>
          <p:cNvPr id="9219" name="Text Box 3"/>
          <p:cNvSpPr txBox="1">
            <a:spLocks noChangeArrowheads="1"/>
          </p:cNvSpPr>
          <p:nvPr/>
        </p:nvSpPr>
        <p:spPr bwMode="auto">
          <a:xfrm>
            <a:off x="-95693" y="2643962"/>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b="1" u="sng" dirty="0"/>
              <a:t>Age</a:t>
            </a:r>
          </a:p>
        </p:txBody>
      </p:sp>
      <p:sp>
        <p:nvSpPr>
          <p:cNvPr id="9220" name="Text Box 4"/>
          <p:cNvSpPr txBox="1">
            <a:spLocks noChangeArrowheads="1"/>
          </p:cNvSpPr>
          <p:nvPr/>
        </p:nvSpPr>
        <p:spPr bwMode="auto">
          <a:xfrm>
            <a:off x="2291315" y="2665228"/>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b="1" u="sng" dirty="0"/>
              <a:t>Service</a:t>
            </a:r>
          </a:p>
        </p:txBody>
      </p:sp>
      <p:sp>
        <p:nvSpPr>
          <p:cNvPr id="9221" name="Text Box 5"/>
          <p:cNvSpPr txBox="1">
            <a:spLocks noChangeArrowheads="1"/>
          </p:cNvSpPr>
          <p:nvPr/>
        </p:nvSpPr>
        <p:spPr bwMode="auto">
          <a:xfrm>
            <a:off x="0" y="3377756"/>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MRA</a:t>
            </a:r>
          </a:p>
        </p:txBody>
      </p:sp>
      <p:sp>
        <p:nvSpPr>
          <p:cNvPr id="9222" name="Text Box 6"/>
          <p:cNvSpPr txBox="1">
            <a:spLocks noChangeArrowheads="1"/>
          </p:cNvSpPr>
          <p:nvPr/>
        </p:nvSpPr>
        <p:spPr bwMode="auto">
          <a:xfrm>
            <a:off x="2289545" y="3409506"/>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30 years</a:t>
            </a:r>
          </a:p>
        </p:txBody>
      </p:sp>
      <p:sp>
        <p:nvSpPr>
          <p:cNvPr id="9223" name="Text Box 7"/>
          <p:cNvSpPr txBox="1">
            <a:spLocks noChangeArrowheads="1"/>
          </p:cNvSpPr>
          <p:nvPr/>
        </p:nvSpPr>
        <p:spPr bwMode="auto">
          <a:xfrm>
            <a:off x="0" y="390584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60</a:t>
            </a:r>
          </a:p>
        </p:txBody>
      </p:sp>
      <p:sp>
        <p:nvSpPr>
          <p:cNvPr id="9224" name="Text Box 8"/>
          <p:cNvSpPr txBox="1">
            <a:spLocks noChangeArrowheads="1"/>
          </p:cNvSpPr>
          <p:nvPr/>
        </p:nvSpPr>
        <p:spPr bwMode="auto">
          <a:xfrm>
            <a:off x="2278913" y="3969487"/>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20 years</a:t>
            </a:r>
          </a:p>
        </p:txBody>
      </p:sp>
      <p:sp>
        <p:nvSpPr>
          <p:cNvPr id="9225" name="Text Box 9"/>
          <p:cNvSpPr txBox="1">
            <a:spLocks noChangeArrowheads="1"/>
          </p:cNvSpPr>
          <p:nvPr/>
        </p:nvSpPr>
        <p:spPr bwMode="auto">
          <a:xfrm>
            <a:off x="0" y="4518984"/>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62</a:t>
            </a:r>
          </a:p>
        </p:txBody>
      </p:sp>
      <p:sp>
        <p:nvSpPr>
          <p:cNvPr id="9226" name="Text Box 10"/>
          <p:cNvSpPr txBox="1">
            <a:spLocks noChangeArrowheads="1"/>
          </p:cNvSpPr>
          <p:nvPr/>
        </p:nvSpPr>
        <p:spPr bwMode="auto">
          <a:xfrm>
            <a:off x="2236382" y="4508352"/>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5 years</a:t>
            </a:r>
          </a:p>
        </p:txBody>
      </p:sp>
      <p:sp>
        <p:nvSpPr>
          <p:cNvPr id="9227" name="Text Box 11"/>
          <p:cNvSpPr txBox="1">
            <a:spLocks noChangeArrowheads="1"/>
          </p:cNvSpPr>
          <p:nvPr/>
        </p:nvSpPr>
        <p:spPr bwMode="auto">
          <a:xfrm>
            <a:off x="113415" y="5399864"/>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MRA</a:t>
            </a:r>
          </a:p>
        </p:txBody>
      </p:sp>
      <p:sp>
        <p:nvSpPr>
          <p:cNvPr id="9228" name="Text Box 12"/>
          <p:cNvSpPr txBox="1">
            <a:spLocks noChangeArrowheads="1"/>
          </p:cNvSpPr>
          <p:nvPr/>
        </p:nvSpPr>
        <p:spPr bwMode="auto">
          <a:xfrm>
            <a:off x="2254103" y="5378449"/>
            <a:ext cx="216727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a:t>10 years</a:t>
            </a:r>
          </a:p>
        </p:txBody>
      </p:sp>
      <p:sp>
        <p:nvSpPr>
          <p:cNvPr id="2" name="Rectangle 1"/>
          <p:cNvSpPr/>
          <p:nvPr/>
        </p:nvSpPr>
        <p:spPr>
          <a:xfrm>
            <a:off x="446567" y="1658688"/>
            <a:ext cx="3615069" cy="523220"/>
          </a:xfrm>
          <a:prstGeom prst="rect">
            <a:avLst/>
          </a:prstGeom>
        </p:spPr>
        <p:txBody>
          <a:bodyPr wrap="square">
            <a:spAutoFit/>
          </a:bodyPr>
          <a:lstStyle/>
          <a:p>
            <a:pPr lvl="0" algn="l">
              <a:spcBef>
                <a:spcPct val="50000"/>
              </a:spcBef>
            </a:pPr>
            <a:r>
              <a:rPr lang="en-US" altLang="en-US" sz="2800" b="1" dirty="0" smtClean="0">
                <a:solidFill>
                  <a:srgbClr val="003399"/>
                </a:solidFill>
              </a:rPr>
              <a:t>Optional Retirement</a:t>
            </a:r>
            <a:endParaRPr lang="en-US" altLang="en-US" sz="2800" b="1" dirty="0">
              <a:solidFill>
                <a:srgbClr val="003399"/>
              </a:solidFill>
            </a:endParaRPr>
          </a:p>
        </p:txBody>
      </p:sp>
      <p:sp>
        <p:nvSpPr>
          <p:cNvPr id="28" name="Line 21"/>
          <p:cNvSpPr>
            <a:spLocks noChangeShapeType="1"/>
          </p:cNvSpPr>
          <p:nvPr/>
        </p:nvSpPr>
        <p:spPr bwMode="auto">
          <a:xfrm>
            <a:off x="4529469" y="1469066"/>
            <a:ext cx="0" cy="4953000"/>
          </a:xfrm>
          <a:prstGeom prst="line">
            <a:avLst/>
          </a:prstGeom>
          <a:noFill/>
          <a:ln w="762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4635794" y="1371599"/>
            <a:ext cx="4508205" cy="861774"/>
          </a:xfrm>
          <a:prstGeom prst="rect">
            <a:avLst/>
          </a:prstGeom>
        </p:spPr>
        <p:txBody>
          <a:bodyPr wrap="square">
            <a:spAutoFit/>
          </a:bodyPr>
          <a:lstStyle/>
          <a:p>
            <a:pPr lvl="0" algn="ctr"/>
            <a:r>
              <a:rPr lang="en-US" altLang="en-US" sz="2500" b="1" dirty="0">
                <a:solidFill>
                  <a:srgbClr val="003399"/>
                </a:solidFill>
              </a:rPr>
              <a:t>Early</a:t>
            </a:r>
            <a:r>
              <a:rPr lang="en-US" altLang="en-US" sz="2500" b="1" dirty="0" smtClean="0">
                <a:solidFill>
                  <a:srgbClr val="003399"/>
                </a:solidFill>
              </a:rPr>
              <a:t>, DSR, </a:t>
            </a:r>
            <a:r>
              <a:rPr lang="en-US" altLang="en-US" sz="2500" b="1" dirty="0">
                <a:solidFill>
                  <a:srgbClr val="003399"/>
                </a:solidFill>
              </a:rPr>
              <a:t>or Special Retirement</a:t>
            </a:r>
          </a:p>
        </p:txBody>
      </p:sp>
      <p:sp>
        <p:nvSpPr>
          <p:cNvPr id="31" name="Text Box 3"/>
          <p:cNvSpPr txBox="1">
            <a:spLocks noChangeArrowheads="1"/>
          </p:cNvSpPr>
          <p:nvPr/>
        </p:nvSpPr>
        <p:spPr bwMode="auto">
          <a:xfrm>
            <a:off x="4607442" y="229663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b="1" u="sng" dirty="0"/>
              <a:t>Age</a:t>
            </a:r>
          </a:p>
        </p:txBody>
      </p:sp>
      <p:sp>
        <p:nvSpPr>
          <p:cNvPr id="4" name="Rectangle 3"/>
          <p:cNvSpPr/>
          <p:nvPr/>
        </p:nvSpPr>
        <p:spPr>
          <a:xfrm>
            <a:off x="6934143" y="2339171"/>
            <a:ext cx="1463862" cy="523220"/>
          </a:xfrm>
          <a:prstGeom prst="rect">
            <a:avLst/>
          </a:prstGeom>
        </p:spPr>
        <p:txBody>
          <a:bodyPr wrap="none">
            <a:spAutoFit/>
          </a:bodyPr>
          <a:lstStyle/>
          <a:p>
            <a:pPr lvl="0">
              <a:spcBef>
                <a:spcPct val="50000"/>
              </a:spcBef>
            </a:pPr>
            <a:r>
              <a:rPr lang="en-US" altLang="en-US" sz="2800" b="1" u="sng" dirty="0">
                <a:solidFill>
                  <a:srgbClr val="000000"/>
                </a:solidFill>
              </a:rPr>
              <a:t>Service</a:t>
            </a:r>
          </a:p>
        </p:txBody>
      </p:sp>
      <p:sp>
        <p:nvSpPr>
          <p:cNvPr id="5" name="Rectangle 4"/>
          <p:cNvSpPr/>
          <p:nvPr/>
        </p:nvSpPr>
        <p:spPr>
          <a:xfrm>
            <a:off x="4763579" y="2828269"/>
            <a:ext cx="1615763" cy="553998"/>
          </a:xfrm>
          <a:prstGeom prst="rect">
            <a:avLst/>
          </a:prstGeom>
        </p:spPr>
        <p:txBody>
          <a:bodyPr wrap="none">
            <a:spAutoFit/>
          </a:bodyPr>
          <a:lstStyle/>
          <a:p>
            <a:pPr lvl="0">
              <a:spcBef>
                <a:spcPct val="50000"/>
              </a:spcBef>
            </a:pPr>
            <a:r>
              <a:rPr lang="en-US" altLang="en-US" sz="3000" dirty="0" smtClean="0">
                <a:solidFill>
                  <a:srgbClr val="000000"/>
                </a:solidFill>
              </a:rPr>
              <a:t>Any Age</a:t>
            </a:r>
            <a:endParaRPr lang="en-US" altLang="en-US" sz="3000" dirty="0">
              <a:solidFill>
                <a:srgbClr val="000000"/>
              </a:solidFill>
            </a:endParaRPr>
          </a:p>
        </p:txBody>
      </p:sp>
      <p:sp>
        <p:nvSpPr>
          <p:cNvPr id="6" name="Rectangle 5"/>
          <p:cNvSpPr/>
          <p:nvPr/>
        </p:nvSpPr>
        <p:spPr>
          <a:xfrm>
            <a:off x="6826529" y="2838900"/>
            <a:ext cx="1657825" cy="553998"/>
          </a:xfrm>
          <a:prstGeom prst="rect">
            <a:avLst/>
          </a:prstGeom>
        </p:spPr>
        <p:txBody>
          <a:bodyPr wrap="none">
            <a:spAutoFit/>
          </a:bodyPr>
          <a:lstStyle/>
          <a:p>
            <a:pPr lvl="0">
              <a:spcBef>
                <a:spcPct val="50000"/>
              </a:spcBef>
            </a:pPr>
            <a:r>
              <a:rPr lang="en-US" altLang="en-US" sz="3000" dirty="0" smtClean="0">
                <a:solidFill>
                  <a:srgbClr val="000000"/>
                </a:solidFill>
              </a:rPr>
              <a:t>25 </a:t>
            </a:r>
            <a:r>
              <a:rPr lang="en-US" altLang="en-US" sz="3000" dirty="0">
                <a:solidFill>
                  <a:srgbClr val="000000"/>
                </a:solidFill>
              </a:rPr>
              <a:t>years</a:t>
            </a:r>
          </a:p>
        </p:txBody>
      </p:sp>
      <p:sp>
        <p:nvSpPr>
          <p:cNvPr id="7" name="Rectangle 6"/>
          <p:cNvSpPr/>
          <p:nvPr/>
        </p:nvSpPr>
        <p:spPr>
          <a:xfrm>
            <a:off x="5308457" y="3381162"/>
            <a:ext cx="611065" cy="553998"/>
          </a:xfrm>
          <a:prstGeom prst="rect">
            <a:avLst/>
          </a:prstGeom>
        </p:spPr>
        <p:txBody>
          <a:bodyPr wrap="none">
            <a:spAutoFit/>
          </a:bodyPr>
          <a:lstStyle/>
          <a:p>
            <a:pPr lvl="0">
              <a:spcBef>
                <a:spcPct val="50000"/>
              </a:spcBef>
            </a:pPr>
            <a:r>
              <a:rPr lang="en-US" altLang="en-US" sz="3000" dirty="0" smtClean="0">
                <a:solidFill>
                  <a:srgbClr val="000000"/>
                </a:solidFill>
              </a:rPr>
              <a:t>50</a:t>
            </a:r>
            <a:endParaRPr lang="en-US" altLang="en-US" sz="3000" dirty="0">
              <a:solidFill>
                <a:srgbClr val="000000"/>
              </a:solidFill>
            </a:endParaRPr>
          </a:p>
        </p:txBody>
      </p:sp>
      <p:sp>
        <p:nvSpPr>
          <p:cNvPr id="8" name="Rectangle 7"/>
          <p:cNvSpPr/>
          <p:nvPr/>
        </p:nvSpPr>
        <p:spPr>
          <a:xfrm>
            <a:off x="6837162" y="3370529"/>
            <a:ext cx="1657825" cy="553998"/>
          </a:xfrm>
          <a:prstGeom prst="rect">
            <a:avLst/>
          </a:prstGeom>
        </p:spPr>
        <p:txBody>
          <a:bodyPr wrap="none">
            <a:spAutoFit/>
          </a:bodyPr>
          <a:lstStyle/>
          <a:p>
            <a:pPr lvl="0">
              <a:spcBef>
                <a:spcPct val="50000"/>
              </a:spcBef>
            </a:pPr>
            <a:r>
              <a:rPr lang="en-US" altLang="en-US" sz="3000" dirty="0" smtClean="0">
                <a:solidFill>
                  <a:srgbClr val="000000"/>
                </a:solidFill>
              </a:rPr>
              <a:t>20 years</a:t>
            </a:r>
            <a:endParaRPr lang="en-US" altLang="en-US" sz="3000" dirty="0">
              <a:solidFill>
                <a:srgbClr val="000000"/>
              </a:solidFill>
            </a:endParaRPr>
          </a:p>
        </p:txBody>
      </p:sp>
      <p:sp>
        <p:nvSpPr>
          <p:cNvPr id="9" name="Rectangle 8"/>
          <p:cNvSpPr/>
          <p:nvPr/>
        </p:nvSpPr>
        <p:spPr>
          <a:xfrm>
            <a:off x="4572000" y="4029472"/>
            <a:ext cx="4572000" cy="538609"/>
          </a:xfrm>
          <a:prstGeom prst="rect">
            <a:avLst/>
          </a:prstGeom>
        </p:spPr>
        <p:txBody>
          <a:bodyPr>
            <a:spAutoFit/>
          </a:bodyPr>
          <a:lstStyle/>
          <a:p>
            <a:pPr lvl="0" algn="ctr"/>
            <a:r>
              <a:rPr lang="en-US" altLang="en-US" sz="2900" b="1" dirty="0" smtClean="0">
                <a:solidFill>
                  <a:srgbClr val="003399"/>
                </a:solidFill>
              </a:rPr>
              <a:t>Deferred Retirement</a:t>
            </a:r>
            <a:endParaRPr lang="en-US" altLang="en-US" sz="2900" b="1" dirty="0">
              <a:solidFill>
                <a:srgbClr val="003399"/>
              </a:solidFill>
            </a:endParaRPr>
          </a:p>
        </p:txBody>
      </p:sp>
      <p:sp>
        <p:nvSpPr>
          <p:cNvPr id="10" name="Rectangle 9"/>
          <p:cNvSpPr/>
          <p:nvPr/>
        </p:nvSpPr>
        <p:spPr>
          <a:xfrm>
            <a:off x="5234983" y="4608663"/>
            <a:ext cx="864339" cy="523220"/>
          </a:xfrm>
          <a:prstGeom prst="rect">
            <a:avLst/>
          </a:prstGeom>
        </p:spPr>
        <p:txBody>
          <a:bodyPr wrap="none">
            <a:spAutoFit/>
          </a:bodyPr>
          <a:lstStyle/>
          <a:p>
            <a:pPr lvl="0">
              <a:spcBef>
                <a:spcPct val="50000"/>
              </a:spcBef>
            </a:pPr>
            <a:r>
              <a:rPr lang="en-US" altLang="en-US" sz="2800" b="1" u="sng" dirty="0">
                <a:solidFill>
                  <a:srgbClr val="000000"/>
                </a:solidFill>
              </a:rPr>
              <a:t>Age</a:t>
            </a:r>
          </a:p>
        </p:txBody>
      </p:sp>
      <p:sp>
        <p:nvSpPr>
          <p:cNvPr id="11" name="Rectangle 10"/>
          <p:cNvSpPr/>
          <p:nvPr/>
        </p:nvSpPr>
        <p:spPr>
          <a:xfrm>
            <a:off x="6997939" y="4598030"/>
            <a:ext cx="1463862" cy="523220"/>
          </a:xfrm>
          <a:prstGeom prst="rect">
            <a:avLst/>
          </a:prstGeom>
        </p:spPr>
        <p:txBody>
          <a:bodyPr wrap="none">
            <a:spAutoFit/>
          </a:bodyPr>
          <a:lstStyle/>
          <a:p>
            <a:pPr lvl="0">
              <a:spcBef>
                <a:spcPct val="50000"/>
              </a:spcBef>
            </a:pPr>
            <a:r>
              <a:rPr lang="en-US" altLang="en-US" sz="2800" b="1" u="sng" dirty="0">
                <a:solidFill>
                  <a:srgbClr val="000000"/>
                </a:solidFill>
              </a:rPr>
              <a:t>Service</a:t>
            </a:r>
          </a:p>
        </p:txBody>
      </p:sp>
      <p:sp>
        <p:nvSpPr>
          <p:cNvPr id="42" name="Text Box 9"/>
          <p:cNvSpPr txBox="1">
            <a:spLocks noChangeArrowheads="1"/>
          </p:cNvSpPr>
          <p:nvPr/>
        </p:nvSpPr>
        <p:spPr bwMode="auto">
          <a:xfrm>
            <a:off x="4607442" y="5056716"/>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dirty="0"/>
              <a:t>62</a:t>
            </a:r>
          </a:p>
        </p:txBody>
      </p:sp>
      <p:sp>
        <p:nvSpPr>
          <p:cNvPr id="43" name="Text Box 10"/>
          <p:cNvSpPr txBox="1">
            <a:spLocks noChangeArrowheads="1"/>
          </p:cNvSpPr>
          <p:nvPr/>
        </p:nvSpPr>
        <p:spPr bwMode="auto">
          <a:xfrm>
            <a:off x="6582145" y="5016549"/>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dirty="0"/>
              <a:t>5 years</a:t>
            </a:r>
          </a:p>
        </p:txBody>
      </p:sp>
      <p:sp>
        <p:nvSpPr>
          <p:cNvPr id="12" name="Rectangle 11"/>
          <p:cNvSpPr/>
          <p:nvPr/>
        </p:nvSpPr>
        <p:spPr>
          <a:xfrm>
            <a:off x="5258370" y="5481092"/>
            <a:ext cx="982961" cy="523220"/>
          </a:xfrm>
          <a:prstGeom prst="rect">
            <a:avLst/>
          </a:prstGeom>
        </p:spPr>
        <p:txBody>
          <a:bodyPr wrap="none">
            <a:spAutoFit/>
          </a:bodyPr>
          <a:lstStyle/>
          <a:p>
            <a:pPr lvl="0">
              <a:spcBef>
                <a:spcPct val="50000"/>
              </a:spcBef>
            </a:pPr>
            <a:r>
              <a:rPr lang="en-US" altLang="en-US" sz="2800" dirty="0">
                <a:solidFill>
                  <a:srgbClr val="000000"/>
                </a:solidFill>
              </a:rPr>
              <a:t>MRA</a:t>
            </a:r>
          </a:p>
        </p:txBody>
      </p:sp>
      <p:sp>
        <p:nvSpPr>
          <p:cNvPr id="45" name="Text Box 12"/>
          <p:cNvSpPr txBox="1">
            <a:spLocks noChangeArrowheads="1"/>
          </p:cNvSpPr>
          <p:nvPr/>
        </p:nvSpPr>
        <p:spPr bwMode="auto">
          <a:xfrm>
            <a:off x="6519137" y="5472369"/>
            <a:ext cx="2167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dirty="0"/>
              <a:t>10 years</a:t>
            </a:r>
          </a:p>
        </p:txBody>
      </p:sp>
      <p:sp>
        <p:nvSpPr>
          <p:cNvPr id="13" name="Rectangle 12"/>
          <p:cNvSpPr/>
          <p:nvPr/>
        </p:nvSpPr>
        <p:spPr>
          <a:xfrm>
            <a:off x="5113867" y="5933645"/>
            <a:ext cx="1168400" cy="523220"/>
          </a:xfrm>
          <a:prstGeom prst="rect">
            <a:avLst/>
          </a:prstGeom>
        </p:spPr>
        <p:txBody>
          <a:bodyPr wrap="square">
            <a:spAutoFit/>
          </a:bodyPr>
          <a:lstStyle/>
          <a:p>
            <a:pPr>
              <a:spcBef>
                <a:spcPct val="50000"/>
              </a:spcBef>
            </a:pPr>
            <a:r>
              <a:rPr lang="en-US" altLang="en-US" sz="2800" dirty="0" smtClean="0"/>
              <a:t>  60</a:t>
            </a:r>
            <a:endParaRPr lang="en-US" altLang="en-US" sz="2800" dirty="0"/>
          </a:p>
        </p:txBody>
      </p:sp>
      <p:sp>
        <p:nvSpPr>
          <p:cNvPr id="14" name="Rectangle 13"/>
          <p:cNvSpPr/>
          <p:nvPr/>
        </p:nvSpPr>
        <p:spPr>
          <a:xfrm>
            <a:off x="6888374" y="5919057"/>
            <a:ext cx="1564851" cy="523220"/>
          </a:xfrm>
          <a:prstGeom prst="rect">
            <a:avLst/>
          </a:prstGeom>
        </p:spPr>
        <p:txBody>
          <a:bodyPr wrap="none">
            <a:spAutoFit/>
          </a:bodyPr>
          <a:lstStyle/>
          <a:p>
            <a:pPr lvl="0">
              <a:spcBef>
                <a:spcPct val="50000"/>
              </a:spcBef>
            </a:pPr>
            <a:r>
              <a:rPr lang="en-US" altLang="en-US" sz="2800" dirty="0" smtClean="0">
                <a:solidFill>
                  <a:srgbClr val="000000"/>
                </a:solidFill>
              </a:rPr>
              <a:t>20 </a:t>
            </a:r>
            <a:r>
              <a:rPr lang="en-US" altLang="en-US" sz="2800" dirty="0">
                <a:solidFill>
                  <a:srgbClr val="000000"/>
                </a:solidFill>
              </a:rPr>
              <a:t>years</a:t>
            </a:r>
          </a:p>
        </p:txBody>
      </p:sp>
    </p:spTree>
    <p:extLst>
      <p:ext uri="{BB962C8B-B14F-4D97-AF65-F5344CB8AC3E}">
        <p14:creationId xmlns:p14="http://schemas.microsoft.com/office/powerpoint/2010/main" val="294878963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5489" y="136415"/>
            <a:ext cx="6251944" cy="1143000"/>
          </a:xfrm>
        </p:spPr>
        <p:txBody>
          <a:bodyPr/>
          <a:lstStyle/>
          <a:p>
            <a:r>
              <a:rPr lang="en-US" sz="3000" dirty="0"/>
              <a:t>Determine your Minimum </a:t>
            </a:r>
            <a:r>
              <a:rPr lang="en-US" sz="3000" dirty="0" smtClean="0"/>
              <a:t/>
            </a:r>
            <a:br>
              <a:rPr lang="en-US" sz="3000" dirty="0" smtClean="0"/>
            </a:br>
            <a:r>
              <a:rPr lang="en-US" sz="3000" dirty="0" smtClean="0"/>
              <a:t>Retirement </a:t>
            </a:r>
            <a:r>
              <a:rPr lang="en-US" sz="3000" dirty="0"/>
              <a:t>Age (MRA)</a:t>
            </a:r>
          </a:p>
        </p:txBody>
      </p:sp>
      <p:sp>
        <p:nvSpPr>
          <p:cNvPr id="5" name="Text Placeholder 4"/>
          <p:cNvSpPr>
            <a:spLocks noGrp="1"/>
          </p:cNvSpPr>
          <p:nvPr>
            <p:ph type="body" idx="1"/>
          </p:nvPr>
        </p:nvSpPr>
        <p:spPr>
          <a:xfrm>
            <a:off x="382772" y="1329070"/>
            <a:ext cx="4114616" cy="845805"/>
          </a:xfrm>
        </p:spPr>
        <p:txBody>
          <a:bodyPr/>
          <a:lstStyle/>
          <a:p>
            <a:r>
              <a:rPr lang="en-US" dirty="0"/>
              <a:t>If your birth year is…</a:t>
            </a:r>
            <a:endParaRPr lang="en-US" b="0" dirty="0"/>
          </a:p>
          <a:p>
            <a:endParaRPr lang="en-US" dirty="0"/>
          </a:p>
        </p:txBody>
      </p:sp>
      <p:sp>
        <p:nvSpPr>
          <p:cNvPr id="3" name="Content Placeholder 2"/>
          <p:cNvSpPr>
            <a:spLocks noGrp="1"/>
          </p:cNvSpPr>
          <p:nvPr>
            <p:ph sz="half" idx="2"/>
          </p:nvPr>
        </p:nvSpPr>
        <p:spPr>
          <a:xfrm>
            <a:off x="404038" y="1728307"/>
            <a:ext cx="4040188" cy="4576799"/>
          </a:xfrm>
        </p:spPr>
        <p:txBody>
          <a:bodyPr/>
          <a:lstStyle/>
          <a:p>
            <a:pPr marL="0" indent="0" eaLnBrk="1" fontAlgn="ctr" hangingPunct="1">
              <a:buNone/>
            </a:pPr>
            <a:r>
              <a:rPr lang="en-US" sz="1600" dirty="0" smtClean="0">
                <a:solidFill>
                  <a:srgbClr val="003399"/>
                </a:solidFill>
              </a:rPr>
              <a:t>Before </a:t>
            </a:r>
            <a:r>
              <a:rPr lang="en-US" sz="1600" dirty="0">
                <a:solidFill>
                  <a:srgbClr val="003399"/>
                </a:solidFill>
              </a:rPr>
              <a:t>1948</a:t>
            </a:r>
          </a:p>
          <a:p>
            <a:pPr marL="0" indent="0" eaLnBrk="1" fontAlgn="ctr" hangingPunct="1">
              <a:buNone/>
            </a:pPr>
            <a:r>
              <a:rPr lang="en-US" sz="1600" b="0" dirty="0">
                <a:solidFill>
                  <a:srgbClr val="003399"/>
                </a:solidFill>
              </a:rPr>
              <a:t>1948</a:t>
            </a:r>
          </a:p>
          <a:p>
            <a:pPr marL="0" indent="0" eaLnBrk="1" fontAlgn="ctr" hangingPunct="1">
              <a:buNone/>
            </a:pPr>
            <a:r>
              <a:rPr lang="en-US" sz="1600" b="0" dirty="0">
                <a:solidFill>
                  <a:srgbClr val="003399"/>
                </a:solidFill>
              </a:rPr>
              <a:t>1949</a:t>
            </a:r>
          </a:p>
          <a:p>
            <a:pPr marL="0" indent="0" eaLnBrk="1" fontAlgn="ctr" hangingPunct="1">
              <a:buNone/>
            </a:pPr>
            <a:r>
              <a:rPr lang="en-US" sz="1600" b="0" dirty="0">
                <a:solidFill>
                  <a:srgbClr val="003399"/>
                </a:solidFill>
              </a:rPr>
              <a:t>1950</a:t>
            </a:r>
          </a:p>
          <a:p>
            <a:pPr marL="0" indent="0" eaLnBrk="1" fontAlgn="ctr" hangingPunct="1">
              <a:buNone/>
            </a:pPr>
            <a:r>
              <a:rPr lang="en-US" sz="1600" b="0" dirty="0">
                <a:solidFill>
                  <a:srgbClr val="003399"/>
                </a:solidFill>
              </a:rPr>
              <a:t>1951</a:t>
            </a:r>
          </a:p>
          <a:p>
            <a:pPr marL="0" indent="0" eaLnBrk="1" fontAlgn="ctr" hangingPunct="1">
              <a:buNone/>
            </a:pPr>
            <a:r>
              <a:rPr lang="en-US" sz="1600" b="0" dirty="0">
                <a:solidFill>
                  <a:srgbClr val="003399"/>
                </a:solidFill>
              </a:rPr>
              <a:t>1952</a:t>
            </a:r>
          </a:p>
          <a:p>
            <a:pPr marL="0" indent="0" eaLnBrk="1" fontAlgn="ctr" hangingPunct="1">
              <a:buNone/>
            </a:pPr>
            <a:r>
              <a:rPr lang="en-US" sz="1600" b="0" dirty="0">
                <a:solidFill>
                  <a:srgbClr val="003399"/>
                </a:solidFill>
              </a:rPr>
              <a:t>1953 to 1964</a:t>
            </a:r>
          </a:p>
          <a:p>
            <a:pPr marL="0" indent="0" eaLnBrk="1" fontAlgn="ctr" hangingPunct="1">
              <a:buNone/>
            </a:pPr>
            <a:r>
              <a:rPr lang="en-US" sz="1600" b="0" dirty="0">
                <a:solidFill>
                  <a:srgbClr val="003399"/>
                </a:solidFill>
              </a:rPr>
              <a:t>1965</a:t>
            </a:r>
          </a:p>
          <a:p>
            <a:pPr marL="0" indent="0" eaLnBrk="1" fontAlgn="ctr" hangingPunct="1">
              <a:buNone/>
            </a:pPr>
            <a:r>
              <a:rPr lang="en-US" sz="1600" b="0" dirty="0">
                <a:solidFill>
                  <a:srgbClr val="003399"/>
                </a:solidFill>
              </a:rPr>
              <a:t>1966</a:t>
            </a:r>
          </a:p>
          <a:p>
            <a:pPr marL="0" indent="0" eaLnBrk="1" fontAlgn="ctr" hangingPunct="1">
              <a:buNone/>
            </a:pPr>
            <a:r>
              <a:rPr lang="en-US" sz="1600" b="0" dirty="0">
                <a:solidFill>
                  <a:srgbClr val="003399"/>
                </a:solidFill>
              </a:rPr>
              <a:t>1967</a:t>
            </a:r>
          </a:p>
          <a:p>
            <a:pPr marL="0" indent="0" eaLnBrk="1" fontAlgn="ctr" hangingPunct="1">
              <a:buNone/>
            </a:pPr>
            <a:r>
              <a:rPr lang="en-US" sz="1600" b="0" dirty="0">
                <a:solidFill>
                  <a:srgbClr val="003399"/>
                </a:solidFill>
              </a:rPr>
              <a:t>1968</a:t>
            </a:r>
          </a:p>
          <a:p>
            <a:pPr marL="0" indent="0" eaLnBrk="1" fontAlgn="ctr" hangingPunct="1">
              <a:buNone/>
            </a:pPr>
            <a:r>
              <a:rPr lang="en-US" sz="1600" b="0" dirty="0">
                <a:solidFill>
                  <a:srgbClr val="003399"/>
                </a:solidFill>
              </a:rPr>
              <a:t>1969</a:t>
            </a:r>
          </a:p>
          <a:p>
            <a:pPr marL="0" indent="0" eaLnBrk="1" fontAlgn="ctr" hangingPunct="1">
              <a:buNone/>
            </a:pPr>
            <a:r>
              <a:rPr lang="en-US" sz="1600" dirty="0">
                <a:solidFill>
                  <a:srgbClr val="003399"/>
                </a:solidFill>
              </a:rPr>
              <a:t>After 1969</a:t>
            </a:r>
            <a:endParaRPr lang="en-US" sz="1600" b="0" dirty="0">
              <a:solidFill>
                <a:srgbClr val="003399"/>
              </a:solidFill>
            </a:endParaRPr>
          </a:p>
          <a:p>
            <a:pPr marL="0" indent="0">
              <a:buNone/>
            </a:pPr>
            <a:endParaRPr lang="en-US" sz="1600" dirty="0">
              <a:solidFill>
                <a:srgbClr val="003399"/>
              </a:solidFill>
            </a:endParaRPr>
          </a:p>
        </p:txBody>
      </p:sp>
      <p:sp>
        <p:nvSpPr>
          <p:cNvPr id="6" name="Text Placeholder 5"/>
          <p:cNvSpPr>
            <a:spLocks noGrp="1"/>
          </p:cNvSpPr>
          <p:nvPr>
            <p:ph type="body" sz="quarter" idx="3"/>
          </p:nvPr>
        </p:nvSpPr>
        <p:spPr>
          <a:xfrm>
            <a:off x="4635796" y="1456659"/>
            <a:ext cx="4136065" cy="707582"/>
          </a:xfrm>
        </p:spPr>
        <p:txBody>
          <a:bodyPr/>
          <a:lstStyle/>
          <a:p>
            <a:r>
              <a:rPr lang="en-US" dirty="0"/>
              <a:t>Your MRA is…</a:t>
            </a:r>
            <a:endParaRPr lang="en-US" b="0" dirty="0"/>
          </a:p>
          <a:p>
            <a:endParaRPr lang="en-US" dirty="0"/>
          </a:p>
        </p:txBody>
      </p:sp>
      <p:sp>
        <p:nvSpPr>
          <p:cNvPr id="7" name="Content Placeholder 6"/>
          <p:cNvSpPr>
            <a:spLocks noGrp="1"/>
          </p:cNvSpPr>
          <p:nvPr>
            <p:ph sz="quarter" idx="4"/>
          </p:nvPr>
        </p:nvSpPr>
        <p:spPr>
          <a:xfrm>
            <a:off x="4731489" y="1743739"/>
            <a:ext cx="3689498" cy="3946489"/>
          </a:xfrm>
        </p:spPr>
        <p:txBody>
          <a:bodyPr/>
          <a:lstStyle/>
          <a:p>
            <a:pPr marL="0" indent="0" eaLnBrk="1" fontAlgn="ctr" hangingPunct="1">
              <a:buNone/>
            </a:pPr>
            <a:r>
              <a:rPr lang="en-US" sz="1600" dirty="0" smtClean="0">
                <a:solidFill>
                  <a:srgbClr val="003399"/>
                </a:solidFill>
              </a:rPr>
              <a:t>55 </a:t>
            </a:r>
            <a:r>
              <a:rPr lang="en-US" sz="1600" dirty="0">
                <a:solidFill>
                  <a:srgbClr val="003399"/>
                </a:solidFill>
              </a:rPr>
              <a:t>years</a:t>
            </a:r>
            <a:endParaRPr lang="en-US" sz="1600" b="0" dirty="0">
              <a:solidFill>
                <a:srgbClr val="003399"/>
              </a:solidFill>
            </a:endParaRPr>
          </a:p>
          <a:p>
            <a:pPr marL="0" indent="0" eaLnBrk="1" fontAlgn="ctr" hangingPunct="1">
              <a:buNone/>
            </a:pPr>
            <a:r>
              <a:rPr lang="en-US" sz="1600" b="0" dirty="0">
                <a:solidFill>
                  <a:srgbClr val="003399"/>
                </a:solidFill>
              </a:rPr>
              <a:t>55 years, 2 months</a:t>
            </a:r>
          </a:p>
          <a:p>
            <a:pPr marL="0" indent="0" eaLnBrk="1" fontAlgn="ctr" hangingPunct="1">
              <a:buNone/>
            </a:pPr>
            <a:r>
              <a:rPr lang="en-US" sz="1600" b="0" dirty="0">
                <a:solidFill>
                  <a:srgbClr val="003399"/>
                </a:solidFill>
              </a:rPr>
              <a:t>55 years, 4 months</a:t>
            </a:r>
          </a:p>
          <a:p>
            <a:pPr marL="0" indent="0" eaLnBrk="1" fontAlgn="ctr" hangingPunct="1">
              <a:buNone/>
            </a:pPr>
            <a:r>
              <a:rPr lang="en-US" sz="1600" b="0" dirty="0">
                <a:solidFill>
                  <a:srgbClr val="003399"/>
                </a:solidFill>
              </a:rPr>
              <a:t>55 years, 6 months</a:t>
            </a:r>
          </a:p>
          <a:p>
            <a:pPr marL="0" indent="0" eaLnBrk="1" fontAlgn="ctr" hangingPunct="1">
              <a:buNone/>
            </a:pPr>
            <a:r>
              <a:rPr lang="en-US" sz="1600" b="0" dirty="0">
                <a:solidFill>
                  <a:srgbClr val="003399"/>
                </a:solidFill>
              </a:rPr>
              <a:t>55 years, 8 months</a:t>
            </a:r>
          </a:p>
          <a:p>
            <a:pPr marL="0" indent="0" eaLnBrk="1" fontAlgn="ctr" hangingPunct="1">
              <a:buNone/>
            </a:pPr>
            <a:r>
              <a:rPr lang="en-US" sz="1600" b="0" dirty="0">
                <a:solidFill>
                  <a:srgbClr val="003399"/>
                </a:solidFill>
              </a:rPr>
              <a:t>55 years, 10 months</a:t>
            </a:r>
          </a:p>
          <a:p>
            <a:pPr marL="0" indent="0" eaLnBrk="1" fontAlgn="ctr" hangingPunct="1">
              <a:buNone/>
            </a:pPr>
            <a:r>
              <a:rPr lang="en-US" sz="1600" b="0" dirty="0">
                <a:solidFill>
                  <a:srgbClr val="003399"/>
                </a:solidFill>
              </a:rPr>
              <a:t>56 years</a:t>
            </a:r>
          </a:p>
          <a:p>
            <a:pPr marL="0" indent="0" eaLnBrk="1" fontAlgn="ctr" hangingPunct="1">
              <a:buNone/>
            </a:pPr>
            <a:r>
              <a:rPr lang="en-US" sz="1600" b="0" dirty="0">
                <a:solidFill>
                  <a:srgbClr val="003399"/>
                </a:solidFill>
              </a:rPr>
              <a:t>56 years, 2 months</a:t>
            </a:r>
          </a:p>
          <a:p>
            <a:pPr marL="0" indent="0" eaLnBrk="1" fontAlgn="ctr" hangingPunct="1">
              <a:buNone/>
            </a:pPr>
            <a:r>
              <a:rPr lang="en-US" sz="1600" b="0" dirty="0">
                <a:solidFill>
                  <a:srgbClr val="003399"/>
                </a:solidFill>
              </a:rPr>
              <a:t>56 years, 4 months</a:t>
            </a:r>
          </a:p>
          <a:p>
            <a:pPr marL="0" indent="0" eaLnBrk="1" fontAlgn="ctr" hangingPunct="1">
              <a:buNone/>
            </a:pPr>
            <a:r>
              <a:rPr lang="en-US" sz="1600" b="0" dirty="0">
                <a:solidFill>
                  <a:srgbClr val="003399"/>
                </a:solidFill>
              </a:rPr>
              <a:t>56 years, 6 months</a:t>
            </a:r>
          </a:p>
          <a:p>
            <a:pPr marL="0" indent="0" eaLnBrk="1" fontAlgn="ctr" hangingPunct="1">
              <a:buNone/>
            </a:pPr>
            <a:r>
              <a:rPr lang="en-US" sz="1600" b="0" dirty="0">
                <a:solidFill>
                  <a:srgbClr val="003399"/>
                </a:solidFill>
              </a:rPr>
              <a:t>56 years, 8 months</a:t>
            </a:r>
          </a:p>
          <a:p>
            <a:pPr marL="0" indent="0" eaLnBrk="1" fontAlgn="ctr" hangingPunct="1">
              <a:buNone/>
            </a:pPr>
            <a:r>
              <a:rPr lang="en-US" sz="1600" b="0" dirty="0">
                <a:solidFill>
                  <a:srgbClr val="003399"/>
                </a:solidFill>
              </a:rPr>
              <a:t>56 years, 10 months</a:t>
            </a:r>
          </a:p>
          <a:p>
            <a:pPr marL="0" indent="0" eaLnBrk="1" fontAlgn="ctr" hangingPunct="1">
              <a:buNone/>
            </a:pPr>
            <a:r>
              <a:rPr lang="en-US" sz="1600" dirty="0">
                <a:solidFill>
                  <a:srgbClr val="003399"/>
                </a:solidFill>
              </a:rPr>
              <a:t>57 years</a:t>
            </a:r>
            <a:endParaRPr lang="en-US" sz="1600" b="0" dirty="0">
              <a:solidFill>
                <a:srgbClr val="003399"/>
              </a:solidFill>
            </a:endParaRPr>
          </a:p>
          <a:p>
            <a:pPr marL="0" indent="0">
              <a:buNone/>
            </a:pPr>
            <a:endParaRPr lang="en-US" sz="1600" dirty="0"/>
          </a:p>
        </p:txBody>
      </p:sp>
      <p:sp>
        <p:nvSpPr>
          <p:cNvPr id="8" name="Line 21"/>
          <p:cNvSpPr>
            <a:spLocks noChangeShapeType="1"/>
          </p:cNvSpPr>
          <p:nvPr/>
        </p:nvSpPr>
        <p:spPr bwMode="auto">
          <a:xfrm>
            <a:off x="4231758" y="1775637"/>
            <a:ext cx="42529" cy="4678327"/>
          </a:xfrm>
          <a:prstGeom prst="line">
            <a:avLst/>
          </a:prstGeom>
          <a:noFill/>
          <a:ln w="762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6760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FERS - Computation of Annuity</a:t>
            </a:r>
            <a:endParaRPr lang="en-US" sz="3200" dirty="0"/>
          </a:p>
        </p:txBody>
      </p:sp>
      <p:sp>
        <p:nvSpPr>
          <p:cNvPr id="3" name="Content Placeholder 2"/>
          <p:cNvSpPr>
            <a:spLocks noGrp="1"/>
          </p:cNvSpPr>
          <p:nvPr>
            <p:ph idx="1"/>
          </p:nvPr>
        </p:nvSpPr>
        <p:spPr>
          <a:xfrm>
            <a:off x="340242" y="1229833"/>
            <a:ext cx="8399721" cy="4440717"/>
          </a:xfrm>
        </p:spPr>
        <p:txBody>
          <a:bodyPr/>
          <a:lstStyle/>
          <a:p>
            <a:r>
              <a:rPr lang="en-US" sz="2000" dirty="0" smtClean="0"/>
              <a:t>Basic annuity is based on length of service and “high-3” average salary, including locality pay</a:t>
            </a:r>
          </a:p>
          <a:p>
            <a:pPr marL="346075" indent="-342900"/>
            <a:r>
              <a:rPr lang="en-US" sz="2000" dirty="0" smtClean="0"/>
              <a:t>May receive length of service credit for unused sick leave if retiring on an immediate annuity.  NOTE:</a:t>
            </a:r>
            <a:r>
              <a:rPr lang="en-US" sz="2000" b="0" dirty="0" smtClean="0"/>
              <a:t>  </a:t>
            </a:r>
            <a:r>
              <a:rPr lang="en-US" sz="2000" dirty="0" smtClean="0"/>
              <a:t>Is not used to meet retirement eligibility</a:t>
            </a:r>
          </a:p>
          <a:p>
            <a:pPr marL="346075" indent="-342900"/>
            <a:r>
              <a:rPr lang="en-US" sz="2000" dirty="0" smtClean="0"/>
              <a:t>High-3 Average Salary = highest earned basic pay during any 3 consecutive years (no overtime, bonuses, etc.)</a:t>
            </a:r>
          </a:p>
          <a:p>
            <a:pPr lvl="0"/>
            <a:r>
              <a:rPr lang="en-US" sz="2000" dirty="0">
                <a:solidFill>
                  <a:srgbClr val="000000"/>
                </a:solidFill>
              </a:rPr>
              <a:t>FERS Annuity Formula </a:t>
            </a:r>
            <a:r>
              <a:rPr lang="en-US" sz="2000" dirty="0" smtClean="0">
                <a:solidFill>
                  <a:srgbClr val="000000"/>
                </a:solidFill>
              </a:rPr>
              <a:t>= </a:t>
            </a:r>
            <a:r>
              <a:rPr lang="en-US" sz="2000" b="0" dirty="0" smtClean="0">
                <a:solidFill>
                  <a:srgbClr val="000000"/>
                </a:solidFill>
              </a:rPr>
              <a:t>1</a:t>
            </a:r>
            <a:r>
              <a:rPr lang="en-US" sz="2000" b="0" dirty="0">
                <a:solidFill>
                  <a:srgbClr val="000000"/>
                </a:solidFill>
              </a:rPr>
              <a:t>% X High-3 </a:t>
            </a:r>
            <a:r>
              <a:rPr lang="en-US" sz="2000" b="0" dirty="0" smtClean="0">
                <a:solidFill>
                  <a:srgbClr val="000000"/>
                </a:solidFill>
              </a:rPr>
              <a:t>X </a:t>
            </a:r>
            <a:r>
              <a:rPr lang="en-US" sz="2000" b="0" dirty="0">
                <a:solidFill>
                  <a:srgbClr val="000000"/>
                </a:solidFill>
              </a:rPr>
              <a:t>number of years of </a:t>
            </a:r>
            <a:r>
              <a:rPr lang="en-US" sz="2000" b="0" dirty="0" smtClean="0">
                <a:solidFill>
                  <a:srgbClr val="000000"/>
                </a:solidFill>
              </a:rPr>
              <a:t>service</a:t>
            </a:r>
            <a:r>
              <a:rPr lang="en-US" sz="2000" dirty="0" smtClean="0">
                <a:solidFill>
                  <a:srgbClr val="000000"/>
                </a:solidFill>
              </a:rPr>
              <a:t>.  </a:t>
            </a:r>
          </a:p>
          <a:p>
            <a:pPr marL="0" lvl="0" indent="0">
              <a:buNone/>
            </a:pPr>
            <a:r>
              <a:rPr lang="en-US" sz="2000" dirty="0" smtClean="0">
                <a:solidFill>
                  <a:srgbClr val="000000"/>
                </a:solidFill>
              </a:rPr>
              <a:t>NOTE:  </a:t>
            </a:r>
            <a:r>
              <a:rPr lang="en-US" sz="2000" b="0" dirty="0" smtClean="0">
                <a:solidFill>
                  <a:srgbClr val="000000"/>
                </a:solidFill>
              </a:rPr>
              <a:t>Employees retiring at age 62 </a:t>
            </a:r>
            <a:r>
              <a:rPr lang="en-US" sz="2000" b="0" dirty="0">
                <a:solidFill>
                  <a:srgbClr val="000000"/>
                </a:solidFill>
              </a:rPr>
              <a:t>w/ 20 years of service </a:t>
            </a:r>
            <a:r>
              <a:rPr lang="en-US" sz="2000" b="0" dirty="0" smtClean="0">
                <a:solidFill>
                  <a:srgbClr val="000000"/>
                </a:solidFill>
              </a:rPr>
              <a:t>calculated at </a:t>
            </a:r>
            <a:r>
              <a:rPr lang="en-US" sz="2000" b="0" u="sng" dirty="0">
                <a:solidFill>
                  <a:srgbClr val="000000"/>
                </a:solidFill>
              </a:rPr>
              <a:t>1.1%</a:t>
            </a:r>
            <a:r>
              <a:rPr lang="en-US" sz="2000" b="0" dirty="0">
                <a:solidFill>
                  <a:srgbClr val="000000"/>
                </a:solidFill>
              </a:rPr>
              <a:t> </a:t>
            </a:r>
          </a:p>
          <a:p>
            <a:pPr lvl="0"/>
            <a:r>
              <a:rPr lang="en-US" sz="2000" dirty="0" smtClean="0">
                <a:solidFill>
                  <a:srgbClr val="000000"/>
                </a:solidFill>
              </a:rPr>
              <a:t>Permanent reduction for MRA </a:t>
            </a:r>
            <a:r>
              <a:rPr lang="en-US" sz="2000" dirty="0">
                <a:solidFill>
                  <a:srgbClr val="000000"/>
                </a:solidFill>
              </a:rPr>
              <a:t>+ 10 </a:t>
            </a:r>
            <a:r>
              <a:rPr lang="en-US" sz="2000" dirty="0" smtClean="0">
                <a:solidFill>
                  <a:srgbClr val="000000"/>
                </a:solidFill>
              </a:rPr>
              <a:t>retirements of </a:t>
            </a:r>
            <a:r>
              <a:rPr lang="en-US" sz="2000" dirty="0">
                <a:solidFill>
                  <a:srgbClr val="000000"/>
                </a:solidFill>
              </a:rPr>
              <a:t>5% for every year under the age of 62; ineligible for a FERS Annuity Supplement</a:t>
            </a:r>
          </a:p>
          <a:p>
            <a:pPr lvl="0"/>
            <a:r>
              <a:rPr lang="en-US" sz="2000" dirty="0" smtClean="0">
                <a:solidFill>
                  <a:srgbClr val="000000"/>
                </a:solidFill>
              </a:rPr>
              <a:t>May </a:t>
            </a:r>
            <a:r>
              <a:rPr lang="en-US" sz="2000" dirty="0">
                <a:solidFill>
                  <a:srgbClr val="000000"/>
                </a:solidFill>
              </a:rPr>
              <a:t>postpone MRA+10 retirement to avoid </a:t>
            </a:r>
            <a:r>
              <a:rPr lang="en-US" sz="2000" dirty="0" smtClean="0">
                <a:solidFill>
                  <a:srgbClr val="000000"/>
                </a:solidFill>
              </a:rPr>
              <a:t>reduction</a:t>
            </a:r>
            <a:endParaRPr lang="en-US" sz="2000" dirty="0">
              <a:solidFill>
                <a:srgbClr val="000000"/>
              </a:solidFill>
            </a:endParaRPr>
          </a:p>
          <a:p>
            <a:pPr marL="3175" indent="0">
              <a:buNone/>
            </a:pPr>
            <a:endParaRPr lang="en-US" sz="2000" b="0" dirty="0"/>
          </a:p>
        </p:txBody>
      </p:sp>
    </p:spTree>
    <p:extLst>
      <p:ext uri="{BB962C8B-B14F-4D97-AF65-F5344CB8AC3E}">
        <p14:creationId xmlns:p14="http://schemas.microsoft.com/office/powerpoint/2010/main" val="15038615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FERS Annuity Supplement</a:t>
            </a:r>
            <a:endParaRPr lang="en-US" dirty="0"/>
          </a:p>
        </p:txBody>
      </p:sp>
      <p:sp>
        <p:nvSpPr>
          <p:cNvPr id="3" name="Content Placeholder 2"/>
          <p:cNvSpPr>
            <a:spLocks noGrp="1"/>
          </p:cNvSpPr>
          <p:nvPr>
            <p:ph idx="1"/>
          </p:nvPr>
        </p:nvSpPr>
        <p:spPr>
          <a:xfrm>
            <a:off x="460784" y="1404164"/>
            <a:ext cx="8131175" cy="4324350"/>
          </a:xfrm>
        </p:spPr>
        <p:txBody>
          <a:bodyPr/>
          <a:lstStyle/>
          <a:p>
            <a:r>
              <a:rPr lang="en-US" sz="2000" dirty="0" smtClean="0"/>
              <a:t>Eligible to receive if retiring under MRA + 30 or 60/20</a:t>
            </a:r>
          </a:p>
          <a:p>
            <a:r>
              <a:rPr lang="en-US" sz="2000" dirty="0" smtClean="0"/>
              <a:t>Employees who receive a Voluntary Early Retirement Authority (VERA) are eligible upon reaching their MRA</a:t>
            </a:r>
          </a:p>
          <a:p>
            <a:r>
              <a:rPr lang="en-US" sz="2000" dirty="0" smtClean="0"/>
              <a:t>Substitutes </a:t>
            </a:r>
            <a:r>
              <a:rPr lang="en-US" sz="2000" dirty="0"/>
              <a:t>for the Social Security part of the total FERS benefit until age 62</a:t>
            </a:r>
          </a:p>
          <a:p>
            <a:r>
              <a:rPr lang="en-US" sz="2000" dirty="0"/>
              <a:t>Approximates the Social Security benefit earned under FERS</a:t>
            </a:r>
          </a:p>
          <a:p>
            <a:r>
              <a:rPr lang="en-US" sz="2000" dirty="0"/>
              <a:t>Subject to earnings </a:t>
            </a:r>
            <a:r>
              <a:rPr lang="en-US" sz="2000" dirty="0" smtClean="0"/>
              <a:t>test</a:t>
            </a:r>
          </a:p>
          <a:p>
            <a:r>
              <a:rPr lang="en-US" sz="2000" dirty="0" smtClean="0"/>
              <a:t>MRA + 10 not eligible for supplement</a:t>
            </a:r>
          </a:p>
          <a:p>
            <a:r>
              <a:rPr lang="en-US" sz="2000" dirty="0" smtClean="0"/>
              <a:t>Not subject to Cost of Living Adjustments (COLA)</a:t>
            </a:r>
          </a:p>
          <a:p>
            <a:r>
              <a:rPr lang="en-US" sz="2000" dirty="0" smtClean="0"/>
              <a:t>Subject to the Social Security Earnings Test ($18,240 for 2020) </a:t>
            </a:r>
            <a:endParaRPr lang="en-US" sz="2000" dirty="0"/>
          </a:p>
          <a:p>
            <a:endParaRPr lang="en-US" sz="2000" dirty="0"/>
          </a:p>
        </p:txBody>
      </p:sp>
    </p:spTree>
    <p:extLst>
      <p:ext uri="{BB962C8B-B14F-4D97-AF65-F5344CB8AC3E}">
        <p14:creationId xmlns:p14="http://schemas.microsoft.com/office/powerpoint/2010/main" val="229554923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06300" y="408844"/>
            <a:ext cx="5268708" cy="895964"/>
          </a:xfrm>
        </p:spPr>
        <p:txBody>
          <a:bodyPr/>
          <a:lstStyle/>
          <a:p>
            <a:r>
              <a:rPr lang="en-US" dirty="0">
                <a:solidFill>
                  <a:schemeClr val="accent2">
                    <a:lumMod val="50000"/>
                  </a:schemeClr>
                </a:solidFill>
              </a:rPr>
              <a:t>Overview</a:t>
            </a:r>
          </a:p>
        </p:txBody>
      </p:sp>
      <p:sp>
        <p:nvSpPr>
          <p:cNvPr id="4099" name="Rectangle 5"/>
          <p:cNvSpPr>
            <a:spLocks noGrp="1" noChangeArrowheads="1"/>
          </p:cNvSpPr>
          <p:nvPr>
            <p:ph idx="1"/>
          </p:nvPr>
        </p:nvSpPr>
        <p:spPr>
          <a:xfrm>
            <a:off x="385103" y="1445485"/>
            <a:ext cx="8389905" cy="3831336"/>
          </a:xfrm>
          <a:noFill/>
        </p:spPr>
        <p:txBody>
          <a:bodyPr/>
          <a:lstStyle/>
          <a:p>
            <a:r>
              <a:rPr lang="en-US" altLang="en-US" sz="2000" dirty="0">
                <a:latin typeface="+mj-lt"/>
              </a:rPr>
              <a:t>Federal Employees Health Benefits (FEHB)</a:t>
            </a:r>
          </a:p>
          <a:p>
            <a:r>
              <a:rPr lang="en-US" altLang="en-US" sz="2000" dirty="0">
                <a:latin typeface="+mj-lt"/>
              </a:rPr>
              <a:t>Federal Employees Group Life Insurance (FEGLI</a:t>
            </a:r>
            <a:r>
              <a:rPr lang="en-US" altLang="en-US" sz="2000" dirty="0" smtClean="0">
                <a:latin typeface="+mj-lt"/>
              </a:rPr>
              <a:t>)</a:t>
            </a:r>
            <a:endParaRPr lang="en-US" altLang="en-US" sz="2000" dirty="0">
              <a:latin typeface="+mj-lt"/>
            </a:endParaRPr>
          </a:p>
          <a:p>
            <a:r>
              <a:rPr lang="en-US" altLang="en-US" sz="2000" dirty="0" smtClean="0">
                <a:latin typeface="+mj-lt"/>
              </a:rPr>
              <a:t>Federal </a:t>
            </a:r>
            <a:r>
              <a:rPr lang="en-US" altLang="en-US" sz="2000" dirty="0">
                <a:latin typeface="+mj-lt"/>
              </a:rPr>
              <a:t>Employees Dental &amp; Vision Insurance Program (FEDVIP)</a:t>
            </a:r>
          </a:p>
          <a:p>
            <a:r>
              <a:rPr lang="en-US" altLang="en-US" sz="2000" dirty="0">
                <a:latin typeface="+mj-lt"/>
              </a:rPr>
              <a:t>Flexible Spending Accounts (FSAFEDS)</a:t>
            </a:r>
          </a:p>
          <a:p>
            <a:r>
              <a:rPr lang="en-US" altLang="en-US" sz="2000" dirty="0">
                <a:latin typeface="+mj-lt"/>
              </a:rPr>
              <a:t>Federal Long Term Care Insurance Program (FLTCIP</a:t>
            </a:r>
            <a:r>
              <a:rPr lang="en-US" altLang="en-US" sz="2000" dirty="0" smtClean="0">
                <a:latin typeface="+mj-lt"/>
              </a:rPr>
              <a:t>)</a:t>
            </a:r>
          </a:p>
          <a:p>
            <a:r>
              <a:rPr lang="en-US" sz="2000" dirty="0">
                <a:cs typeface="Arial" panose="020B0604020202020204" pitchFamily="34" charset="0"/>
              </a:rPr>
              <a:t>Beneficiary </a:t>
            </a:r>
            <a:r>
              <a:rPr lang="en-US" sz="2000" dirty="0" smtClean="0">
                <a:cs typeface="Arial" panose="020B0604020202020204" pitchFamily="34" charset="0"/>
              </a:rPr>
              <a:t>Forms</a:t>
            </a:r>
            <a:endParaRPr lang="en-US" altLang="en-US" sz="2000" dirty="0">
              <a:latin typeface="+mj-lt"/>
            </a:endParaRPr>
          </a:p>
          <a:p>
            <a:pPr>
              <a:buSzTx/>
            </a:pPr>
            <a:r>
              <a:rPr lang="en-US" sz="2000" dirty="0" smtClean="0">
                <a:latin typeface="+mj-lt"/>
                <a:cs typeface="Arial" panose="020B0604020202020204" pitchFamily="34" charset="0"/>
              </a:rPr>
              <a:t>Federal Employee Retirement System (FERS)</a:t>
            </a:r>
          </a:p>
          <a:p>
            <a:pPr>
              <a:buSzTx/>
            </a:pPr>
            <a:r>
              <a:rPr lang="en-US" sz="2000" dirty="0" smtClean="0">
                <a:latin typeface="+mj-lt"/>
                <a:cs typeface="Arial" panose="020B0604020202020204" pitchFamily="34" charset="0"/>
              </a:rPr>
              <a:t>Civilian Deposit/Redeposit</a:t>
            </a:r>
          </a:p>
          <a:p>
            <a:pPr>
              <a:buSzTx/>
            </a:pPr>
            <a:r>
              <a:rPr lang="en-US" sz="2000" dirty="0" smtClean="0">
                <a:latin typeface="+mj-lt"/>
                <a:cs typeface="Arial" panose="020B0604020202020204" pitchFamily="34" charset="0"/>
              </a:rPr>
              <a:t>Military Deposits</a:t>
            </a:r>
          </a:p>
          <a:p>
            <a:pPr>
              <a:buSzTx/>
            </a:pPr>
            <a:r>
              <a:rPr lang="en-US" altLang="en-US" sz="2000" dirty="0"/>
              <a:t>Thrift Savings Plan (TSP</a:t>
            </a:r>
            <a:r>
              <a:rPr lang="en-US" altLang="en-US" sz="2000" dirty="0" smtClean="0"/>
              <a:t>)</a:t>
            </a:r>
            <a:endParaRPr lang="en-US" altLang="en-US" sz="2000" dirty="0"/>
          </a:p>
        </p:txBody>
      </p:sp>
    </p:spTree>
    <p:extLst>
      <p:ext uri="{BB962C8B-B14F-4D97-AF65-F5344CB8AC3E}">
        <p14:creationId xmlns:p14="http://schemas.microsoft.com/office/powerpoint/2010/main" val="391366682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510" y="262550"/>
            <a:ext cx="6851650" cy="887534"/>
          </a:xfrm>
        </p:spPr>
        <p:txBody>
          <a:bodyPr/>
          <a:lstStyle/>
          <a:p>
            <a:r>
              <a:rPr lang="en-US" dirty="0" smtClean="0"/>
              <a:t/>
            </a:r>
            <a:br>
              <a:rPr lang="en-US" dirty="0" smtClean="0"/>
            </a:br>
            <a:r>
              <a:rPr lang="en-US" dirty="0" smtClean="0"/>
              <a:t>TSP Up Contributions</a:t>
            </a:r>
            <a:endParaRPr lang="en-US" dirty="0"/>
          </a:p>
        </p:txBody>
      </p:sp>
      <p:sp>
        <p:nvSpPr>
          <p:cNvPr id="3" name="Content Placeholder 2"/>
          <p:cNvSpPr>
            <a:spLocks noGrp="1"/>
          </p:cNvSpPr>
          <p:nvPr>
            <p:ph idx="1"/>
          </p:nvPr>
        </p:nvSpPr>
        <p:spPr>
          <a:xfrm>
            <a:off x="380341" y="1246998"/>
            <a:ext cx="8131175" cy="4324350"/>
          </a:xfrm>
        </p:spPr>
        <p:txBody>
          <a:bodyPr/>
          <a:lstStyle/>
          <a:p>
            <a:pPr>
              <a:spcBef>
                <a:spcPts val="1200"/>
              </a:spcBef>
              <a:spcAft>
                <a:spcPts val="0"/>
              </a:spcAft>
            </a:pPr>
            <a:r>
              <a:rPr lang="en-US" sz="1800" dirty="0"/>
              <a:t>A voluntary, tax deferred, retirement savings and investment plan for Federal employees and members of the uniformed services</a:t>
            </a:r>
          </a:p>
          <a:p>
            <a:pPr lvl="1">
              <a:spcBef>
                <a:spcPts val="600"/>
              </a:spcBef>
              <a:spcAft>
                <a:spcPts val="0"/>
              </a:spcAft>
            </a:pPr>
            <a:r>
              <a:rPr lang="en-US" sz="1600" b="0" dirty="0"/>
              <a:t>Elective deferral limit is $19,500 for 2021 – Age 49 or younger</a:t>
            </a:r>
          </a:p>
          <a:p>
            <a:pPr lvl="1">
              <a:spcBef>
                <a:spcPts val="600"/>
              </a:spcBef>
              <a:spcAft>
                <a:spcPts val="0"/>
              </a:spcAft>
            </a:pPr>
            <a:r>
              <a:rPr lang="en-US" sz="1600" b="0" dirty="0"/>
              <a:t>Elective deferral limit is $26,000 for 2021 – Age 50 (or turning 50 in 2021) and older</a:t>
            </a:r>
          </a:p>
          <a:p>
            <a:pPr lvl="2">
              <a:spcBef>
                <a:spcPts val="600"/>
              </a:spcBef>
              <a:spcAft>
                <a:spcPts val="0"/>
              </a:spcAft>
            </a:pPr>
            <a:r>
              <a:rPr lang="en-US" sz="1600" b="0" dirty="0"/>
              <a:t>Spillover</a:t>
            </a:r>
          </a:p>
          <a:p>
            <a:pPr>
              <a:spcBef>
                <a:spcPts val="1200"/>
              </a:spcBef>
              <a:spcAft>
                <a:spcPts val="0"/>
              </a:spcAft>
            </a:pPr>
            <a:r>
              <a:rPr lang="en-US" sz="1800" dirty="0" smtClean="0"/>
              <a:t>Similar </a:t>
            </a:r>
            <a:r>
              <a:rPr lang="en-US" sz="1800" dirty="0"/>
              <a:t>types of savings and tax benefits as a </a:t>
            </a:r>
            <a:r>
              <a:rPr lang="en-US" sz="1800" dirty="0" smtClean="0"/>
              <a:t>401k</a:t>
            </a:r>
          </a:p>
          <a:p>
            <a:pPr>
              <a:spcBef>
                <a:spcPts val="1200"/>
              </a:spcBef>
              <a:spcAft>
                <a:spcPts val="0"/>
              </a:spcAft>
            </a:pPr>
            <a:r>
              <a:rPr lang="en-US" sz="1800" dirty="0" smtClean="0"/>
              <a:t>New </a:t>
            </a:r>
            <a:r>
              <a:rPr lang="en-US" sz="1800" dirty="0" smtClean="0"/>
              <a:t>employees automatically contribute 5%</a:t>
            </a:r>
            <a:endParaRPr lang="en-US" sz="1800" dirty="0"/>
          </a:p>
          <a:p>
            <a:pPr>
              <a:spcBef>
                <a:spcPts val="1200"/>
              </a:spcBef>
              <a:spcAft>
                <a:spcPts val="0"/>
              </a:spcAft>
            </a:pPr>
            <a:r>
              <a:rPr lang="en-US" sz="1800" dirty="0" smtClean="0"/>
              <a:t>FERS </a:t>
            </a:r>
            <a:r>
              <a:rPr lang="en-US" sz="1800" dirty="0"/>
              <a:t>employees receive 1% automatic agency contributions and up to 4% agency matching contributions</a:t>
            </a:r>
          </a:p>
          <a:p>
            <a:pPr>
              <a:spcBef>
                <a:spcPts val="1200"/>
              </a:spcBef>
              <a:spcAft>
                <a:spcPts val="0"/>
              </a:spcAft>
            </a:pPr>
            <a:r>
              <a:rPr lang="en-US" sz="1800" dirty="0" smtClean="0"/>
              <a:t>Elections/changes </a:t>
            </a:r>
            <a:r>
              <a:rPr lang="en-US" sz="1800" dirty="0"/>
              <a:t>can be made at anytime</a:t>
            </a:r>
          </a:p>
          <a:p>
            <a:pPr>
              <a:spcBef>
                <a:spcPts val="1200"/>
              </a:spcBef>
              <a:spcAft>
                <a:spcPts val="0"/>
              </a:spcAft>
            </a:pPr>
            <a:r>
              <a:rPr lang="en-US" sz="1800" dirty="0" smtClean="0">
                <a:solidFill>
                  <a:srgbClr val="000000"/>
                </a:solidFill>
              </a:rPr>
              <a:t>Traditional</a:t>
            </a:r>
            <a:r>
              <a:rPr lang="en-US" sz="1800" dirty="0">
                <a:solidFill>
                  <a:srgbClr val="000000"/>
                </a:solidFill>
              </a:rPr>
              <a:t> TSP - Pre-tax, taxes applied upon withdrawal </a:t>
            </a:r>
          </a:p>
          <a:p>
            <a:pPr>
              <a:spcBef>
                <a:spcPts val="1200"/>
              </a:spcBef>
              <a:spcAft>
                <a:spcPts val="0"/>
              </a:spcAft>
            </a:pPr>
            <a:r>
              <a:rPr lang="en-US" sz="1800" dirty="0" smtClean="0">
                <a:solidFill>
                  <a:srgbClr val="000000"/>
                </a:solidFill>
              </a:rPr>
              <a:t>Roth </a:t>
            </a:r>
            <a:r>
              <a:rPr lang="en-US" sz="1800" dirty="0">
                <a:solidFill>
                  <a:srgbClr val="000000"/>
                </a:solidFill>
              </a:rPr>
              <a:t>TSP - After-tax, versus at the time of withdrawal</a:t>
            </a:r>
          </a:p>
          <a:p>
            <a:pPr>
              <a:spcBef>
                <a:spcPts val="1200"/>
              </a:spcBef>
              <a:spcAft>
                <a:spcPts val="0"/>
              </a:spcAft>
            </a:pPr>
            <a:r>
              <a:rPr lang="en-US" sz="1800" dirty="0" smtClean="0">
                <a:solidFill>
                  <a:srgbClr val="000000"/>
                </a:solidFill>
              </a:rPr>
              <a:t>Employees </a:t>
            </a:r>
            <a:r>
              <a:rPr lang="en-US" sz="1800" dirty="0">
                <a:solidFill>
                  <a:srgbClr val="000000"/>
                </a:solidFill>
              </a:rPr>
              <a:t>may contribute to both Roth and Traditional TSP</a:t>
            </a:r>
          </a:p>
        </p:txBody>
      </p:sp>
    </p:spTree>
    <p:extLst>
      <p:ext uri="{BB962C8B-B14F-4D97-AF65-F5344CB8AC3E}">
        <p14:creationId xmlns:p14="http://schemas.microsoft.com/office/powerpoint/2010/main" val="164841018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75358" y="1289812"/>
            <a:ext cx="8197850" cy="3875669"/>
          </a:xfrm>
        </p:spPr>
        <p:txBody>
          <a:bodyPr/>
          <a:lstStyle/>
          <a:p>
            <a:pPr>
              <a:spcBef>
                <a:spcPts val="0"/>
              </a:spcBef>
            </a:pPr>
            <a:r>
              <a:rPr lang="en-US" sz="1800" dirty="0"/>
              <a:t>BENEFEDS (Dental &amp; Vision)</a:t>
            </a:r>
          </a:p>
          <a:p>
            <a:pPr lvl="1">
              <a:spcBef>
                <a:spcPts val="0"/>
              </a:spcBef>
            </a:pPr>
            <a:r>
              <a:rPr lang="en-US" sz="1600" b="0" dirty="0">
                <a:solidFill>
                  <a:schemeClr val="accent2"/>
                </a:solidFill>
              </a:rPr>
              <a:t>https://</a:t>
            </a:r>
            <a:r>
              <a:rPr lang="en-US" sz="1600" b="0" dirty="0" smtClean="0">
                <a:solidFill>
                  <a:schemeClr val="accent2"/>
                </a:solidFill>
              </a:rPr>
              <a:t>benefeds.com</a:t>
            </a:r>
            <a:r>
              <a:rPr lang="en-US" sz="1600" b="0" dirty="0">
                <a:solidFill>
                  <a:schemeClr val="accent2"/>
                </a:solidFill>
              </a:rPr>
              <a:t> </a:t>
            </a:r>
            <a:endParaRPr lang="en-US" sz="1600" b="0" dirty="0">
              <a:solidFill>
                <a:schemeClr val="accent2"/>
              </a:solidFill>
            </a:endParaRPr>
          </a:p>
          <a:p>
            <a:pPr lvl="1">
              <a:spcBef>
                <a:spcPts val="0"/>
              </a:spcBef>
            </a:pPr>
            <a:r>
              <a:rPr lang="en-US" altLang="en-US" sz="1600" b="0" kern="1200" dirty="0">
                <a:solidFill>
                  <a:prstClr val="black"/>
                </a:solidFill>
              </a:rPr>
              <a:t>1-877-888-3337 </a:t>
            </a:r>
            <a:endParaRPr lang="en-US" sz="1600" b="0" dirty="0"/>
          </a:p>
          <a:p>
            <a:pPr>
              <a:spcBef>
                <a:spcPts val="0"/>
              </a:spcBef>
            </a:pPr>
            <a:r>
              <a:rPr lang="en-US" sz="1800" dirty="0"/>
              <a:t>Federal Long Term Care Insurance Program (FLTCIP)</a:t>
            </a:r>
          </a:p>
          <a:p>
            <a:pPr lvl="1">
              <a:spcBef>
                <a:spcPts val="0"/>
              </a:spcBef>
            </a:pPr>
            <a:r>
              <a:rPr lang="en-US" sz="1600" b="0" dirty="0">
                <a:solidFill>
                  <a:schemeClr val="accent2"/>
                </a:solidFill>
              </a:rPr>
              <a:t>https://</a:t>
            </a:r>
            <a:r>
              <a:rPr lang="en-US" sz="1600" b="0" dirty="0" smtClean="0">
                <a:solidFill>
                  <a:schemeClr val="accent2"/>
                </a:solidFill>
              </a:rPr>
              <a:t>www.ltcfeds.com</a:t>
            </a:r>
            <a:endParaRPr lang="en-US" sz="1600" b="0" dirty="0">
              <a:solidFill>
                <a:schemeClr val="accent2"/>
              </a:solidFill>
            </a:endParaRPr>
          </a:p>
          <a:p>
            <a:pPr lvl="1">
              <a:spcBef>
                <a:spcPts val="0"/>
              </a:spcBef>
            </a:pPr>
            <a:r>
              <a:rPr lang="en-US" altLang="en-US" sz="1600" b="0" kern="1200" dirty="0">
                <a:solidFill>
                  <a:prstClr val="black"/>
                </a:solidFill>
              </a:rPr>
              <a:t>1-800-582-3337</a:t>
            </a:r>
          </a:p>
          <a:p>
            <a:pPr>
              <a:spcBef>
                <a:spcPts val="0"/>
              </a:spcBef>
            </a:pPr>
            <a:r>
              <a:rPr lang="en-US" sz="1800" dirty="0"/>
              <a:t>Flexible Spending Account (FSAFEDS)</a:t>
            </a:r>
          </a:p>
          <a:p>
            <a:pPr lvl="1">
              <a:spcBef>
                <a:spcPts val="0"/>
              </a:spcBef>
            </a:pPr>
            <a:r>
              <a:rPr lang="en-US" sz="1600" b="0" dirty="0">
                <a:solidFill>
                  <a:schemeClr val="accent2"/>
                </a:solidFill>
              </a:rPr>
              <a:t>https://</a:t>
            </a:r>
            <a:r>
              <a:rPr lang="en-US" sz="1600" b="0" dirty="0" smtClean="0">
                <a:solidFill>
                  <a:schemeClr val="accent2"/>
                </a:solidFill>
              </a:rPr>
              <a:t>fsafeds.com</a:t>
            </a:r>
            <a:endParaRPr lang="en-US" sz="1600" b="0" dirty="0">
              <a:solidFill>
                <a:schemeClr val="accent2"/>
              </a:solidFill>
            </a:endParaRPr>
          </a:p>
          <a:p>
            <a:pPr lvl="1">
              <a:spcBef>
                <a:spcPts val="0"/>
              </a:spcBef>
            </a:pPr>
            <a:r>
              <a:rPr lang="en-US" altLang="en-US" sz="1600" b="0" kern="1200" dirty="0">
                <a:solidFill>
                  <a:prstClr val="black"/>
                </a:solidFill>
              </a:rPr>
              <a:t>1-877-372-3337</a:t>
            </a:r>
            <a:endParaRPr lang="en-US" sz="1600" b="0" dirty="0"/>
          </a:p>
          <a:p>
            <a:pPr>
              <a:spcBef>
                <a:spcPts val="0"/>
              </a:spcBef>
            </a:pPr>
            <a:r>
              <a:rPr lang="en-US" sz="1800" dirty="0"/>
              <a:t>Government Retirement &amp; Benefits (GRB) Platform</a:t>
            </a:r>
          </a:p>
          <a:p>
            <a:pPr lvl="1">
              <a:spcBef>
                <a:spcPts val="0"/>
              </a:spcBef>
            </a:pPr>
            <a:r>
              <a:rPr lang="en-US" sz="1600" b="0" dirty="0">
                <a:solidFill>
                  <a:schemeClr val="accent2"/>
                </a:solidFill>
              </a:rPr>
              <a:t>https://</a:t>
            </a:r>
            <a:r>
              <a:rPr lang="en-US" sz="1600" b="0" dirty="0" smtClean="0">
                <a:solidFill>
                  <a:schemeClr val="accent2"/>
                </a:solidFill>
              </a:rPr>
              <a:t>w45.afpc.randolph.af.mil/AFPCSecureNet40/CheckPortal.aspx</a:t>
            </a:r>
            <a:endParaRPr lang="en-US" sz="1600" b="0" dirty="0">
              <a:solidFill>
                <a:schemeClr val="accent2"/>
              </a:solidFill>
            </a:endParaRPr>
          </a:p>
          <a:p>
            <a:pPr>
              <a:spcBef>
                <a:spcPts val="0"/>
              </a:spcBef>
            </a:pPr>
            <a:r>
              <a:rPr lang="en-US" sz="1800" dirty="0"/>
              <a:t>myPers</a:t>
            </a:r>
          </a:p>
          <a:p>
            <a:pPr lvl="1">
              <a:spcBef>
                <a:spcPts val="0"/>
              </a:spcBef>
            </a:pPr>
            <a:r>
              <a:rPr lang="en-US" sz="1600" b="0" dirty="0">
                <a:solidFill>
                  <a:schemeClr val="accent2"/>
                </a:solidFill>
              </a:rPr>
              <a:t>https://</a:t>
            </a:r>
            <a:r>
              <a:rPr lang="en-US" sz="1600" b="0" dirty="0" smtClean="0">
                <a:solidFill>
                  <a:schemeClr val="accent2"/>
                </a:solidFill>
              </a:rPr>
              <a:t>mypers.af.mil</a:t>
            </a:r>
            <a:endParaRPr lang="en-US" sz="1600" b="0" dirty="0">
              <a:solidFill>
                <a:schemeClr val="accent2"/>
              </a:solidFill>
            </a:endParaRPr>
          </a:p>
          <a:p>
            <a:pPr>
              <a:spcBef>
                <a:spcPts val="0"/>
              </a:spcBef>
            </a:pPr>
            <a:r>
              <a:rPr lang="en-US" sz="1800" dirty="0"/>
              <a:t>Office of Personnel Management (OPM)</a:t>
            </a:r>
          </a:p>
          <a:p>
            <a:pPr lvl="1">
              <a:spcBef>
                <a:spcPts val="0"/>
              </a:spcBef>
            </a:pPr>
            <a:r>
              <a:rPr lang="en-US" sz="1600" b="0" dirty="0">
                <a:solidFill>
                  <a:schemeClr val="accent2"/>
                </a:solidFill>
              </a:rPr>
              <a:t>https://</a:t>
            </a:r>
            <a:r>
              <a:rPr lang="en-US" sz="1600" b="0" dirty="0" smtClean="0">
                <a:solidFill>
                  <a:schemeClr val="accent2"/>
                </a:solidFill>
              </a:rPr>
              <a:t>www.opm.gov</a:t>
            </a:r>
            <a:endParaRPr lang="en-US" sz="1600" b="0" dirty="0">
              <a:solidFill>
                <a:schemeClr val="accent2"/>
              </a:solidFill>
            </a:endParaRPr>
          </a:p>
          <a:p>
            <a:pPr>
              <a:spcBef>
                <a:spcPts val="0"/>
              </a:spcBef>
            </a:pPr>
            <a:r>
              <a:rPr lang="en-US" sz="1800" dirty="0"/>
              <a:t>Thrift Savings Plan (TSP)</a:t>
            </a:r>
          </a:p>
          <a:p>
            <a:pPr lvl="1">
              <a:spcBef>
                <a:spcPts val="0"/>
              </a:spcBef>
            </a:pPr>
            <a:r>
              <a:rPr lang="en-US" sz="1600" b="0" dirty="0">
                <a:solidFill>
                  <a:schemeClr val="accent2"/>
                </a:solidFill>
              </a:rPr>
              <a:t>https://</a:t>
            </a:r>
            <a:r>
              <a:rPr lang="en-US" sz="1600" b="0" dirty="0" smtClean="0">
                <a:solidFill>
                  <a:schemeClr val="accent2"/>
                </a:solidFill>
              </a:rPr>
              <a:t>www.tsp.gov/index.html</a:t>
            </a:r>
            <a:endParaRPr lang="en-US" sz="1600" b="0" dirty="0">
              <a:solidFill>
                <a:schemeClr val="accent2"/>
              </a:solidFill>
            </a:endParaRPr>
          </a:p>
          <a:p>
            <a:pPr lvl="1">
              <a:spcBef>
                <a:spcPts val="0"/>
              </a:spcBef>
            </a:pPr>
            <a:r>
              <a:rPr lang="en-US" sz="1600" b="0" dirty="0" smtClean="0"/>
              <a:t>1-877-968-3778</a:t>
            </a:r>
          </a:p>
          <a:p>
            <a:pPr>
              <a:spcBef>
                <a:spcPts val="0"/>
              </a:spcBef>
            </a:pPr>
            <a:r>
              <a:rPr lang="en-US" sz="1800" dirty="0" smtClean="0"/>
              <a:t>Total Force Service Center (TFSC): 1-800-525-0102</a:t>
            </a:r>
            <a:endParaRPr lang="en-US" sz="1800" dirty="0"/>
          </a:p>
          <a:p>
            <a:pPr lvl="1">
              <a:spcBef>
                <a:spcPts val="0"/>
              </a:spcBef>
            </a:pPr>
            <a:endParaRPr lang="en-US" sz="1800" b="0" dirty="0"/>
          </a:p>
          <a:p>
            <a:pPr>
              <a:spcBef>
                <a:spcPts val="0"/>
              </a:spcBef>
            </a:pPr>
            <a:endParaRPr lang="en-US" sz="1800" dirty="0"/>
          </a:p>
        </p:txBody>
      </p:sp>
      <p:sp>
        <p:nvSpPr>
          <p:cNvPr id="3" name="TextBox 2"/>
          <p:cNvSpPr txBox="1"/>
          <p:nvPr/>
        </p:nvSpPr>
        <p:spPr>
          <a:xfrm>
            <a:off x="1944769" y="632213"/>
            <a:ext cx="6844094" cy="584775"/>
          </a:xfrm>
          <a:prstGeom prst="rect">
            <a:avLst/>
          </a:prstGeom>
          <a:noFill/>
        </p:spPr>
        <p:txBody>
          <a:bodyPr wrap="square" rtlCol="0">
            <a:spAutoFit/>
          </a:bodyPr>
          <a:lstStyle/>
          <a:p>
            <a:pPr algn="r"/>
            <a:r>
              <a:rPr lang="en-US" sz="3200" b="1" dirty="0">
                <a:solidFill>
                  <a:schemeClr val="accent2">
                    <a:lumMod val="50000"/>
                  </a:schemeClr>
                </a:solidFill>
              </a:rPr>
              <a:t>Quick Links</a:t>
            </a:r>
          </a:p>
        </p:txBody>
      </p:sp>
    </p:spTree>
    <p:extLst>
      <p:ext uri="{BB962C8B-B14F-4D97-AF65-F5344CB8AC3E}">
        <p14:creationId xmlns:p14="http://schemas.microsoft.com/office/powerpoint/2010/main" val="97648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323850" y="19050"/>
            <a:ext cx="1485900" cy="1143000"/>
          </a:xfrm>
          <a:prstGeom prst="rect">
            <a:avLst/>
          </a:prstGeom>
          <a:solidFill>
            <a:schemeClr val="bg1"/>
          </a:solidFill>
          <a:ln w="12700">
            <a:noFill/>
            <a:miter lim="800000"/>
            <a:headEnd/>
            <a:tailEnd/>
          </a:ln>
        </p:spPr>
        <p:txBody>
          <a:bodyPr wrap="none" lIns="91433" tIns="45717" rIns="91433" bIns="45717" anchor="ctr"/>
          <a:lstStyle/>
          <a:p>
            <a:pPr algn="ctr" eaLnBrk="0" fontAlgn="base" hangingPunct="0">
              <a:spcBef>
                <a:spcPct val="0"/>
              </a:spcBef>
              <a:spcAft>
                <a:spcPct val="0"/>
              </a:spcAft>
            </a:pPr>
            <a:endParaRPr lang="en-US" sz="1400" dirty="0">
              <a:solidFill>
                <a:prstClr val="black"/>
              </a:solidFill>
            </a:endParaRPr>
          </a:p>
        </p:txBody>
      </p:sp>
      <p:sp>
        <p:nvSpPr>
          <p:cNvPr id="44036" name="Text Box 7"/>
          <p:cNvSpPr txBox="1">
            <a:spLocks noChangeArrowheads="1"/>
          </p:cNvSpPr>
          <p:nvPr/>
        </p:nvSpPr>
        <p:spPr bwMode="auto">
          <a:xfrm>
            <a:off x="440532" y="549275"/>
            <a:ext cx="8262937" cy="584200"/>
          </a:xfrm>
          <a:prstGeom prst="rect">
            <a:avLst/>
          </a:prstGeom>
          <a:noFill/>
          <a:ln w="9525">
            <a:noFill/>
            <a:miter lim="800000"/>
            <a:headEnd/>
            <a:tailEnd/>
          </a:ln>
        </p:spPr>
        <p:txBody>
          <a:bodyPr lIns="91433" tIns="45717" rIns="91433" bIns="45717">
            <a:spAutoFit/>
          </a:bodyPr>
          <a:lstStyle/>
          <a:p>
            <a:pPr algn="ctr" eaLnBrk="0" fontAlgn="base" hangingPunct="0">
              <a:spcBef>
                <a:spcPct val="0"/>
              </a:spcBef>
              <a:spcAft>
                <a:spcPct val="0"/>
              </a:spcAft>
            </a:pPr>
            <a:r>
              <a:rPr lang="en-US" sz="3200" b="1" i="1" dirty="0" smtClean="0">
                <a:solidFill>
                  <a:srgbClr val="002060"/>
                </a:solidFill>
              </a:rPr>
              <a:t>The Air Force’s </a:t>
            </a:r>
            <a:r>
              <a:rPr lang="en-US" sz="3200" b="1" i="1" dirty="0">
                <a:solidFill>
                  <a:srgbClr val="002060"/>
                </a:solidFill>
              </a:rPr>
              <a:t>Personnel Center</a:t>
            </a:r>
          </a:p>
        </p:txBody>
      </p:sp>
    </p:spTree>
    <p:extLst>
      <p:ext uri="{BB962C8B-B14F-4D97-AF65-F5344CB8AC3E}">
        <p14:creationId xmlns:p14="http://schemas.microsoft.com/office/powerpoint/2010/main" val="12886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16522" y="1274885"/>
            <a:ext cx="8420591" cy="5222629"/>
          </a:xfrm>
        </p:spPr>
        <p:txBody>
          <a:bodyPr/>
          <a:lstStyle/>
          <a:p>
            <a:pPr marL="368046" indent="-285750" fontAlgn="auto">
              <a:spcBef>
                <a:spcPts val="0"/>
              </a:spcBef>
              <a:spcAft>
                <a:spcPts val="0"/>
              </a:spcAft>
              <a:defRPr/>
            </a:pPr>
            <a:r>
              <a:rPr lang="en-US" sz="1600" dirty="0"/>
              <a:t>Coverage is NOT automatic </a:t>
            </a:r>
          </a:p>
          <a:p>
            <a:pPr marL="368046" indent="-285750" fontAlgn="auto">
              <a:spcBef>
                <a:spcPts val="0"/>
              </a:spcBef>
              <a:spcAft>
                <a:spcPts val="0"/>
              </a:spcAft>
              <a:defRPr/>
            </a:pPr>
            <a:r>
              <a:rPr lang="en-US" sz="1600" dirty="0" smtClean="0"/>
              <a:t>Enrollment Opportunities - You </a:t>
            </a:r>
            <a:r>
              <a:rPr lang="en-US" sz="1600" dirty="0"/>
              <a:t>can stop, start, or change elections (via GRB </a:t>
            </a:r>
            <a:r>
              <a:rPr lang="en-US" sz="1600" dirty="0" smtClean="0"/>
              <a:t>Platform)</a:t>
            </a:r>
            <a:endParaRPr lang="en-US" sz="1600" dirty="0"/>
          </a:p>
          <a:p>
            <a:pPr marL="771271" lvl="1" indent="-285750" fontAlgn="auto">
              <a:spcBef>
                <a:spcPts val="0"/>
              </a:spcBef>
              <a:spcAft>
                <a:spcPts val="0"/>
              </a:spcAft>
              <a:defRPr/>
            </a:pPr>
            <a:r>
              <a:rPr lang="en-US" sz="1400" b="0" dirty="0" smtClean="0"/>
              <a:t>Within </a:t>
            </a:r>
            <a:r>
              <a:rPr lang="en-US" sz="1400" b="0" dirty="0"/>
              <a:t>60 days of appointment (newly hired or </a:t>
            </a:r>
            <a:r>
              <a:rPr lang="en-US" sz="1400" b="0" dirty="0" smtClean="0"/>
              <a:t>rehired)</a:t>
            </a:r>
            <a:endParaRPr lang="en-US" sz="1400" b="0" dirty="0"/>
          </a:p>
          <a:p>
            <a:pPr marL="771271" lvl="1" indent="-285750" fontAlgn="auto">
              <a:spcBef>
                <a:spcPts val="0"/>
              </a:spcBef>
              <a:spcAft>
                <a:spcPts val="0"/>
              </a:spcAft>
              <a:defRPr/>
            </a:pPr>
            <a:r>
              <a:rPr lang="en-US" sz="1400" b="0" dirty="0" smtClean="0"/>
              <a:t>Open </a:t>
            </a:r>
            <a:r>
              <a:rPr lang="en-US" sz="1400" b="0" dirty="0"/>
              <a:t>Season </a:t>
            </a:r>
            <a:r>
              <a:rPr lang="en-US" sz="1400" b="0" dirty="0" smtClean="0"/>
              <a:t>(2</a:t>
            </a:r>
            <a:r>
              <a:rPr lang="en-US" sz="1400" b="0" baseline="30000" dirty="0" smtClean="0"/>
              <a:t>nd</a:t>
            </a:r>
            <a:r>
              <a:rPr lang="en-US" sz="1400" b="0" dirty="0" smtClean="0"/>
              <a:t> Monday in November through 2</a:t>
            </a:r>
            <a:r>
              <a:rPr lang="en-US" sz="1400" b="0" baseline="30000" dirty="0" smtClean="0"/>
              <a:t>nd</a:t>
            </a:r>
            <a:r>
              <a:rPr lang="en-US" sz="1400" b="0" dirty="0" smtClean="0"/>
              <a:t> Monday in December)</a:t>
            </a:r>
            <a:endParaRPr lang="en-US" sz="1400" b="0" dirty="0"/>
          </a:p>
          <a:p>
            <a:pPr marL="771271" lvl="1" indent="-285750" fontAlgn="auto">
              <a:spcBef>
                <a:spcPts val="0"/>
              </a:spcBef>
              <a:spcAft>
                <a:spcPts val="0"/>
              </a:spcAft>
              <a:defRPr/>
            </a:pPr>
            <a:r>
              <a:rPr lang="en-US" sz="1400" b="0" dirty="0" smtClean="0"/>
              <a:t>Qualifying </a:t>
            </a:r>
            <a:r>
              <a:rPr lang="en-US" sz="1400" b="0" dirty="0"/>
              <a:t>Life </a:t>
            </a:r>
            <a:r>
              <a:rPr lang="en-US" sz="1400" b="0" dirty="0" smtClean="0"/>
              <a:t>Event </a:t>
            </a:r>
            <a:r>
              <a:rPr lang="en-US" sz="1400" b="0" dirty="0"/>
              <a:t>(</a:t>
            </a:r>
            <a:r>
              <a:rPr lang="en-US" sz="1400" b="0" dirty="0" smtClean="0"/>
              <a:t>QLE)</a:t>
            </a:r>
          </a:p>
          <a:p>
            <a:pPr marL="771271" lvl="1" indent="-285750" fontAlgn="auto">
              <a:spcBef>
                <a:spcPts val="0"/>
              </a:spcBef>
              <a:spcAft>
                <a:spcPts val="0"/>
              </a:spcAft>
              <a:defRPr/>
            </a:pPr>
            <a:r>
              <a:rPr lang="en-US" sz="1400" b="0" dirty="0" smtClean="0"/>
              <a:t>Elections </a:t>
            </a:r>
            <a:r>
              <a:rPr lang="en-US" sz="1400" b="0" dirty="0"/>
              <a:t>are effective at the beginning of the following pay period</a:t>
            </a:r>
          </a:p>
          <a:p>
            <a:pPr marL="368046" indent="-285750" fontAlgn="auto">
              <a:spcBef>
                <a:spcPts val="0"/>
              </a:spcBef>
              <a:spcAft>
                <a:spcPts val="0"/>
              </a:spcAft>
              <a:defRPr/>
            </a:pPr>
            <a:r>
              <a:rPr lang="en-US" sz="1600" dirty="0" smtClean="0"/>
              <a:t>Employee </a:t>
            </a:r>
            <a:r>
              <a:rPr lang="en-US" sz="1600" dirty="0"/>
              <a:t>and Government </a:t>
            </a:r>
            <a:r>
              <a:rPr lang="en-US" sz="1600" dirty="0" smtClean="0"/>
              <a:t>premiums</a:t>
            </a:r>
          </a:p>
          <a:p>
            <a:pPr marL="771271" lvl="1" indent="-285750" fontAlgn="auto">
              <a:spcBef>
                <a:spcPts val="0"/>
              </a:spcBef>
              <a:spcAft>
                <a:spcPts val="0"/>
              </a:spcAft>
              <a:defRPr/>
            </a:pPr>
            <a:r>
              <a:rPr lang="en-US" sz="1400" b="0" dirty="0" smtClean="0"/>
              <a:t>Full </a:t>
            </a:r>
            <a:r>
              <a:rPr lang="en-US" sz="1400" b="0" dirty="0"/>
              <a:t>time employees pay approximately 25% of the premiums and the government pays the </a:t>
            </a:r>
            <a:r>
              <a:rPr lang="en-US" sz="1400" b="0" dirty="0" smtClean="0"/>
              <a:t>difference</a:t>
            </a:r>
          </a:p>
          <a:p>
            <a:pPr marL="771271" lvl="1" indent="-285750" fontAlgn="auto">
              <a:spcBef>
                <a:spcPts val="0"/>
              </a:spcBef>
              <a:spcAft>
                <a:spcPts val="0"/>
              </a:spcAft>
              <a:defRPr/>
            </a:pPr>
            <a:r>
              <a:rPr lang="en-US" sz="1400" b="0" dirty="0" smtClean="0"/>
              <a:t>Part </a:t>
            </a:r>
            <a:r>
              <a:rPr lang="en-US" sz="1400" b="0" dirty="0"/>
              <a:t>time </a:t>
            </a:r>
            <a:r>
              <a:rPr lang="en-US" sz="1400" b="0" dirty="0" smtClean="0"/>
              <a:t>employee’s </a:t>
            </a:r>
            <a:r>
              <a:rPr lang="en-US" sz="1400" b="0" dirty="0"/>
              <a:t>premiums are prorated based on bi-weekly tour of duty</a:t>
            </a:r>
          </a:p>
          <a:p>
            <a:pPr marL="368046" indent="-285750" fontAlgn="auto">
              <a:spcBef>
                <a:spcPts val="0"/>
              </a:spcBef>
              <a:spcAft>
                <a:spcPts val="0"/>
              </a:spcAft>
              <a:defRPr/>
            </a:pPr>
            <a:r>
              <a:rPr lang="en-US" sz="1600" dirty="0" smtClean="0"/>
              <a:t>Premium </a:t>
            </a:r>
            <a:r>
              <a:rPr lang="en-US" sz="1600" dirty="0"/>
              <a:t>Conversion </a:t>
            </a:r>
            <a:endParaRPr lang="en-US" sz="1600" dirty="0" smtClean="0"/>
          </a:p>
          <a:p>
            <a:pPr marL="771271" lvl="1" indent="-285750" fontAlgn="auto">
              <a:spcBef>
                <a:spcPts val="0"/>
              </a:spcBef>
              <a:spcAft>
                <a:spcPts val="0"/>
              </a:spcAft>
              <a:defRPr/>
            </a:pPr>
            <a:r>
              <a:rPr lang="en-US" sz="1400" b="0" dirty="0" smtClean="0"/>
              <a:t>Pre-tax </a:t>
            </a:r>
            <a:r>
              <a:rPr lang="en-US" sz="1400" b="0" dirty="0"/>
              <a:t>if </a:t>
            </a:r>
            <a:r>
              <a:rPr lang="en-US" sz="1400" b="0" dirty="0" smtClean="0"/>
              <a:t>enrolled</a:t>
            </a:r>
          </a:p>
          <a:p>
            <a:pPr marL="771271" lvl="1" indent="-285750" fontAlgn="auto">
              <a:spcBef>
                <a:spcPts val="0"/>
              </a:spcBef>
              <a:spcAft>
                <a:spcPts val="0"/>
              </a:spcAft>
              <a:defRPr/>
            </a:pPr>
            <a:r>
              <a:rPr lang="en-US" sz="1400" b="0" dirty="0" smtClean="0"/>
              <a:t>Enrollment </a:t>
            </a:r>
            <a:r>
              <a:rPr lang="en-US" sz="1400" b="0" dirty="0"/>
              <a:t>is automatic unless employee elects to </a:t>
            </a:r>
            <a:r>
              <a:rPr lang="en-US" sz="1400" b="0" dirty="0" smtClean="0"/>
              <a:t>waive</a:t>
            </a:r>
          </a:p>
          <a:p>
            <a:pPr marL="771271" lvl="1" indent="-285750" fontAlgn="auto">
              <a:spcBef>
                <a:spcPts val="0"/>
              </a:spcBef>
              <a:spcAft>
                <a:spcPts val="0"/>
              </a:spcAft>
              <a:defRPr/>
            </a:pPr>
            <a:r>
              <a:rPr lang="en-US" sz="1400" b="0" dirty="0" smtClean="0"/>
              <a:t>Cannot cancel or make changes w/o a QLE or Open Season</a:t>
            </a:r>
          </a:p>
          <a:p>
            <a:pPr marL="368046" indent="-285750" fontAlgn="auto">
              <a:spcBef>
                <a:spcPts val="0"/>
              </a:spcBef>
              <a:spcAft>
                <a:spcPts val="0"/>
              </a:spcAft>
              <a:defRPr/>
            </a:pPr>
            <a:r>
              <a:rPr lang="en-US" sz="1600" dirty="0" smtClean="0">
                <a:solidFill>
                  <a:srgbClr val="000000"/>
                </a:solidFill>
              </a:rPr>
              <a:t>Employees </a:t>
            </a:r>
            <a:r>
              <a:rPr lang="en-US" sz="1600" dirty="0">
                <a:solidFill>
                  <a:srgbClr val="000000"/>
                </a:solidFill>
              </a:rPr>
              <a:t>may elect coverage under Self Only, Self &amp; Family, or Self Plus </a:t>
            </a:r>
            <a:r>
              <a:rPr lang="en-US" sz="1600" dirty="0" smtClean="0">
                <a:solidFill>
                  <a:srgbClr val="000000"/>
                </a:solidFill>
              </a:rPr>
              <a:t>One</a:t>
            </a:r>
          </a:p>
          <a:p>
            <a:pPr marL="368046" indent="-285750" fontAlgn="auto">
              <a:spcBef>
                <a:spcPts val="0"/>
              </a:spcBef>
              <a:spcAft>
                <a:spcPts val="0"/>
              </a:spcAft>
              <a:defRPr/>
            </a:pPr>
            <a:r>
              <a:rPr lang="en-US" sz="1600" dirty="0" smtClean="0">
                <a:solidFill>
                  <a:srgbClr val="000000"/>
                </a:solidFill>
              </a:rPr>
              <a:t>Pre-taxed </a:t>
            </a:r>
            <a:r>
              <a:rPr lang="en-US" sz="1600" dirty="0">
                <a:solidFill>
                  <a:srgbClr val="000000"/>
                </a:solidFill>
              </a:rPr>
              <a:t>benefit if participating in Premium </a:t>
            </a:r>
            <a:r>
              <a:rPr lang="en-US" sz="1600" dirty="0" smtClean="0">
                <a:solidFill>
                  <a:srgbClr val="000000"/>
                </a:solidFill>
              </a:rPr>
              <a:t>Conversion</a:t>
            </a:r>
          </a:p>
          <a:p>
            <a:pPr marL="368046" indent="-285750" fontAlgn="auto">
              <a:spcBef>
                <a:spcPts val="0"/>
              </a:spcBef>
              <a:spcAft>
                <a:spcPts val="0"/>
              </a:spcAft>
              <a:defRPr/>
            </a:pPr>
            <a:r>
              <a:rPr lang="en-US" sz="1600" dirty="0" smtClean="0">
                <a:solidFill>
                  <a:srgbClr val="000000"/>
                </a:solidFill>
              </a:rPr>
              <a:t>Participation </a:t>
            </a:r>
            <a:r>
              <a:rPr lang="en-US" sz="1600" dirty="0">
                <a:solidFill>
                  <a:srgbClr val="000000"/>
                </a:solidFill>
              </a:rPr>
              <a:t>in FEHB meets the Patient Protection and Affordable Care Act, Public Law 111-148, minimum essential coverage (MEC) </a:t>
            </a:r>
            <a:r>
              <a:rPr lang="en-US" sz="1600" dirty="0" smtClean="0">
                <a:solidFill>
                  <a:srgbClr val="000000"/>
                </a:solidFill>
              </a:rPr>
              <a:t>requirement</a:t>
            </a:r>
          </a:p>
          <a:p>
            <a:pPr marL="368046" indent="-285750" fontAlgn="auto">
              <a:spcBef>
                <a:spcPts val="0"/>
              </a:spcBef>
              <a:spcAft>
                <a:spcPts val="0"/>
              </a:spcAft>
              <a:defRPr/>
            </a:pPr>
            <a:r>
              <a:rPr lang="en-US" sz="1600" dirty="0" smtClean="0">
                <a:solidFill>
                  <a:srgbClr val="000000"/>
                </a:solidFill>
              </a:rPr>
              <a:t>5 </a:t>
            </a:r>
            <a:r>
              <a:rPr lang="en-US" sz="1600" dirty="0">
                <a:solidFill>
                  <a:srgbClr val="000000"/>
                </a:solidFill>
              </a:rPr>
              <a:t>year enrollment requirement  to continue into retirement (TRICARE </a:t>
            </a:r>
            <a:r>
              <a:rPr lang="en-US" sz="1600" dirty="0" smtClean="0">
                <a:solidFill>
                  <a:srgbClr val="000000"/>
                </a:solidFill>
              </a:rPr>
              <a:t>counts)</a:t>
            </a:r>
          </a:p>
          <a:p>
            <a:pPr marL="368046" indent="-285750" fontAlgn="auto">
              <a:spcBef>
                <a:spcPts val="0"/>
              </a:spcBef>
              <a:spcAft>
                <a:spcPts val="0"/>
              </a:spcAft>
              <a:defRPr/>
            </a:pPr>
            <a:r>
              <a:rPr lang="en-US" sz="1600" dirty="0" smtClean="0">
                <a:solidFill>
                  <a:srgbClr val="000000"/>
                </a:solidFill>
              </a:rPr>
              <a:t>Temporary </a:t>
            </a:r>
            <a:r>
              <a:rPr lang="en-US" sz="1600" dirty="0">
                <a:solidFill>
                  <a:srgbClr val="000000"/>
                </a:solidFill>
              </a:rPr>
              <a:t>Continuation of Coverage (TCC) available to separating employees and dependents </a:t>
            </a:r>
          </a:p>
          <a:p>
            <a:pPr marL="641890" lvl="1" indent="-257175" fontAlgn="auto">
              <a:spcBef>
                <a:spcPts val="0"/>
              </a:spcBef>
              <a:spcAft>
                <a:spcPts val="0"/>
              </a:spcAft>
              <a:defRPr/>
            </a:pPr>
            <a:endParaRPr lang="en-US" sz="1200" b="0" dirty="0"/>
          </a:p>
        </p:txBody>
      </p:sp>
      <p:sp>
        <p:nvSpPr>
          <p:cNvPr id="3" name="TextBox 2"/>
          <p:cNvSpPr txBox="1"/>
          <p:nvPr/>
        </p:nvSpPr>
        <p:spPr>
          <a:xfrm>
            <a:off x="3244363" y="272561"/>
            <a:ext cx="5492751" cy="1161857"/>
          </a:xfrm>
          <a:prstGeom prst="rect">
            <a:avLst/>
          </a:prstGeom>
          <a:noFill/>
        </p:spPr>
        <p:txBody>
          <a:bodyPr wrap="square" rtlCol="0">
            <a:spAutoFit/>
          </a:bodyPr>
          <a:lstStyle/>
          <a:p>
            <a:pPr algn="r"/>
            <a:r>
              <a:rPr lang="en-US" sz="2800" b="1" dirty="0" smtClean="0">
                <a:solidFill>
                  <a:schemeClr val="accent2">
                    <a:lumMod val="50000"/>
                  </a:schemeClr>
                </a:solidFill>
              </a:rPr>
              <a:t>Federal </a:t>
            </a:r>
            <a:r>
              <a:rPr lang="en-US" sz="2800" b="1" dirty="0">
                <a:solidFill>
                  <a:schemeClr val="accent2">
                    <a:lumMod val="50000"/>
                  </a:schemeClr>
                </a:solidFill>
              </a:rPr>
              <a:t>Employees</a:t>
            </a:r>
            <a:br>
              <a:rPr lang="en-US" sz="2800" b="1" dirty="0">
                <a:solidFill>
                  <a:schemeClr val="accent2">
                    <a:lumMod val="50000"/>
                  </a:schemeClr>
                </a:solidFill>
              </a:rPr>
            </a:br>
            <a:r>
              <a:rPr lang="en-US" sz="2800" b="1" dirty="0" smtClean="0">
                <a:solidFill>
                  <a:schemeClr val="accent2">
                    <a:lumMod val="50000"/>
                  </a:schemeClr>
                </a:solidFill>
              </a:rPr>
              <a:t>	Health Benefits </a:t>
            </a:r>
            <a:r>
              <a:rPr lang="en-US" sz="2800" dirty="0" smtClean="0">
                <a:solidFill>
                  <a:schemeClr val="accent2">
                    <a:lumMod val="50000"/>
                  </a:schemeClr>
                </a:solidFill>
              </a:rPr>
              <a:t>(</a:t>
            </a:r>
            <a:r>
              <a:rPr lang="en-US" sz="2800" b="1" dirty="0" smtClean="0">
                <a:solidFill>
                  <a:schemeClr val="accent2">
                    <a:lumMod val="50000"/>
                  </a:schemeClr>
                </a:solidFill>
              </a:rPr>
              <a:t>FEHB)</a:t>
            </a:r>
            <a:r>
              <a:rPr lang="en-US" sz="1350" dirty="0"/>
              <a:t>	</a:t>
            </a:r>
          </a:p>
        </p:txBody>
      </p:sp>
    </p:spTree>
    <p:extLst>
      <p:ext uri="{BB962C8B-B14F-4D97-AF65-F5344CB8AC3E}">
        <p14:creationId xmlns:p14="http://schemas.microsoft.com/office/powerpoint/2010/main" val="372160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Employees Group Life Insurance (FEGLI)</a:t>
            </a:r>
            <a:endParaRPr lang="en-US" dirty="0"/>
          </a:p>
        </p:txBody>
      </p:sp>
      <p:sp>
        <p:nvSpPr>
          <p:cNvPr id="3" name="Content Placeholder 2"/>
          <p:cNvSpPr>
            <a:spLocks noGrp="1"/>
          </p:cNvSpPr>
          <p:nvPr>
            <p:ph idx="1"/>
          </p:nvPr>
        </p:nvSpPr>
        <p:spPr>
          <a:xfrm>
            <a:off x="192576" y="1222512"/>
            <a:ext cx="8764698" cy="4536410"/>
          </a:xfrm>
        </p:spPr>
        <p:txBody>
          <a:bodyPr/>
          <a:lstStyle/>
          <a:p>
            <a:r>
              <a:rPr lang="en-US" sz="1800" dirty="0" smtClean="0"/>
              <a:t>Voluntary - may elect to waive, cancel, or reduce at anytime</a:t>
            </a:r>
          </a:p>
          <a:p>
            <a:r>
              <a:rPr lang="en-US" sz="1800" dirty="0" smtClean="0"/>
              <a:t>Types of Coverage:</a:t>
            </a:r>
          </a:p>
          <a:p>
            <a:pPr lvl="1"/>
            <a:r>
              <a:rPr lang="en-US" sz="1600" b="0" dirty="0" smtClean="0"/>
              <a:t>Basic – Base Salary </a:t>
            </a:r>
            <a:r>
              <a:rPr lang="en-US" altLang="en-US" sz="1600" b="0" kern="1200" dirty="0">
                <a:solidFill>
                  <a:prstClr val="black"/>
                </a:solidFill>
              </a:rPr>
              <a:t>rounded to next $1,000 + </a:t>
            </a:r>
            <a:r>
              <a:rPr lang="en-US" altLang="en-US" sz="1600" b="0" kern="1200" dirty="0" smtClean="0">
                <a:solidFill>
                  <a:prstClr val="black"/>
                </a:solidFill>
              </a:rPr>
              <a:t>additional $2,000</a:t>
            </a:r>
            <a:endParaRPr lang="en-US" sz="1600" b="0" dirty="0" smtClean="0"/>
          </a:p>
          <a:p>
            <a:pPr lvl="1">
              <a:buFont typeface="Wingdings" panose="05000000000000000000" pitchFamily="2" charset="2"/>
              <a:buChar char="§"/>
            </a:pPr>
            <a:r>
              <a:rPr lang="en-US" sz="1600" b="0" dirty="0" smtClean="0"/>
              <a:t>Option A – Additional $10,000</a:t>
            </a:r>
          </a:p>
          <a:p>
            <a:pPr lvl="1">
              <a:buFont typeface="Wingdings" panose="05000000000000000000" pitchFamily="2" charset="2"/>
              <a:buChar char="§"/>
            </a:pPr>
            <a:r>
              <a:rPr lang="en-US" sz="1600" b="0" dirty="0" smtClean="0"/>
              <a:t>Option B -  Up to 5 multiples of your base salary</a:t>
            </a:r>
          </a:p>
          <a:p>
            <a:pPr lvl="1">
              <a:buFont typeface="Wingdings" panose="05000000000000000000" pitchFamily="2" charset="2"/>
              <a:buChar char="§"/>
            </a:pPr>
            <a:r>
              <a:rPr lang="en-US" sz="1600" b="0" dirty="0" smtClean="0"/>
              <a:t>Option C – Family coverage (up to 5 multiples)</a:t>
            </a:r>
          </a:p>
          <a:p>
            <a:r>
              <a:rPr lang="en-US" sz="1800" dirty="0">
                <a:solidFill>
                  <a:srgbClr val="000000"/>
                </a:solidFill>
              </a:rPr>
              <a:t>New employees are automatically enrolled in </a:t>
            </a:r>
            <a:r>
              <a:rPr lang="en-US" sz="1800" u="sng" dirty="0">
                <a:solidFill>
                  <a:srgbClr val="000000"/>
                </a:solidFill>
              </a:rPr>
              <a:t>Basic</a:t>
            </a:r>
            <a:r>
              <a:rPr lang="en-US" sz="1800" dirty="0">
                <a:solidFill>
                  <a:srgbClr val="000000"/>
                </a:solidFill>
              </a:rPr>
              <a:t> coverage</a:t>
            </a:r>
          </a:p>
          <a:p>
            <a:pPr marL="288925"/>
            <a:r>
              <a:rPr lang="en-US" sz="1800" dirty="0" smtClean="0">
                <a:solidFill>
                  <a:srgbClr val="000000"/>
                </a:solidFill>
              </a:rPr>
              <a:t>Optional </a:t>
            </a:r>
            <a:r>
              <a:rPr lang="en-US" sz="1800" dirty="0">
                <a:solidFill>
                  <a:srgbClr val="000000"/>
                </a:solidFill>
              </a:rPr>
              <a:t>insurance coverage must be elected within 60 days </a:t>
            </a:r>
            <a:r>
              <a:rPr lang="en-US" sz="1800" dirty="0" smtClean="0">
                <a:solidFill>
                  <a:srgbClr val="000000"/>
                </a:solidFill>
              </a:rPr>
              <a:t>of:</a:t>
            </a:r>
          </a:p>
          <a:p>
            <a:pPr lvl="1">
              <a:buFont typeface="Wingdings" panose="05000000000000000000" pitchFamily="2" charset="2"/>
              <a:buChar char="§"/>
            </a:pPr>
            <a:r>
              <a:rPr lang="en-US" sz="1600" b="0" dirty="0" smtClean="0">
                <a:solidFill>
                  <a:srgbClr val="000000"/>
                </a:solidFill>
              </a:rPr>
              <a:t>Eligibility (newly hired or rehired)</a:t>
            </a:r>
          </a:p>
          <a:p>
            <a:pPr lvl="1">
              <a:buFont typeface="Wingdings" panose="05000000000000000000" pitchFamily="2" charset="2"/>
              <a:buChar char="§"/>
            </a:pPr>
            <a:r>
              <a:rPr lang="en-US" sz="1600" b="0" dirty="0" smtClean="0">
                <a:solidFill>
                  <a:srgbClr val="000000"/>
                </a:solidFill>
              </a:rPr>
              <a:t>Experiencing </a:t>
            </a:r>
            <a:r>
              <a:rPr lang="en-US" sz="1600" b="0" dirty="0">
                <a:solidFill>
                  <a:srgbClr val="000000"/>
                </a:solidFill>
              </a:rPr>
              <a:t>a QLE (proof of QLE required)</a:t>
            </a:r>
          </a:p>
          <a:p>
            <a:pPr marL="346075" lvl="0" indent="-342900"/>
            <a:r>
              <a:rPr lang="en-US" sz="1800" dirty="0" smtClean="0">
                <a:solidFill>
                  <a:srgbClr val="000000"/>
                </a:solidFill>
              </a:rPr>
              <a:t>Providing </a:t>
            </a:r>
            <a:r>
              <a:rPr lang="en-US" sz="1800" dirty="0">
                <a:solidFill>
                  <a:srgbClr val="000000"/>
                </a:solidFill>
              </a:rPr>
              <a:t>medical information – must wait 1 year after last waiver of coverage &amp; obtain a </a:t>
            </a:r>
            <a:r>
              <a:rPr lang="en-US" sz="1800" dirty="0" smtClean="0">
                <a:solidFill>
                  <a:srgbClr val="000000"/>
                </a:solidFill>
              </a:rPr>
              <a:t>physical &amp; OFEGLI approval</a:t>
            </a:r>
          </a:p>
          <a:p>
            <a:pPr marL="346075" lvl="0" indent="-342900"/>
            <a:r>
              <a:rPr lang="en-US" sz="1800" dirty="0" smtClean="0">
                <a:solidFill>
                  <a:srgbClr val="000000"/>
                </a:solidFill>
              </a:rPr>
              <a:t>5 year enrollment requirement  to continue into retirement </a:t>
            </a:r>
          </a:p>
          <a:p>
            <a:pPr marL="346075" lvl="0" indent="-342900"/>
            <a:r>
              <a:rPr lang="en-US" sz="1800" dirty="0" smtClean="0">
                <a:solidFill>
                  <a:srgbClr val="000000"/>
                </a:solidFill>
              </a:rPr>
              <a:t>Infrequent Open Seasons (most recent - September 2016)</a:t>
            </a:r>
            <a:endParaRPr lang="en-US" sz="1800" dirty="0" smtClean="0"/>
          </a:p>
        </p:txBody>
      </p:sp>
    </p:spTree>
    <p:extLst>
      <p:ext uri="{BB962C8B-B14F-4D97-AF65-F5344CB8AC3E}">
        <p14:creationId xmlns:p14="http://schemas.microsoft.com/office/powerpoint/2010/main" val="418879037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9793" y="1325197"/>
            <a:ext cx="7628791" cy="4407388"/>
          </a:xfrm>
        </p:spPr>
        <p:txBody>
          <a:bodyPr/>
          <a:lstStyle/>
          <a:p>
            <a:pPr marL="425053" indent="-342900">
              <a:spcBef>
                <a:spcPts val="300"/>
              </a:spcBef>
              <a:buClr>
                <a:schemeClr val="accent2">
                  <a:lumMod val="50000"/>
                </a:schemeClr>
              </a:buClr>
            </a:pPr>
            <a:r>
              <a:rPr lang="en-US" sz="2000" dirty="0"/>
              <a:t>Coverage is NOT automatic </a:t>
            </a:r>
          </a:p>
          <a:p>
            <a:pPr marL="425053" indent="-342900">
              <a:spcBef>
                <a:spcPts val="300"/>
              </a:spcBef>
              <a:buClr>
                <a:schemeClr val="accent2">
                  <a:lumMod val="50000"/>
                </a:schemeClr>
              </a:buClr>
            </a:pPr>
            <a:r>
              <a:rPr lang="en-US" sz="2000" dirty="0" smtClean="0"/>
              <a:t>Employee </a:t>
            </a:r>
            <a:r>
              <a:rPr lang="en-US" sz="2000" dirty="0"/>
              <a:t>pays 100% of the premium </a:t>
            </a:r>
          </a:p>
          <a:p>
            <a:pPr marL="425053" indent="-342900">
              <a:spcBef>
                <a:spcPts val="300"/>
              </a:spcBef>
              <a:buClr>
                <a:schemeClr val="accent2">
                  <a:lumMod val="50000"/>
                </a:schemeClr>
              </a:buClr>
            </a:pPr>
            <a:r>
              <a:rPr lang="en-US" altLang="en-US" sz="2000" kern="1200" dirty="0" smtClean="0">
                <a:solidFill>
                  <a:prstClr val="black"/>
                </a:solidFill>
                <a:latin typeface="+mj-lt"/>
              </a:rPr>
              <a:t>Elections </a:t>
            </a:r>
            <a:r>
              <a:rPr lang="en-US" altLang="en-US" sz="2000" kern="1200" dirty="0">
                <a:solidFill>
                  <a:prstClr val="black"/>
                </a:solidFill>
                <a:latin typeface="+mj-lt"/>
              </a:rPr>
              <a:t>must be </a:t>
            </a:r>
            <a:r>
              <a:rPr lang="en-US" altLang="en-US" sz="2000" kern="1200" dirty="0" smtClean="0">
                <a:solidFill>
                  <a:prstClr val="black"/>
                </a:solidFill>
                <a:latin typeface="+mj-lt"/>
              </a:rPr>
              <a:t>made, via BENEFEDS, within:</a:t>
            </a:r>
            <a:endParaRPr lang="en-US" altLang="en-US" sz="2000" kern="1200" dirty="0">
              <a:solidFill>
                <a:prstClr val="black"/>
              </a:solidFill>
              <a:latin typeface="+mj-lt"/>
            </a:endParaRPr>
          </a:p>
          <a:p>
            <a:pPr marL="727472" lvl="1" indent="-342900">
              <a:spcBef>
                <a:spcPts val="0"/>
              </a:spcBef>
              <a:buClr>
                <a:schemeClr val="accent2">
                  <a:lumMod val="50000"/>
                </a:schemeClr>
              </a:buClr>
            </a:pPr>
            <a:r>
              <a:rPr lang="en-US" altLang="en-US" sz="1800" b="0" kern="1200" dirty="0">
                <a:solidFill>
                  <a:prstClr val="black"/>
                </a:solidFill>
                <a:latin typeface="+mj-lt"/>
              </a:rPr>
              <a:t>60 days of appointment (newly hired or rehired)</a:t>
            </a:r>
          </a:p>
          <a:p>
            <a:pPr marL="727472" lvl="1" indent="-342900">
              <a:spcBef>
                <a:spcPts val="0"/>
              </a:spcBef>
              <a:buClr>
                <a:schemeClr val="accent2">
                  <a:lumMod val="50000"/>
                </a:schemeClr>
              </a:buClr>
            </a:pPr>
            <a:r>
              <a:rPr lang="en-US" altLang="en-US" sz="1800" b="0" kern="1200" dirty="0">
                <a:solidFill>
                  <a:prstClr val="black"/>
                </a:solidFill>
                <a:latin typeface="+mj-lt"/>
              </a:rPr>
              <a:t>60 days of a QLE</a:t>
            </a:r>
          </a:p>
          <a:p>
            <a:pPr marL="727472" lvl="1" indent="-342900">
              <a:spcBef>
                <a:spcPts val="0"/>
              </a:spcBef>
              <a:buClr>
                <a:schemeClr val="accent2">
                  <a:lumMod val="50000"/>
                </a:schemeClr>
              </a:buClr>
            </a:pPr>
            <a:r>
              <a:rPr lang="en-US" altLang="en-US" sz="1800" b="0" kern="1200" dirty="0">
                <a:solidFill>
                  <a:prstClr val="black"/>
                </a:solidFill>
                <a:latin typeface="+mj-lt"/>
              </a:rPr>
              <a:t>Open Season </a:t>
            </a:r>
            <a:r>
              <a:rPr lang="en-US" sz="1800" b="0" dirty="0" smtClean="0"/>
              <a:t>(2</a:t>
            </a:r>
            <a:r>
              <a:rPr lang="en-US" sz="1800" b="0" baseline="30000" dirty="0" smtClean="0"/>
              <a:t>nd</a:t>
            </a:r>
            <a:r>
              <a:rPr lang="en-US" sz="1800" b="0" dirty="0" smtClean="0"/>
              <a:t> Monday in November through 2</a:t>
            </a:r>
            <a:r>
              <a:rPr lang="en-US" sz="1800" b="0" baseline="30000" dirty="0" smtClean="0"/>
              <a:t>nd</a:t>
            </a:r>
            <a:r>
              <a:rPr lang="en-US" sz="1800" b="0" dirty="0" smtClean="0"/>
              <a:t> Monday in December</a:t>
            </a:r>
            <a:r>
              <a:rPr lang="en-US" sz="1800" b="0" dirty="0"/>
              <a:t>)</a:t>
            </a:r>
            <a:endParaRPr lang="en-US" altLang="en-US" sz="1800" b="0" kern="1200" dirty="0">
              <a:solidFill>
                <a:prstClr val="black"/>
              </a:solidFill>
              <a:latin typeface="+mj-lt"/>
            </a:endParaRPr>
          </a:p>
          <a:p>
            <a:pPr marL="425053" indent="-342900">
              <a:spcBef>
                <a:spcPts val="300"/>
              </a:spcBef>
              <a:buClr>
                <a:schemeClr val="accent2">
                  <a:lumMod val="50000"/>
                </a:schemeClr>
              </a:buClr>
            </a:pPr>
            <a:r>
              <a:rPr lang="en-US" altLang="en-US" sz="2000" kern="1200" dirty="0" smtClean="0">
                <a:solidFill>
                  <a:prstClr val="black"/>
                </a:solidFill>
                <a:latin typeface="+mj-lt"/>
              </a:rPr>
              <a:t>Supplemental </a:t>
            </a:r>
            <a:r>
              <a:rPr lang="en-US" altLang="en-US" sz="2000" kern="1200" dirty="0">
                <a:solidFill>
                  <a:prstClr val="black"/>
                </a:solidFill>
                <a:latin typeface="+mj-lt"/>
              </a:rPr>
              <a:t>Insurance</a:t>
            </a:r>
          </a:p>
          <a:p>
            <a:pPr marL="425053" indent="-342900">
              <a:spcBef>
                <a:spcPts val="300"/>
              </a:spcBef>
              <a:buClr>
                <a:schemeClr val="accent2">
                  <a:lumMod val="50000"/>
                </a:schemeClr>
              </a:buClr>
            </a:pPr>
            <a:r>
              <a:rPr lang="en-US" altLang="en-US" sz="2000" kern="1200" dirty="0" smtClean="0">
                <a:solidFill>
                  <a:prstClr val="black"/>
                </a:solidFill>
                <a:latin typeface="+mj-lt"/>
              </a:rPr>
              <a:t>Do </a:t>
            </a:r>
            <a:r>
              <a:rPr lang="en-US" altLang="en-US" sz="2000" kern="1200" dirty="0">
                <a:solidFill>
                  <a:prstClr val="black"/>
                </a:solidFill>
                <a:latin typeface="+mj-lt"/>
              </a:rPr>
              <a:t>not have to be enrolled in FEHB, but must be eligible for </a:t>
            </a:r>
            <a:r>
              <a:rPr lang="en-US" altLang="en-US" sz="2000" kern="1200" dirty="0" smtClean="0">
                <a:solidFill>
                  <a:prstClr val="black"/>
                </a:solidFill>
                <a:latin typeface="+mj-lt"/>
              </a:rPr>
              <a:t>FEHB</a:t>
            </a:r>
          </a:p>
          <a:p>
            <a:pPr marL="425053" indent="-342900">
              <a:spcBef>
                <a:spcPts val="300"/>
              </a:spcBef>
              <a:buClr>
                <a:schemeClr val="accent2">
                  <a:lumMod val="50000"/>
                </a:schemeClr>
              </a:buClr>
            </a:pPr>
            <a:r>
              <a:rPr lang="en-US" altLang="en-US" sz="2000" kern="1200" dirty="0" smtClean="0">
                <a:solidFill>
                  <a:prstClr val="black"/>
                </a:solidFill>
                <a:latin typeface="+mj-lt"/>
              </a:rPr>
              <a:t>Contact Information:</a:t>
            </a:r>
          </a:p>
          <a:p>
            <a:pPr marL="828278" lvl="1" indent="-342900">
              <a:spcBef>
                <a:spcPts val="300"/>
              </a:spcBef>
              <a:buClr>
                <a:schemeClr val="accent2">
                  <a:lumMod val="50000"/>
                </a:schemeClr>
              </a:buClr>
            </a:pPr>
            <a:r>
              <a:rPr lang="en-US" altLang="en-US" sz="2000" kern="1200" dirty="0" smtClean="0">
                <a:solidFill>
                  <a:prstClr val="black"/>
                </a:solidFill>
                <a:latin typeface="+mj-lt"/>
                <a:hlinkClick r:id="rId2"/>
              </a:rPr>
              <a:t>www.benefeds.com</a:t>
            </a:r>
            <a:endParaRPr lang="en-US" altLang="en-US" sz="2000" kern="1200" dirty="0" smtClean="0">
              <a:solidFill>
                <a:prstClr val="black"/>
              </a:solidFill>
              <a:latin typeface="+mj-lt"/>
            </a:endParaRPr>
          </a:p>
          <a:p>
            <a:pPr marL="828278" lvl="1" indent="-342900">
              <a:spcBef>
                <a:spcPts val="300"/>
              </a:spcBef>
              <a:buClr>
                <a:schemeClr val="accent2">
                  <a:lumMod val="50000"/>
                </a:schemeClr>
              </a:buClr>
            </a:pPr>
            <a:r>
              <a:rPr lang="en-US" sz="2000" dirty="0"/>
              <a:t>1-877-888-FEDS (1-877-888-3337)</a:t>
            </a:r>
            <a:endParaRPr lang="en-US" sz="2000" dirty="0">
              <a:latin typeface="+mj-lt"/>
            </a:endParaRPr>
          </a:p>
        </p:txBody>
      </p:sp>
      <p:sp>
        <p:nvSpPr>
          <p:cNvPr id="3" name="TextBox 2"/>
          <p:cNvSpPr txBox="1"/>
          <p:nvPr/>
        </p:nvSpPr>
        <p:spPr>
          <a:xfrm>
            <a:off x="1798194" y="231104"/>
            <a:ext cx="6991672" cy="1015663"/>
          </a:xfrm>
          <a:prstGeom prst="rect">
            <a:avLst/>
          </a:prstGeom>
          <a:noFill/>
        </p:spPr>
        <p:txBody>
          <a:bodyPr wrap="square" rtlCol="0">
            <a:spAutoFit/>
          </a:bodyPr>
          <a:lstStyle/>
          <a:p>
            <a:pPr algn="r"/>
            <a:r>
              <a:rPr lang="en-US" sz="3000" b="1" dirty="0">
                <a:solidFill>
                  <a:schemeClr val="accent2">
                    <a:lumMod val="50000"/>
                  </a:schemeClr>
                </a:solidFill>
              </a:rPr>
              <a:t>Federal Employees Dental &amp; </a:t>
            </a:r>
            <a:r>
              <a:rPr lang="en-US" sz="3000" b="1" dirty="0" smtClean="0">
                <a:solidFill>
                  <a:schemeClr val="accent2">
                    <a:lumMod val="50000"/>
                  </a:schemeClr>
                </a:solidFill>
              </a:rPr>
              <a:t>Vision </a:t>
            </a:r>
          </a:p>
          <a:p>
            <a:pPr algn="r"/>
            <a:r>
              <a:rPr lang="en-US" sz="3000" b="1" dirty="0" smtClean="0">
                <a:solidFill>
                  <a:schemeClr val="accent2">
                    <a:lumMod val="50000"/>
                  </a:schemeClr>
                </a:solidFill>
              </a:rPr>
              <a:t>Insurance </a:t>
            </a:r>
            <a:r>
              <a:rPr lang="en-US" sz="3000" b="1" dirty="0">
                <a:solidFill>
                  <a:schemeClr val="accent2">
                    <a:lumMod val="50000"/>
                  </a:schemeClr>
                </a:solidFill>
              </a:rPr>
              <a:t>Plan (FEDVIP)</a:t>
            </a:r>
          </a:p>
        </p:txBody>
      </p:sp>
    </p:spTree>
    <p:extLst>
      <p:ext uri="{BB962C8B-B14F-4D97-AF65-F5344CB8AC3E}">
        <p14:creationId xmlns:p14="http://schemas.microsoft.com/office/powerpoint/2010/main" val="6110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34108" y="1320594"/>
            <a:ext cx="8423030" cy="3275012"/>
          </a:xfrm>
        </p:spPr>
        <p:txBody>
          <a:bodyPr/>
          <a:lstStyle/>
          <a:p>
            <a:pPr marL="425053" indent="-342900">
              <a:spcBef>
                <a:spcPts val="300"/>
              </a:spcBef>
              <a:buClr>
                <a:schemeClr val="accent2">
                  <a:lumMod val="50000"/>
                </a:schemeClr>
              </a:buClr>
            </a:pPr>
            <a:r>
              <a:rPr lang="en-US" altLang="en-US" sz="2000" kern="1200" dirty="0">
                <a:solidFill>
                  <a:prstClr val="black"/>
                </a:solidFill>
              </a:rPr>
              <a:t>Provides the ability to pay for certain </a:t>
            </a:r>
            <a:r>
              <a:rPr lang="en-US" altLang="en-US" sz="2000" kern="1200" dirty="0" smtClean="0">
                <a:solidFill>
                  <a:prstClr val="black"/>
                </a:solidFill>
              </a:rPr>
              <a:t>out-of-pocket </a:t>
            </a:r>
            <a:r>
              <a:rPr lang="en-US" altLang="en-US" sz="2000" kern="1200" dirty="0">
                <a:solidFill>
                  <a:prstClr val="black"/>
                </a:solidFill>
              </a:rPr>
              <a:t>expenses with pre-tax dollars</a:t>
            </a:r>
          </a:p>
          <a:p>
            <a:pPr marL="727472" lvl="1" indent="-342900">
              <a:spcBef>
                <a:spcPts val="300"/>
              </a:spcBef>
              <a:buClr>
                <a:schemeClr val="accent2">
                  <a:lumMod val="50000"/>
                </a:schemeClr>
              </a:buClr>
            </a:pPr>
            <a:r>
              <a:rPr lang="en-US" altLang="en-US" sz="1800" kern="1200" dirty="0">
                <a:solidFill>
                  <a:prstClr val="black"/>
                </a:solidFill>
              </a:rPr>
              <a:t>Health Expenses</a:t>
            </a:r>
          </a:p>
          <a:p>
            <a:pPr marL="981074" lvl="2" indent="-342900">
              <a:spcBef>
                <a:spcPts val="300"/>
              </a:spcBef>
              <a:buClr>
                <a:schemeClr val="accent2">
                  <a:lumMod val="50000"/>
                </a:schemeClr>
              </a:buClr>
            </a:pPr>
            <a:r>
              <a:rPr lang="en-US" altLang="en-US" sz="1800" b="0" kern="1200" dirty="0">
                <a:solidFill>
                  <a:prstClr val="black"/>
                </a:solidFill>
              </a:rPr>
              <a:t>Certain expenses not covered by your health care insurance</a:t>
            </a:r>
          </a:p>
          <a:p>
            <a:pPr marL="727472" lvl="1" indent="-342900">
              <a:spcBef>
                <a:spcPts val="300"/>
              </a:spcBef>
              <a:buClr>
                <a:schemeClr val="accent2">
                  <a:lumMod val="50000"/>
                </a:schemeClr>
              </a:buClr>
            </a:pPr>
            <a:r>
              <a:rPr lang="en-US" altLang="en-US" sz="2000" kern="1200" dirty="0">
                <a:solidFill>
                  <a:prstClr val="black"/>
                </a:solidFill>
              </a:rPr>
              <a:t>Dependent Care Expenses</a:t>
            </a:r>
            <a:r>
              <a:rPr lang="en-US" altLang="en-US" sz="2000" b="0" kern="1200" dirty="0">
                <a:solidFill>
                  <a:prstClr val="black"/>
                </a:solidFill>
              </a:rPr>
              <a:t>	</a:t>
            </a:r>
          </a:p>
          <a:p>
            <a:pPr marL="981074" lvl="2" indent="-342900">
              <a:spcBef>
                <a:spcPts val="300"/>
              </a:spcBef>
              <a:buClr>
                <a:schemeClr val="accent2">
                  <a:lumMod val="50000"/>
                </a:schemeClr>
              </a:buClr>
            </a:pPr>
            <a:r>
              <a:rPr lang="en-US" altLang="en-US" sz="1800" b="0" kern="1200" dirty="0">
                <a:solidFill>
                  <a:prstClr val="black"/>
                </a:solidFill>
              </a:rPr>
              <a:t>Preschool</a:t>
            </a:r>
          </a:p>
          <a:p>
            <a:pPr marL="981074" lvl="2" indent="-342900">
              <a:spcBef>
                <a:spcPts val="300"/>
              </a:spcBef>
              <a:buClr>
                <a:schemeClr val="accent2">
                  <a:lumMod val="50000"/>
                </a:schemeClr>
              </a:buClr>
            </a:pPr>
            <a:r>
              <a:rPr lang="en-US" altLang="en-US" sz="1800" b="0" kern="1200" dirty="0">
                <a:solidFill>
                  <a:prstClr val="black"/>
                </a:solidFill>
              </a:rPr>
              <a:t>Summer day camp</a:t>
            </a:r>
          </a:p>
          <a:p>
            <a:pPr marL="981074" lvl="2" indent="-342900">
              <a:spcBef>
                <a:spcPts val="300"/>
              </a:spcBef>
              <a:buClr>
                <a:schemeClr val="accent2">
                  <a:lumMod val="50000"/>
                </a:schemeClr>
              </a:buClr>
            </a:pPr>
            <a:r>
              <a:rPr lang="en-US" altLang="en-US" sz="1800" b="0" kern="1200" dirty="0">
                <a:solidFill>
                  <a:prstClr val="black"/>
                </a:solidFill>
              </a:rPr>
              <a:t>Before or afterschool programs</a:t>
            </a:r>
          </a:p>
          <a:p>
            <a:pPr marL="981074" lvl="2" indent="-342900">
              <a:spcBef>
                <a:spcPts val="300"/>
              </a:spcBef>
              <a:buClr>
                <a:schemeClr val="accent2">
                  <a:lumMod val="50000"/>
                </a:schemeClr>
              </a:buClr>
            </a:pPr>
            <a:r>
              <a:rPr lang="en-US" altLang="en-US" sz="1800" b="0" kern="1200" dirty="0">
                <a:solidFill>
                  <a:prstClr val="black"/>
                </a:solidFill>
              </a:rPr>
              <a:t>Child or adult care </a:t>
            </a:r>
          </a:p>
          <a:p>
            <a:pPr marL="425053" indent="-342900">
              <a:spcBef>
                <a:spcPts val="300"/>
              </a:spcBef>
              <a:buClr>
                <a:schemeClr val="accent2">
                  <a:lumMod val="50000"/>
                </a:schemeClr>
              </a:buClr>
            </a:pPr>
            <a:r>
              <a:rPr lang="en-US" altLang="en-US" sz="2000" kern="1200" dirty="0" smtClean="0">
                <a:solidFill>
                  <a:prstClr val="black"/>
                </a:solidFill>
                <a:latin typeface="+mj-lt"/>
              </a:rPr>
              <a:t>Saves an </a:t>
            </a:r>
            <a:r>
              <a:rPr lang="en-US" altLang="en-US" sz="2000" kern="1200" dirty="0">
                <a:solidFill>
                  <a:prstClr val="black"/>
                </a:solidFill>
                <a:latin typeface="+mj-lt"/>
              </a:rPr>
              <a:t>average of 30% a year</a:t>
            </a:r>
          </a:p>
          <a:p>
            <a:pPr marL="425053" indent="-342900">
              <a:spcBef>
                <a:spcPts val="300"/>
              </a:spcBef>
              <a:buClr>
                <a:schemeClr val="accent2">
                  <a:lumMod val="50000"/>
                </a:schemeClr>
              </a:buClr>
            </a:pPr>
            <a:r>
              <a:rPr lang="en-US" altLang="en-US" sz="2000" kern="1200" dirty="0" smtClean="0">
                <a:solidFill>
                  <a:prstClr val="black"/>
                </a:solidFill>
                <a:latin typeface="+mj-lt"/>
              </a:rPr>
              <a:t>Reduces </a:t>
            </a:r>
            <a:r>
              <a:rPr lang="en-US" altLang="en-US" sz="2000" kern="1200" dirty="0">
                <a:solidFill>
                  <a:prstClr val="black"/>
                </a:solidFill>
                <a:latin typeface="+mj-lt"/>
              </a:rPr>
              <a:t>taxable income</a:t>
            </a:r>
          </a:p>
          <a:p>
            <a:pPr marL="425053" indent="-342900">
              <a:spcBef>
                <a:spcPts val="300"/>
              </a:spcBef>
              <a:buClr>
                <a:schemeClr val="accent2">
                  <a:lumMod val="50000"/>
                </a:schemeClr>
              </a:buClr>
            </a:pPr>
            <a:r>
              <a:rPr lang="en-US" altLang="en-US" sz="2000" kern="1200" dirty="0" smtClean="0">
                <a:solidFill>
                  <a:prstClr val="black"/>
                </a:solidFill>
                <a:latin typeface="+mj-lt"/>
              </a:rPr>
              <a:t>Must </a:t>
            </a:r>
            <a:r>
              <a:rPr lang="en-US" altLang="en-US" sz="2000" kern="1200" dirty="0">
                <a:solidFill>
                  <a:prstClr val="black"/>
                </a:solidFill>
                <a:latin typeface="+mj-lt"/>
              </a:rPr>
              <a:t>be eligible for FEHB </a:t>
            </a:r>
            <a:r>
              <a:rPr lang="en-US" altLang="en-US" sz="2000" kern="1200" dirty="0" smtClean="0">
                <a:solidFill>
                  <a:prstClr val="black"/>
                </a:solidFill>
                <a:latin typeface="+mj-lt"/>
              </a:rPr>
              <a:t>but, you </a:t>
            </a:r>
            <a:r>
              <a:rPr lang="en-US" altLang="en-US" sz="2000" kern="1200" dirty="0">
                <a:solidFill>
                  <a:prstClr val="black"/>
                </a:solidFill>
                <a:latin typeface="+mj-lt"/>
              </a:rPr>
              <a:t>do not have to be </a:t>
            </a:r>
            <a:r>
              <a:rPr lang="en-US" altLang="en-US" sz="2000" kern="1200" dirty="0" smtClean="0">
                <a:solidFill>
                  <a:prstClr val="black"/>
                </a:solidFill>
                <a:latin typeface="+mj-lt"/>
              </a:rPr>
              <a:t>enrolled</a:t>
            </a:r>
          </a:p>
          <a:p>
            <a:pPr marL="425053" indent="-342900">
              <a:spcBef>
                <a:spcPts val="300"/>
              </a:spcBef>
              <a:buClr>
                <a:schemeClr val="accent2">
                  <a:lumMod val="50000"/>
                </a:schemeClr>
              </a:buClr>
            </a:pPr>
            <a:r>
              <a:rPr lang="en-US" altLang="en-US" sz="2000" kern="1200" dirty="0">
                <a:solidFill>
                  <a:prstClr val="black"/>
                </a:solidFill>
              </a:rPr>
              <a:t>Contact Information:</a:t>
            </a:r>
          </a:p>
          <a:p>
            <a:pPr marL="828278" lvl="1" indent="-342900">
              <a:spcBef>
                <a:spcPts val="300"/>
              </a:spcBef>
              <a:buClr>
                <a:schemeClr val="accent2">
                  <a:lumMod val="50000"/>
                </a:schemeClr>
              </a:buClr>
            </a:pPr>
            <a:r>
              <a:rPr lang="en-US" altLang="en-US" sz="1800" kern="1200" dirty="0" smtClean="0">
                <a:solidFill>
                  <a:prstClr val="black"/>
                </a:solidFill>
                <a:hlinkClick r:id="rId2"/>
              </a:rPr>
              <a:t>www.fsafeds.com</a:t>
            </a:r>
            <a:endParaRPr lang="en-US" altLang="en-US" sz="1800" kern="1200" dirty="0">
              <a:solidFill>
                <a:prstClr val="black"/>
              </a:solidFill>
            </a:endParaRPr>
          </a:p>
          <a:p>
            <a:pPr marL="828278" lvl="1" indent="-342900">
              <a:spcBef>
                <a:spcPts val="300"/>
              </a:spcBef>
              <a:buClr>
                <a:schemeClr val="accent2">
                  <a:lumMod val="50000"/>
                </a:schemeClr>
              </a:buClr>
            </a:pPr>
            <a:r>
              <a:rPr lang="en-US" sz="1800" dirty="0" smtClean="0"/>
              <a:t>1-877-FSAFEDS </a:t>
            </a:r>
            <a:r>
              <a:rPr lang="en-US" sz="1800" dirty="0"/>
              <a:t>(372-3337)</a:t>
            </a:r>
            <a:endParaRPr lang="en-US" altLang="en-US" sz="1800" kern="1200" dirty="0">
              <a:latin typeface="+mj-lt"/>
            </a:endParaRPr>
          </a:p>
          <a:p>
            <a:pPr marL="1754398" lvl="5" indent="0">
              <a:spcBef>
                <a:spcPts val="300"/>
              </a:spcBef>
              <a:buClr>
                <a:schemeClr val="accent2">
                  <a:lumMod val="50000"/>
                </a:schemeClr>
              </a:buClr>
              <a:buSzPct val="68000"/>
              <a:buNone/>
            </a:pPr>
            <a:endParaRPr lang="en-US" altLang="en-US" kern="1200" dirty="0">
              <a:solidFill>
                <a:prstClr val="black"/>
              </a:solidFill>
              <a:latin typeface="+mj-lt"/>
            </a:endParaRPr>
          </a:p>
        </p:txBody>
      </p:sp>
      <p:sp>
        <p:nvSpPr>
          <p:cNvPr id="3" name="TextBox 2"/>
          <p:cNvSpPr txBox="1"/>
          <p:nvPr/>
        </p:nvSpPr>
        <p:spPr>
          <a:xfrm>
            <a:off x="1895681" y="266496"/>
            <a:ext cx="6861457" cy="1015663"/>
          </a:xfrm>
          <a:prstGeom prst="rect">
            <a:avLst/>
          </a:prstGeom>
          <a:noFill/>
        </p:spPr>
        <p:txBody>
          <a:bodyPr wrap="square" rtlCol="0">
            <a:spAutoFit/>
          </a:bodyPr>
          <a:lstStyle/>
          <a:p>
            <a:pPr algn="r"/>
            <a:r>
              <a:rPr lang="en-US" sz="3000" b="1" dirty="0">
                <a:solidFill>
                  <a:schemeClr val="accent2">
                    <a:lumMod val="50000"/>
                  </a:schemeClr>
                </a:solidFill>
              </a:rPr>
              <a:t>Federal Employees Flexible </a:t>
            </a:r>
            <a:endParaRPr lang="en-US" sz="3000" b="1" dirty="0" smtClean="0">
              <a:solidFill>
                <a:schemeClr val="accent2">
                  <a:lumMod val="50000"/>
                </a:schemeClr>
              </a:solidFill>
            </a:endParaRPr>
          </a:p>
          <a:p>
            <a:pPr algn="r"/>
            <a:r>
              <a:rPr lang="en-US" sz="3000" b="1" dirty="0" smtClean="0">
                <a:solidFill>
                  <a:schemeClr val="accent2">
                    <a:lumMod val="50000"/>
                  </a:schemeClr>
                </a:solidFill>
              </a:rPr>
              <a:t>Spending </a:t>
            </a:r>
            <a:r>
              <a:rPr lang="en-US" sz="3000" b="1" dirty="0">
                <a:solidFill>
                  <a:schemeClr val="accent2">
                    <a:lumMod val="50000"/>
                  </a:schemeClr>
                </a:solidFill>
              </a:rPr>
              <a:t>Account (FSAFEDS) </a:t>
            </a:r>
          </a:p>
        </p:txBody>
      </p:sp>
    </p:spTree>
    <p:extLst>
      <p:ext uri="{BB962C8B-B14F-4D97-AF65-F5344CB8AC3E}">
        <p14:creationId xmlns:p14="http://schemas.microsoft.com/office/powerpoint/2010/main" val="165146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5847" y="1255095"/>
            <a:ext cx="8704384" cy="3715600"/>
          </a:xfrm>
        </p:spPr>
        <p:txBody>
          <a:bodyPr/>
          <a:lstStyle/>
          <a:p>
            <a:pPr marL="339328" indent="-257175">
              <a:spcBef>
                <a:spcPts val="300"/>
              </a:spcBef>
              <a:buClr>
                <a:schemeClr val="accent2">
                  <a:lumMod val="50000"/>
                </a:schemeClr>
              </a:buClr>
            </a:pPr>
            <a:r>
              <a:rPr lang="en-US" altLang="en-US" sz="2000" kern="1200" dirty="0">
                <a:solidFill>
                  <a:prstClr val="black"/>
                </a:solidFill>
                <a:latin typeface="+mj-lt"/>
              </a:rPr>
              <a:t>Helps pay for services such </a:t>
            </a:r>
            <a:r>
              <a:rPr lang="en-US" altLang="en-US" sz="2000" kern="1200" dirty="0" smtClean="0">
                <a:solidFill>
                  <a:prstClr val="black"/>
                </a:solidFill>
                <a:latin typeface="+mj-lt"/>
              </a:rPr>
              <a:t>as:</a:t>
            </a:r>
            <a:endParaRPr lang="en-US" altLang="en-US" sz="2000" kern="1200" dirty="0">
              <a:solidFill>
                <a:prstClr val="black"/>
              </a:solidFill>
              <a:latin typeface="+mj-lt"/>
            </a:endParaRPr>
          </a:p>
          <a:p>
            <a:pPr marL="641747" lvl="1" indent="-257175">
              <a:spcBef>
                <a:spcPts val="300"/>
              </a:spcBef>
              <a:buClr>
                <a:schemeClr val="accent2">
                  <a:lumMod val="50000"/>
                </a:schemeClr>
              </a:buClr>
            </a:pPr>
            <a:r>
              <a:rPr lang="en-US" altLang="en-US" sz="1800" b="0" kern="1200" dirty="0">
                <a:solidFill>
                  <a:prstClr val="black"/>
                </a:solidFill>
              </a:rPr>
              <a:t>Chronic Care</a:t>
            </a:r>
          </a:p>
          <a:p>
            <a:pPr marL="641747" lvl="1" indent="-257175">
              <a:spcBef>
                <a:spcPts val="300"/>
              </a:spcBef>
              <a:buClr>
                <a:schemeClr val="accent2">
                  <a:lumMod val="50000"/>
                </a:schemeClr>
              </a:buClr>
            </a:pPr>
            <a:r>
              <a:rPr lang="en-US" altLang="en-US" sz="1800" b="0" kern="1200" dirty="0">
                <a:solidFill>
                  <a:prstClr val="black"/>
                </a:solidFill>
              </a:rPr>
              <a:t>Home Care</a:t>
            </a:r>
          </a:p>
          <a:p>
            <a:pPr marL="641747" lvl="1" indent="-257175">
              <a:spcBef>
                <a:spcPts val="300"/>
              </a:spcBef>
              <a:buClr>
                <a:schemeClr val="accent2">
                  <a:lumMod val="50000"/>
                </a:schemeClr>
              </a:buClr>
            </a:pPr>
            <a:r>
              <a:rPr lang="en-US" altLang="en-US" sz="1800" b="0" kern="1200" dirty="0">
                <a:solidFill>
                  <a:prstClr val="black"/>
                </a:solidFill>
              </a:rPr>
              <a:t>Nursing Home</a:t>
            </a:r>
          </a:p>
          <a:p>
            <a:pPr marL="641747" lvl="1" indent="-257175">
              <a:spcBef>
                <a:spcPts val="300"/>
              </a:spcBef>
              <a:buClr>
                <a:schemeClr val="accent2">
                  <a:lumMod val="50000"/>
                </a:schemeClr>
              </a:buClr>
            </a:pPr>
            <a:r>
              <a:rPr lang="en-US" altLang="en-US" sz="1800" b="0" kern="1200" dirty="0">
                <a:solidFill>
                  <a:prstClr val="black"/>
                </a:solidFill>
              </a:rPr>
              <a:t>Assisted Living Facility</a:t>
            </a:r>
          </a:p>
          <a:p>
            <a:pPr marL="339328" indent="-257175">
              <a:spcBef>
                <a:spcPts val="300"/>
              </a:spcBef>
              <a:buClr>
                <a:schemeClr val="accent2">
                  <a:lumMod val="50000"/>
                </a:schemeClr>
              </a:buClr>
            </a:pPr>
            <a:r>
              <a:rPr lang="en-US" altLang="en-US" sz="2000" kern="1200" dirty="0" smtClean="0">
                <a:solidFill>
                  <a:prstClr val="black"/>
                </a:solidFill>
                <a:latin typeface="+mj-lt"/>
              </a:rPr>
              <a:t>Provides </a:t>
            </a:r>
            <a:r>
              <a:rPr lang="en-US" altLang="en-US" sz="2000" kern="1200" dirty="0">
                <a:solidFill>
                  <a:prstClr val="black"/>
                </a:solidFill>
                <a:latin typeface="+mj-lt"/>
              </a:rPr>
              <a:t>coverage/benefits to assist you in your everyday life when you are no longer capable of providing care for yourself such </a:t>
            </a:r>
            <a:r>
              <a:rPr lang="en-US" altLang="en-US" sz="2000" kern="1200" dirty="0" smtClean="0">
                <a:solidFill>
                  <a:prstClr val="black"/>
                </a:solidFill>
                <a:latin typeface="+mj-lt"/>
              </a:rPr>
              <a:t>as:</a:t>
            </a:r>
            <a:endParaRPr lang="en-US" altLang="en-US" sz="2000" kern="1200" dirty="0">
              <a:solidFill>
                <a:prstClr val="black"/>
              </a:solidFill>
              <a:latin typeface="+mj-lt"/>
            </a:endParaRPr>
          </a:p>
          <a:p>
            <a:pPr marL="641747" lvl="1" indent="-257175">
              <a:spcBef>
                <a:spcPts val="300"/>
              </a:spcBef>
              <a:buClr>
                <a:schemeClr val="accent2">
                  <a:lumMod val="50000"/>
                </a:schemeClr>
              </a:buClr>
            </a:pPr>
            <a:r>
              <a:rPr lang="en-US" altLang="en-US" sz="1800" b="0" kern="1200" dirty="0">
                <a:solidFill>
                  <a:prstClr val="black"/>
                </a:solidFill>
                <a:latin typeface="+mj-lt"/>
              </a:rPr>
              <a:t>Eating</a:t>
            </a:r>
          </a:p>
          <a:p>
            <a:pPr marL="641747" lvl="1" indent="-257175">
              <a:spcBef>
                <a:spcPts val="300"/>
              </a:spcBef>
              <a:buClr>
                <a:schemeClr val="accent2">
                  <a:lumMod val="50000"/>
                </a:schemeClr>
              </a:buClr>
            </a:pPr>
            <a:r>
              <a:rPr lang="en-US" altLang="en-US" sz="1800" b="0" kern="1200" dirty="0">
                <a:solidFill>
                  <a:prstClr val="black"/>
                </a:solidFill>
                <a:latin typeface="+mj-lt"/>
              </a:rPr>
              <a:t>Bathing</a:t>
            </a:r>
          </a:p>
          <a:p>
            <a:pPr marL="641747" lvl="1" indent="-257175">
              <a:spcBef>
                <a:spcPts val="300"/>
              </a:spcBef>
              <a:buClr>
                <a:schemeClr val="accent2">
                  <a:lumMod val="50000"/>
                </a:schemeClr>
              </a:buClr>
            </a:pPr>
            <a:r>
              <a:rPr lang="en-US" altLang="en-US" sz="1800" b="0" kern="1200" dirty="0">
                <a:solidFill>
                  <a:prstClr val="black"/>
                </a:solidFill>
                <a:latin typeface="+mj-lt"/>
              </a:rPr>
              <a:t>Dressing</a:t>
            </a:r>
          </a:p>
          <a:p>
            <a:pPr marL="339328" indent="-257175">
              <a:spcBef>
                <a:spcPts val="300"/>
              </a:spcBef>
              <a:buClr>
                <a:schemeClr val="accent2">
                  <a:lumMod val="50000"/>
                </a:schemeClr>
              </a:buClr>
            </a:pPr>
            <a:r>
              <a:rPr lang="en-US" altLang="en-US" sz="2000" kern="1200" dirty="0" smtClean="0">
                <a:solidFill>
                  <a:prstClr val="black"/>
                </a:solidFill>
                <a:latin typeface="+mj-lt"/>
              </a:rPr>
              <a:t>Not </a:t>
            </a:r>
            <a:r>
              <a:rPr lang="en-US" altLang="en-US" sz="2000" kern="1200" dirty="0">
                <a:solidFill>
                  <a:prstClr val="black"/>
                </a:solidFill>
                <a:latin typeface="+mj-lt"/>
              </a:rPr>
              <a:t>disability or short term medical care</a:t>
            </a:r>
          </a:p>
          <a:p>
            <a:pPr marL="339328" indent="-257175">
              <a:spcBef>
                <a:spcPts val="300"/>
              </a:spcBef>
              <a:buClr>
                <a:schemeClr val="accent2">
                  <a:lumMod val="50000"/>
                </a:schemeClr>
              </a:buClr>
            </a:pPr>
            <a:r>
              <a:rPr lang="en-US" altLang="en-US" sz="2000" kern="1200" dirty="0" smtClean="0">
                <a:solidFill>
                  <a:prstClr val="black"/>
                </a:solidFill>
                <a:latin typeface="+mj-lt"/>
              </a:rPr>
              <a:t>Cost </a:t>
            </a:r>
            <a:r>
              <a:rPr lang="en-US" altLang="en-US" sz="2000" kern="1200" dirty="0">
                <a:solidFill>
                  <a:prstClr val="black"/>
                </a:solidFill>
                <a:latin typeface="+mj-lt"/>
              </a:rPr>
              <a:t>varies by age and options </a:t>
            </a:r>
            <a:r>
              <a:rPr lang="en-US" altLang="en-US" sz="2000" kern="1200" dirty="0" smtClean="0">
                <a:solidFill>
                  <a:prstClr val="black"/>
                </a:solidFill>
                <a:latin typeface="+mj-lt"/>
              </a:rPr>
              <a:t>elected</a:t>
            </a:r>
          </a:p>
          <a:p>
            <a:pPr marL="339328" indent="-257175">
              <a:spcBef>
                <a:spcPts val="300"/>
              </a:spcBef>
              <a:buClr>
                <a:schemeClr val="accent2">
                  <a:lumMod val="50000"/>
                </a:schemeClr>
              </a:buClr>
            </a:pPr>
            <a:r>
              <a:rPr lang="en-US" altLang="en-US" sz="2000" kern="1200" dirty="0" smtClean="0">
                <a:solidFill>
                  <a:prstClr val="black"/>
                </a:solidFill>
                <a:latin typeface="+mj-lt"/>
              </a:rPr>
              <a:t>Contact Information:</a:t>
            </a:r>
          </a:p>
          <a:p>
            <a:pPr marL="742553" lvl="1" indent="-257175">
              <a:spcBef>
                <a:spcPts val="300"/>
              </a:spcBef>
              <a:buClr>
                <a:schemeClr val="accent2">
                  <a:lumMod val="50000"/>
                </a:schemeClr>
              </a:buClr>
            </a:pPr>
            <a:r>
              <a:rPr lang="en-US" altLang="en-US" sz="1800" kern="1200" dirty="0" smtClean="0">
                <a:solidFill>
                  <a:prstClr val="black"/>
                </a:solidFill>
                <a:latin typeface="+mj-lt"/>
                <a:hlinkClick r:id="rId2"/>
              </a:rPr>
              <a:t>www.ltcfeds.com</a:t>
            </a:r>
            <a:endParaRPr lang="en-US" altLang="en-US" sz="1800" kern="1200" dirty="0" smtClean="0">
              <a:solidFill>
                <a:prstClr val="black"/>
              </a:solidFill>
              <a:latin typeface="+mj-lt"/>
            </a:endParaRPr>
          </a:p>
          <a:p>
            <a:pPr marL="742553" lvl="1" indent="-257175">
              <a:spcBef>
                <a:spcPts val="300"/>
              </a:spcBef>
              <a:buClr>
                <a:schemeClr val="accent2">
                  <a:lumMod val="50000"/>
                </a:schemeClr>
              </a:buClr>
            </a:pPr>
            <a:r>
              <a:rPr lang="en-US" sz="1800" dirty="0"/>
              <a:t>Fax: 1-866-921-4510</a:t>
            </a:r>
            <a:endParaRPr lang="en-US" altLang="en-US" sz="1800" kern="1200" dirty="0">
              <a:solidFill>
                <a:prstClr val="black"/>
              </a:solidFill>
              <a:latin typeface="+mj-lt"/>
            </a:endParaRPr>
          </a:p>
          <a:p>
            <a:pPr marL="273844" indent="-191691" algn="ctr">
              <a:spcBef>
                <a:spcPts val="300"/>
              </a:spcBef>
              <a:buClr>
                <a:srgbClr val="2DA2BF"/>
              </a:buClr>
              <a:buSzPct val="68000"/>
              <a:buNone/>
            </a:pPr>
            <a:endParaRPr lang="en-US" altLang="en-US" sz="1500" kern="1200" dirty="0">
              <a:solidFill>
                <a:prstClr val="black"/>
              </a:solidFill>
              <a:latin typeface="+mj-lt"/>
            </a:endParaRPr>
          </a:p>
          <a:p>
            <a:pPr marL="273844" indent="-191691" algn="ctr">
              <a:spcBef>
                <a:spcPts val="300"/>
              </a:spcBef>
              <a:buClr>
                <a:srgbClr val="2DA2BF"/>
              </a:buClr>
              <a:buSzPct val="68000"/>
              <a:buNone/>
            </a:pPr>
            <a:endParaRPr lang="en-US" altLang="en-US" sz="1500" kern="1200" dirty="0">
              <a:solidFill>
                <a:prstClr val="black"/>
              </a:solidFill>
              <a:latin typeface="+mj-lt"/>
            </a:endParaRPr>
          </a:p>
          <a:p>
            <a:pPr marL="0" indent="0">
              <a:buNone/>
            </a:pPr>
            <a:endParaRPr lang="en-US" dirty="0">
              <a:solidFill>
                <a:srgbClr val="FF0000"/>
              </a:solidFill>
            </a:endParaRPr>
          </a:p>
        </p:txBody>
      </p:sp>
      <p:sp>
        <p:nvSpPr>
          <p:cNvPr id="3" name="TextBox 2"/>
          <p:cNvSpPr txBox="1"/>
          <p:nvPr/>
        </p:nvSpPr>
        <p:spPr>
          <a:xfrm>
            <a:off x="2018774" y="239432"/>
            <a:ext cx="6861457" cy="1015663"/>
          </a:xfrm>
          <a:prstGeom prst="rect">
            <a:avLst/>
          </a:prstGeom>
          <a:noFill/>
        </p:spPr>
        <p:txBody>
          <a:bodyPr wrap="square" rtlCol="0">
            <a:spAutoFit/>
          </a:bodyPr>
          <a:lstStyle/>
          <a:p>
            <a:pPr algn="r"/>
            <a:r>
              <a:rPr lang="en-US" sz="3000" b="1" dirty="0">
                <a:solidFill>
                  <a:schemeClr val="accent2">
                    <a:lumMod val="50000"/>
                  </a:schemeClr>
                </a:solidFill>
                <a:effectLst>
                  <a:outerShdw blurRad="31750" dist="25400" dir="5400000" algn="tl" rotWithShape="0">
                    <a:srgbClr val="000000">
                      <a:alpha val="25000"/>
                    </a:srgbClr>
                  </a:outerShdw>
                </a:effectLst>
                <a:latin typeface="+mj-lt"/>
                <a:ea typeface="+mj-ea"/>
                <a:cs typeface="+mj-cs"/>
              </a:rPr>
              <a:t>Federal Long Term Care </a:t>
            </a:r>
            <a:endParaRPr lang="en-US" sz="3000" b="1" dirty="0" smtClean="0">
              <a:solidFill>
                <a:schemeClr val="accent2">
                  <a:lumMod val="50000"/>
                </a:schemeClr>
              </a:solidFill>
              <a:effectLst>
                <a:outerShdw blurRad="31750" dist="25400" dir="5400000" algn="tl" rotWithShape="0">
                  <a:srgbClr val="000000">
                    <a:alpha val="25000"/>
                  </a:srgbClr>
                </a:outerShdw>
              </a:effectLst>
              <a:latin typeface="+mj-lt"/>
              <a:ea typeface="+mj-ea"/>
              <a:cs typeface="+mj-cs"/>
            </a:endParaRPr>
          </a:p>
          <a:p>
            <a:pPr algn="r"/>
            <a:r>
              <a:rPr lang="en-US" sz="3000" b="1" dirty="0" smtClean="0">
                <a:solidFill>
                  <a:schemeClr val="accent2">
                    <a:lumMod val="50000"/>
                  </a:schemeClr>
                </a:solidFill>
                <a:effectLst>
                  <a:outerShdw blurRad="31750" dist="25400" dir="5400000" algn="tl" rotWithShape="0">
                    <a:srgbClr val="000000">
                      <a:alpha val="25000"/>
                    </a:srgbClr>
                  </a:outerShdw>
                </a:effectLst>
                <a:latin typeface="+mj-lt"/>
                <a:ea typeface="+mj-ea"/>
                <a:cs typeface="+mj-cs"/>
              </a:rPr>
              <a:t>Insurance </a:t>
            </a:r>
            <a:r>
              <a:rPr lang="en-US" sz="3000" b="1" dirty="0">
                <a:solidFill>
                  <a:schemeClr val="accent2">
                    <a:lumMod val="50000"/>
                  </a:schemeClr>
                </a:solidFill>
                <a:effectLst>
                  <a:outerShdw blurRad="31750" dist="25400" dir="5400000" algn="tl" rotWithShape="0">
                    <a:srgbClr val="000000">
                      <a:alpha val="25000"/>
                    </a:srgbClr>
                  </a:outerShdw>
                </a:effectLst>
                <a:latin typeface="+mj-lt"/>
                <a:ea typeface="+mj-ea"/>
                <a:cs typeface="+mj-cs"/>
              </a:rPr>
              <a:t>Program (FLTCIP)</a:t>
            </a:r>
            <a:endParaRPr lang="en-US" sz="3000" dirty="0">
              <a:solidFill>
                <a:schemeClr val="accent2">
                  <a:lumMod val="50000"/>
                </a:schemeClr>
              </a:solidFill>
              <a:latin typeface="+mj-lt"/>
            </a:endParaRPr>
          </a:p>
        </p:txBody>
      </p:sp>
    </p:spTree>
    <p:extLst>
      <p:ext uri="{BB962C8B-B14F-4D97-AF65-F5344CB8AC3E}">
        <p14:creationId xmlns:p14="http://schemas.microsoft.com/office/powerpoint/2010/main" val="359627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93431" y="1246157"/>
            <a:ext cx="8686800" cy="3625204"/>
          </a:xfrm>
        </p:spPr>
        <p:txBody>
          <a:bodyPr/>
          <a:lstStyle/>
          <a:p>
            <a:pPr>
              <a:spcBef>
                <a:spcPts val="0"/>
              </a:spcBef>
            </a:pPr>
            <a:r>
              <a:rPr lang="en-US" sz="2000" dirty="0"/>
              <a:t>Beneficiary forms are not </a:t>
            </a:r>
            <a:r>
              <a:rPr lang="en-US" sz="2000" dirty="0" smtClean="0"/>
              <a:t>mandatory; </a:t>
            </a:r>
            <a:r>
              <a:rPr lang="en-US" sz="2000" dirty="0"/>
              <a:t>if no form on </a:t>
            </a:r>
            <a:r>
              <a:rPr lang="en-US" sz="2000" dirty="0" smtClean="0"/>
              <a:t>file, </a:t>
            </a:r>
            <a:r>
              <a:rPr lang="en-US" sz="2000" dirty="0"/>
              <a:t>benefits will be paid in the </a:t>
            </a:r>
            <a:r>
              <a:rPr lang="en-US" sz="2000" dirty="0" smtClean="0"/>
              <a:t>Legal Order </a:t>
            </a:r>
            <a:r>
              <a:rPr lang="en-US" sz="2000" dirty="0"/>
              <a:t>of </a:t>
            </a:r>
            <a:r>
              <a:rPr lang="en-US" sz="2000" dirty="0" smtClean="0"/>
              <a:t>Precedence:</a:t>
            </a:r>
            <a:endParaRPr lang="en-US" sz="2000" dirty="0"/>
          </a:p>
          <a:p>
            <a:pPr lvl="1">
              <a:spcBef>
                <a:spcPts val="0"/>
              </a:spcBef>
            </a:pPr>
            <a:r>
              <a:rPr lang="en-US" sz="1800" b="0" dirty="0"/>
              <a:t>1) </a:t>
            </a:r>
            <a:r>
              <a:rPr lang="en-US" sz="1800" b="0" dirty="0" smtClean="0"/>
              <a:t>Spouse, </a:t>
            </a:r>
            <a:r>
              <a:rPr lang="en-US" sz="1800" b="0" dirty="0"/>
              <a:t>2</a:t>
            </a:r>
            <a:r>
              <a:rPr lang="en-US" sz="1800" b="0" dirty="0" smtClean="0"/>
              <a:t>) Children, </a:t>
            </a:r>
            <a:r>
              <a:rPr lang="en-US" sz="1800" b="0" dirty="0"/>
              <a:t>3) </a:t>
            </a:r>
            <a:r>
              <a:rPr lang="en-US" sz="1800" b="0" dirty="0" smtClean="0"/>
              <a:t>Parents, </a:t>
            </a:r>
            <a:r>
              <a:rPr lang="en-US" sz="1800" b="0" dirty="0"/>
              <a:t>4) </a:t>
            </a:r>
            <a:r>
              <a:rPr lang="en-US" sz="1800" b="0" dirty="0" smtClean="0"/>
              <a:t>Next-of-Kin, </a:t>
            </a:r>
            <a:r>
              <a:rPr lang="en-US" sz="1800" b="0" dirty="0"/>
              <a:t>5) Estate</a:t>
            </a:r>
          </a:p>
          <a:p>
            <a:pPr>
              <a:spcBef>
                <a:spcPts val="0"/>
              </a:spcBef>
            </a:pPr>
            <a:r>
              <a:rPr lang="en-US" sz="2000" dirty="0" smtClean="0"/>
              <a:t>Certain beneficiary </a:t>
            </a:r>
            <a:r>
              <a:rPr lang="en-US" sz="2000" dirty="0"/>
              <a:t>forms must be mailed into the Benefits &amp; Entitlements Service Team (BEST) with original signatures</a:t>
            </a:r>
          </a:p>
          <a:p>
            <a:pPr>
              <a:spcBef>
                <a:spcPts val="0"/>
              </a:spcBef>
            </a:pPr>
            <a:r>
              <a:rPr lang="en-US" sz="2000" dirty="0"/>
              <a:t>Documents must be clean and free of error, mark outs, white outs, write overs, etc.</a:t>
            </a:r>
          </a:p>
          <a:p>
            <a:pPr>
              <a:spcBef>
                <a:spcPts val="0"/>
              </a:spcBef>
            </a:pPr>
            <a:r>
              <a:rPr lang="en-US" sz="2000" dirty="0"/>
              <a:t>Require </a:t>
            </a:r>
            <a:r>
              <a:rPr lang="en-US" sz="2000" dirty="0" smtClean="0"/>
              <a:t>2 witness </a:t>
            </a:r>
            <a:r>
              <a:rPr lang="en-US" sz="2000" dirty="0"/>
              <a:t>signatures</a:t>
            </a:r>
          </a:p>
          <a:p>
            <a:pPr lvl="1">
              <a:spcBef>
                <a:spcPts val="0"/>
              </a:spcBef>
            </a:pPr>
            <a:r>
              <a:rPr lang="en-US" sz="1800" b="0" dirty="0"/>
              <a:t>Witnesses can not be the beneficiary(</a:t>
            </a:r>
            <a:r>
              <a:rPr lang="en-US" sz="1800" b="0" dirty="0" err="1"/>
              <a:t>ies</a:t>
            </a:r>
            <a:r>
              <a:rPr lang="en-US" sz="1800" b="0" dirty="0"/>
              <a:t>)</a:t>
            </a:r>
          </a:p>
          <a:p>
            <a:pPr>
              <a:spcBef>
                <a:spcPts val="0"/>
              </a:spcBef>
            </a:pPr>
            <a:r>
              <a:rPr lang="en-US" sz="2000" dirty="0"/>
              <a:t>Types of forms</a:t>
            </a:r>
          </a:p>
          <a:p>
            <a:pPr lvl="1">
              <a:spcBef>
                <a:spcPts val="0"/>
              </a:spcBef>
            </a:pPr>
            <a:r>
              <a:rPr lang="en-US" sz="1800" b="0" dirty="0"/>
              <a:t>SF-3102, Designation of Beneficiary Federal </a:t>
            </a:r>
            <a:r>
              <a:rPr lang="en-US" sz="1800" b="0" dirty="0" smtClean="0"/>
              <a:t>Employees </a:t>
            </a:r>
            <a:r>
              <a:rPr lang="en-US" sz="1800" b="0" dirty="0"/>
              <a:t>Retirement System (</a:t>
            </a:r>
            <a:r>
              <a:rPr lang="en-US" sz="1800" dirty="0"/>
              <a:t>original signature </a:t>
            </a:r>
            <a:r>
              <a:rPr lang="en-US" sz="1800" dirty="0" smtClean="0"/>
              <a:t>required</a:t>
            </a:r>
            <a:r>
              <a:rPr lang="en-US" sz="1800" b="0" dirty="0"/>
              <a:t>)</a:t>
            </a:r>
          </a:p>
          <a:p>
            <a:pPr lvl="1">
              <a:spcBef>
                <a:spcPts val="0"/>
              </a:spcBef>
            </a:pPr>
            <a:r>
              <a:rPr lang="en-US" sz="1800" b="0" dirty="0" smtClean="0"/>
              <a:t>SF-1152</a:t>
            </a:r>
            <a:r>
              <a:rPr lang="en-US" sz="1800" b="0" dirty="0"/>
              <a:t>, Designation of Beneficiary Unpaid Compensation of Deceased </a:t>
            </a:r>
            <a:r>
              <a:rPr lang="en-US" sz="1800" b="0" dirty="0" smtClean="0"/>
              <a:t>Employee (</a:t>
            </a:r>
            <a:r>
              <a:rPr lang="en-US" sz="1800" dirty="0" smtClean="0"/>
              <a:t>original signature </a:t>
            </a:r>
            <a:r>
              <a:rPr lang="en-US" sz="1800" u="sng" dirty="0" smtClean="0"/>
              <a:t>not</a:t>
            </a:r>
            <a:r>
              <a:rPr lang="en-US" sz="1800" dirty="0" smtClean="0"/>
              <a:t> required</a:t>
            </a:r>
            <a:r>
              <a:rPr lang="en-US" sz="1800" b="0" dirty="0" smtClean="0"/>
              <a:t>)</a:t>
            </a:r>
            <a:endParaRPr lang="en-US" sz="1800" b="0" dirty="0"/>
          </a:p>
          <a:p>
            <a:pPr lvl="1">
              <a:spcBef>
                <a:spcPts val="0"/>
              </a:spcBef>
            </a:pPr>
            <a:r>
              <a:rPr lang="en-US" sz="1800" b="0" dirty="0"/>
              <a:t>SF-2823, Designation of Beneficiary Federal Employees’ Group Life Insurance (</a:t>
            </a:r>
            <a:r>
              <a:rPr lang="en-US" sz="1800" dirty="0"/>
              <a:t>original signature </a:t>
            </a:r>
            <a:r>
              <a:rPr lang="en-US" sz="1800" dirty="0" smtClean="0"/>
              <a:t>required</a:t>
            </a:r>
            <a:r>
              <a:rPr lang="en-US" sz="1800" b="0" dirty="0"/>
              <a:t>)</a:t>
            </a:r>
          </a:p>
          <a:p>
            <a:pPr lvl="1">
              <a:spcBef>
                <a:spcPts val="0"/>
              </a:spcBef>
            </a:pPr>
            <a:r>
              <a:rPr lang="en-US" sz="1800" b="0" dirty="0" smtClean="0"/>
              <a:t>TSP-3</a:t>
            </a:r>
            <a:r>
              <a:rPr lang="en-US" sz="1800" b="0" dirty="0"/>
              <a:t>, Designation of Beneficiary Thrift Savings Plan (</a:t>
            </a:r>
            <a:r>
              <a:rPr lang="en-US" sz="1800" dirty="0"/>
              <a:t>mail </a:t>
            </a:r>
            <a:r>
              <a:rPr lang="en-US" sz="1800" dirty="0" smtClean="0"/>
              <a:t>original to </a:t>
            </a:r>
            <a:r>
              <a:rPr lang="en-US" sz="1800" dirty="0"/>
              <a:t>TSP</a:t>
            </a:r>
            <a:r>
              <a:rPr lang="en-US" sz="1800" b="0" dirty="0"/>
              <a:t>)</a:t>
            </a:r>
          </a:p>
          <a:p>
            <a:pPr lvl="1"/>
            <a:endParaRPr lang="en-US" sz="2000" dirty="0"/>
          </a:p>
        </p:txBody>
      </p:sp>
      <p:sp>
        <p:nvSpPr>
          <p:cNvPr id="3" name="TextBox 2"/>
          <p:cNvSpPr txBox="1"/>
          <p:nvPr/>
        </p:nvSpPr>
        <p:spPr>
          <a:xfrm>
            <a:off x="2327515" y="599826"/>
            <a:ext cx="6444767" cy="646331"/>
          </a:xfrm>
          <a:prstGeom prst="rect">
            <a:avLst/>
          </a:prstGeom>
          <a:noFill/>
        </p:spPr>
        <p:txBody>
          <a:bodyPr wrap="square" rtlCol="0">
            <a:spAutoFit/>
          </a:bodyPr>
          <a:lstStyle/>
          <a:p>
            <a:pPr algn="r"/>
            <a:r>
              <a:rPr lang="en-US" sz="3600" b="1" dirty="0">
                <a:solidFill>
                  <a:schemeClr val="accent2">
                    <a:lumMod val="50000"/>
                  </a:schemeClr>
                </a:solidFill>
              </a:rPr>
              <a:t>Beneficiary Forms</a:t>
            </a:r>
          </a:p>
        </p:txBody>
      </p:sp>
    </p:spTree>
    <p:extLst>
      <p:ext uri="{BB962C8B-B14F-4D97-AF65-F5344CB8AC3E}">
        <p14:creationId xmlns:p14="http://schemas.microsoft.com/office/powerpoint/2010/main" val="366456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ctrTitle"/>
          </p:nvPr>
        </p:nvSpPr>
        <p:spPr>
          <a:xfrm>
            <a:off x="3846033" y="2092399"/>
            <a:ext cx="4451350" cy="2247900"/>
          </a:xfrm>
          <a:noFill/>
        </p:spPr>
        <p:txBody>
          <a:bodyPr/>
          <a:lstStyle/>
          <a:p>
            <a:r>
              <a:rPr lang="en-US" dirty="0" smtClean="0"/>
              <a:t>Retirement System and Retirement Related Programs </a:t>
            </a:r>
          </a:p>
        </p:txBody>
      </p:sp>
    </p:spTree>
    <p:extLst>
      <p:ext uri="{BB962C8B-B14F-4D97-AF65-F5344CB8AC3E}">
        <p14:creationId xmlns:p14="http://schemas.microsoft.com/office/powerpoint/2010/main" val="17759042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cbdda85-93df-4f67-beda-b931f93d828b">2YEKMHWQQPZK-10-14</_dlc_DocId>
    <_dlc_DocIdUrl xmlns="5cbdda85-93df-4f67-beda-b931f93d828b">
      <Url>https://randolph.eis.aetc.af.mil/AFPC/_layouts/DocIdRedir.aspx?ID=2YEKMHWQQPZK-10-14</Url>
      <Description>2YEKMHWQQPZK-10-14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96C673A041B446BAA0CC2E6C2E8A24" ma:contentTypeVersion="2" ma:contentTypeDescription="Create a new document." ma:contentTypeScope="" ma:versionID="d8c2e1f4df634c30472fa15291526f17">
  <xsd:schema xmlns:xsd="http://www.w3.org/2001/XMLSchema" xmlns:xs="http://www.w3.org/2001/XMLSchema" xmlns:p="http://schemas.microsoft.com/office/2006/metadata/properties" xmlns:ns2="5cbdda85-93df-4f67-beda-b931f93d828b" targetNamespace="http://schemas.microsoft.com/office/2006/metadata/properties" ma:root="true" ma:fieldsID="eb7490c123977a981638e935af9ccad1" ns2:_="">
    <xsd:import namespace="5cbdda85-93df-4f67-beda-b931f93d82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dda85-93df-4f67-beda-b931f93d82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Ques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E3B4C-C74B-4255-85E7-2393759D2BAD}">
  <ds:schemaRefs>
    <ds:schemaRef ds:uri="http://schemas.microsoft.com/sharepoint/events"/>
  </ds:schemaRefs>
</ds:datastoreItem>
</file>

<file path=customXml/itemProps2.xml><?xml version="1.0" encoding="utf-8"?>
<ds:datastoreItem xmlns:ds="http://schemas.openxmlformats.org/officeDocument/2006/customXml" ds:itemID="{DAB4F9DD-D00D-45AA-AF59-D91548A43CA6}">
  <ds:schemaRefs>
    <ds:schemaRef ds:uri="5cbdda85-93df-4f67-beda-b931f93d828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9541610-D98A-401F-B48E-45E0941BC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dda85-93df-4f67-beda-b931f93d8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7ED629-F6E9-4339-BFC1-307CE6A4E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AFPC Powerpoint Template (ao 17 Sept 20)</Template>
  <TotalTime>165</TotalTime>
  <Words>3962</Words>
  <Application>Microsoft Office PowerPoint</Application>
  <PresentationFormat>On-screen Show (4:3)</PresentationFormat>
  <Paragraphs>352</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Wingdings</vt:lpstr>
      <vt:lpstr>3_USAF(Unclas)</vt:lpstr>
      <vt:lpstr>New  Employee Benefits  101  </vt:lpstr>
      <vt:lpstr>Overview</vt:lpstr>
      <vt:lpstr>PowerPoint Presentation</vt:lpstr>
      <vt:lpstr>Federal Employees Group Life Insurance (FEGLI)</vt:lpstr>
      <vt:lpstr>PowerPoint Presentation</vt:lpstr>
      <vt:lpstr>PowerPoint Presentation</vt:lpstr>
      <vt:lpstr>PowerPoint Presentation</vt:lpstr>
      <vt:lpstr>PowerPoint Presentation</vt:lpstr>
      <vt:lpstr>Retirement System and Retirement Related Programs </vt:lpstr>
      <vt:lpstr>Federal  Employees Retirement  System (FERS)     </vt:lpstr>
      <vt:lpstr>Federal Employees Retirement System (FERS)</vt:lpstr>
      <vt:lpstr>FERS-Revised Annuity Employees  (FERS-RAE)/Further Revised  Annuity Employees (FERS-FRAE)</vt:lpstr>
      <vt:lpstr>FERS Civilian Deposits  and Redeposits</vt:lpstr>
      <vt:lpstr> FERS Military Deposits</vt:lpstr>
      <vt:lpstr> FERS - Military Retired Pay</vt:lpstr>
      <vt:lpstr>Age and Service Requirements  for FERS Retirements</vt:lpstr>
      <vt:lpstr>Determine your Minimum  Retirement Age (MRA)</vt:lpstr>
      <vt:lpstr> FERS - Computation of Annuity</vt:lpstr>
      <vt:lpstr> FERS Annuity Supplement</vt:lpstr>
      <vt:lpstr> TSP Up Contributions</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Title</dc:title>
  <dc:creator>GARFIELD, COURTNEY E Maj USAF AFPC AFPC/DP2LSP</dc:creator>
  <cp:lastModifiedBy>LEWIS, CAROLE L GS-11 USAF AFPC AFPC/DP2SBB</cp:lastModifiedBy>
  <cp:revision>26</cp:revision>
  <dcterms:created xsi:type="dcterms:W3CDTF">2017-01-12T18:32:19Z</dcterms:created>
  <dcterms:modified xsi:type="dcterms:W3CDTF">2021-02-22T10:33:59Z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0x010100D196C673A041B446BAA0CC2E6C2E8A24</vt:lpwstr>
  </property>
  <property fmtid="{D5CDD505-2E9C-101B-9397-08002B2CF9AE}" pid="3" name="_dlc_DocIdItemGuid">
    <vt:lpwstr>de08c7d5-2cf3-478f-90e6-90afd46d9a02</vt:lpwstr>
  </property>
</Properties>
</file>